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9"/>
  </p:notesMasterIdLst>
  <p:sldIdLst>
    <p:sldId id="484" r:id="rId3"/>
    <p:sldId id="478" r:id="rId4"/>
    <p:sldId id="476" r:id="rId5"/>
    <p:sldId id="445" r:id="rId6"/>
    <p:sldId id="481" r:id="rId7"/>
    <p:sldId id="466" r:id="rId8"/>
    <p:sldId id="472" r:id="rId9"/>
    <p:sldId id="473" r:id="rId10"/>
    <p:sldId id="474" r:id="rId11"/>
    <p:sldId id="475" r:id="rId12"/>
    <p:sldId id="479" r:id="rId13"/>
    <p:sldId id="465" r:id="rId14"/>
    <p:sldId id="482" r:id="rId15"/>
    <p:sldId id="485" r:id="rId16"/>
    <p:sldId id="487" r:id="rId17"/>
    <p:sldId id="457" r:id="rId18"/>
  </p:sldIdLst>
  <p:sldSz cx="12160250" cy="6840538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74" userDrawn="1">
          <p15:clr>
            <a:srgbClr val="A4A3A4"/>
          </p15:clr>
        </p15:guide>
        <p15:guide id="3" orient="horz" pos="2155" userDrawn="1">
          <p15:clr>
            <a:srgbClr val="A4A3A4"/>
          </p15:clr>
        </p15:guide>
        <p15:guide id="4" pos="38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пециалист" initials="С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9EB4"/>
    <a:srgbClr val="FFFFFF"/>
    <a:srgbClr val="B0DD7F"/>
    <a:srgbClr val="359188"/>
    <a:srgbClr val="5EAFA6"/>
    <a:srgbClr val="58BBCB"/>
    <a:srgbClr val="9BD8E0"/>
    <a:srgbClr val="F79646"/>
    <a:srgbClr val="F3700D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6395" autoAdjust="0"/>
  </p:normalViewPr>
  <p:slideViewPr>
    <p:cSldViewPr>
      <p:cViewPr varScale="1">
        <p:scale>
          <a:sx n="113" d="100"/>
          <a:sy n="113" d="100"/>
        </p:scale>
        <p:origin x="156" y="102"/>
      </p:cViewPr>
      <p:guideLst>
        <p:guide orient="horz" pos="2160"/>
        <p:guide pos="3474"/>
        <p:guide orient="horz" pos="2155"/>
        <p:guide pos="3830"/>
      </p:guideLst>
    </p:cSldViewPr>
  </p:slideViewPr>
  <p:outlineViewPr>
    <p:cViewPr>
      <p:scale>
        <a:sx n="33" d="100"/>
        <a:sy n="33" d="100"/>
      </p:scale>
      <p:origin x="0" y="13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D9574-C409-4E25-BAC8-C4452B7BF775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0E1C7-1ED4-4D41-8773-C527150BB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99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Добавить текст плюсов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142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054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Добавить текст плюсов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189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Добавить текст плюсов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9188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020" y="2125001"/>
            <a:ext cx="10336212" cy="146628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4038" y="3876306"/>
            <a:ext cx="8512176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0A64-7821-4D9D-9BDE-135D81126740}" type="datetime1">
              <a:rPr lang="ru-RU" smtClean="0"/>
              <a:t>18.08.2021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29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50B7-3C1B-4AC3-AE28-81AEC5462A33}" type="datetime1">
              <a:rPr lang="ru-RU" smtClean="0"/>
              <a:t>18.08.2021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68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16182" y="273939"/>
            <a:ext cx="2736057" cy="583662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013" y="273939"/>
            <a:ext cx="8005497" cy="583662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5D66-93EE-4410-A635-FF58782C7193}" type="datetime1">
              <a:rPr lang="ru-RU" smtClean="0"/>
              <a:t>18.08.2021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399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520880" y="3420269"/>
            <a:ext cx="5776716" cy="1008112"/>
          </a:xfrm>
        </p:spPr>
        <p:txBody>
          <a:bodyPr lIns="0" tIns="0" rIns="0" bIns="0">
            <a:noAutofit/>
          </a:bodyPr>
          <a:lstStyle>
            <a:lvl1pPr>
              <a:defRPr>
                <a:latin typeface="Tahoma" pitchFamily="34" charset="0"/>
                <a:cs typeface="Tahoma" pitchFamily="34" charset="0"/>
              </a:defRPr>
            </a:lvl1pPr>
          </a:lstStyle>
          <a:p>
            <a:pPr algn="l"/>
            <a:r>
              <a:rPr lang="ru-RU" sz="2500" dirty="0" smtClean="0"/>
              <a:t>Подзаголовок</a:t>
            </a:r>
          </a:p>
          <a:p>
            <a:pPr algn="l"/>
            <a:r>
              <a:rPr lang="ru-RU" sz="2500" dirty="0" smtClean="0"/>
              <a:t>Подзаголовок</a:t>
            </a:r>
            <a:endParaRPr lang="ru-RU" sz="25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20880" y="5026511"/>
            <a:ext cx="5776716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800" dirty="0" smtClean="0">
                <a:latin typeface="Tahoma" pitchFamily="34" charset="0"/>
                <a:cs typeface="Tahoma" pitchFamily="34" charset="0"/>
              </a:rPr>
              <a:t>АВТОР</a:t>
            </a:r>
          </a:p>
          <a:p>
            <a:r>
              <a:rPr lang="ru-RU" sz="1800" dirty="0" smtClean="0">
                <a:latin typeface="Tahoma" pitchFamily="34" charset="0"/>
                <a:cs typeface="Tahoma" pitchFamily="34" charset="0"/>
              </a:rPr>
              <a:t>АВТОР</a:t>
            </a:r>
            <a:endParaRPr lang="ru-RU" sz="1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34017" y="1548061"/>
            <a:ext cx="6167287" cy="79208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087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7" y="755973"/>
            <a:ext cx="9120635" cy="79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4017" y="1764085"/>
            <a:ext cx="9120635" cy="432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721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7" y="4395680"/>
            <a:ext cx="9120635" cy="13586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017" y="2899313"/>
            <a:ext cx="9120635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925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34018" y="1591376"/>
            <a:ext cx="4430023" cy="45033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630" y="1591376"/>
            <a:ext cx="4430022" cy="45033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975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8" y="755973"/>
            <a:ext cx="9207499" cy="65805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017" y="1531205"/>
            <a:ext cx="4082301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4017" y="2169338"/>
            <a:ext cx="4082301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4040" y="1531205"/>
            <a:ext cx="4777476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64040" y="2169338"/>
            <a:ext cx="4777476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044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7" y="755973"/>
            <a:ext cx="9207499" cy="79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Box 2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009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801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4" y="755974"/>
            <a:ext cx="4000638" cy="6754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4321" y="755973"/>
            <a:ext cx="4887195" cy="5354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4" y="1620069"/>
            <a:ext cx="4000638" cy="44904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80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B77E-3520-4C03-A7F0-448F59548999}" type="datetime1">
              <a:rPr lang="ru-RU" smtClean="0"/>
              <a:t>18.08.2021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19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7" y="4788378"/>
            <a:ext cx="9207499" cy="565295"/>
          </a:xfrm>
        </p:spPr>
        <p:txBody>
          <a:bodyPr anchor="t" anchorCtr="0"/>
          <a:lstStyle>
            <a:lvl1pPr algn="l">
              <a:defRPr sz="2000" b="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34017" y="611216"/>
            <a:ext cx="9207499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4017" y="5353672"/>
            <a:ext cx="9207499" cy="8028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08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577" y="4395680"/>
            <a:ext cx="10336212" cy="13586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0577" y="2899313"/>
            <a:ext cx="10336212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3DBD-E10B-408F-AF6D-1A07CD3042EF}" type="datetime1">
              <a:rPr lang="ru-RU" smtClean="0"/>
              <a:t>18.08.2021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8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8012" y="1596127"/>
            <a:ext cx="5370777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1461" y="1596127"/>
            <a:ext cx="5370777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6F-DBEC-4390-B97F-CD9449824928}" type="datetime1">
              <a:rPr lang="ru-RU" smtClean="0"/>
              <a:t>18.08.2021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95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013" y="1531205"/>
            <a:ext cx="5372889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8013" y="2169338"/>
            <a:ext cx="5372889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7239" y="1531205"/>
            <a:ext cx="5374999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7239" y="2169338"/>
            <a:ext cx="5374999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0160A-73A4-4252-9B1F-3B6CD5C1A652}" type="datetime1">
              <a:rPr lang="ru-RU" smtClean="0"/>
              <a:t>18.08.2021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0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36AA-0C27-490A-B411-391A91F36343}" type="datetime1">
              <a:rPr lang="ru-RU" smtClean="0"/>
              <a:t>18.08.2021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07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B5C4-7A5B-40AB-84D4-AE5B04F551EB}" type="datetime1">
              <a:rPr lang="ru-RU" smtClean="0"/>
              <a:t>18.08.2021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22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4" y="272356"/>
            <a:ext cx="4000638" cy="11590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4321" y="272355"/>
            <a:ext cx="6797917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4" y="1431447"/>
            <a:ext cx="4000638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1DB9-C631-4257-B57F-1890739F9150}" type="datetime1">
              <a:rPr lang="ru-RU" smtClean="0"/>
              <a:t>18.08.2021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4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3495" y="4788378"/>
            <a:ext cx="7296150" cy="5652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3495" y="611216"/>
            <a:ext cx="729615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3495" y="5353672"/>
            <a:ext cx="729615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A6B3-1B5F-400F-A216-C956BE3D0844}" type="datetime1">
              <a:rPr lang="ru-RU" smtClean="0"/>
              <a:t>18.08.2021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7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3" y="273939"/>
            <a:ext cx="10944226" cy="1140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013" y="1596127"/>
            <a:ext cx="10944226" cy="451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012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5BB91-B599-4B57-B874-F9477BD2EEB7}" type="datetime1">
              <a:rPr lang="ru-RU" smtClean="0"/>
              <a:t>18.08.2021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4753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14846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94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7" y="755973"/>
            <a:ext cx="9120635" cy="7920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017" y="1764085"/>
            <a:ext cx="9120635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419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png"/><Relationship Id="rId9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3581" y="4428381"/>
            <a:ext cx="1656184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222" r="17716"/>
          <a:stretch/>
        </p:blipFill>
        <p:spPr>
          <a:xfrm>
            <a:off x="1543621" y="625789"/>
            <a:ext cx="5328592" cy="560631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399605" y="-36115"/>
            <a:ext cx="9361040" cy="648072"/>
          </a:xfrm>
          <a:prstGeom prst="roundRect">
            <a:avLst/>
          </a:prstGeom>
          <a:solidFill>
            <a:srgbClr val="119EB4"/>
          </a:solidFill>
          <a:ln>
            <a:solidFill>
              <a:srgbClr val="119E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99605" y="6228581"/>
            <a:ext cx="9361040" cy="648072"/>
          </a:xfrm>
          <a:prstGeom prst="roundRect">
            <a:avLst/>
          </a:prstGeom>
          <a:solidFill>
            <a:srgbClr val="119EB4"/>
          </a:solidFill>
          <a:ln>
            <a:solidFill>
              <a:srgbClr val="119E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1573" y="2052117"/>
            <a:ext cx="5832648" cy="2180512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43621" y="4932438"/>
            <a:ext cx="2412268" cy="741377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43622" y="4979960"/>
            <a:ext cx="3168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19EB4"/>
                </a:solidFill>
              </a:rPr>
              <a:t>Оксана Замятина, </a:t>
            </a:r>
          </a:p>
          <a:p>
            <a:r>
              <a:rPr lang="ru-RU" b="1" dirty="0">
                <a:solidFill>
                  <a:srgbClr val="119EB4"/>
                </a:solidFill>
              </a:rPr>
              <a:t>ректор ТОИПКРО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536719" y="2340149"/>
            <a:ext cx="5479511" cy="27363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dirty="0">
                <a:solidFill>
                  <a:srgbClr val="119EB4"/>
                </a:solidFill>
                <a:latin typeface="Arial Black" pitchFamily="34" charset="0"/>
              </a:rPr>
              <a:t>Система обеспечения профессионального развития педагогических работников: модернизация</a:t>
            </a:r>
          </a:p>
        </p:txBody>
      </p:sp>
    </p:spTree>
    <p:extLst>
      <p:ext uri="{BB962C8B-B14F-4D97-AF65-F5344CB8AC3E}">
        <p14:creationId xmlns:p14="http://schemas.microsoft.com/office/powerpoint/2010/main" val="190010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039566" y="-259854"/>
            <a:ext cx="10311627" cy="7285975"/>
            <a:chOff x="-248" y="-259854"/>
            <a:chExt cx="10311627" cy="7285975"/>
          </a:xfrm>
        </p:grpSpPr>
        <p:pic>
          <p:nvPicPr>
            <p:cNvPr id="6147" name="Picture 3" descr="C:\Users\Марина\Desktop\Презентация\Готовые слайды\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8" y="-259854"/>
              <a:ext cx="10091738" cy="684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Заголовок 3"/>
            <p:cNvSpPr txBox="1">
              <a:spLocks/>
            </p:cNvSpPr>
            <p:nvPr/>
          </p:nvSpPr>
          <p:spPr>
            <a:xfrm>
              <a:off x="143768" y="191761"/>
              <a:ext cx="9577064" cy="10013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3200" dirty="0">
                  <a:solidFill>
                    <a:schemeClr val="bg1"/>
                  </a:solidFill>
                  <a:latin typeface="Arial Black" pitchFamily="34" charset="0"/>
                </a:rPr>
                <a:t>Этап #3 Компенсация профессиональных дефицитов 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908197" y="5436493"/>
              <a:ext cx="2036389" cy="13357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Овал 2"/>
            <p:cNvSpPr/>
            <p:nvPr/>
          </p:nvSpPr>
          <p:spPr>
            <a:xfrm>
              <a:off x="8819019" y="5533761"/>
              <a:ext cx="1492360" cy="14923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7908197" y="5950750"/>
              <a:ext cx="511206" cy="51120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7200552" y="6660629"/>
              <a:ext cx="196027" cy="19602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9720832" y="4276635"/>
              <a:ext cx="223754" cy="22375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8568704" y="5220469"/>
              <a:ext cx="1264005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35" y="1762555"/>
            <a:ext cx="685521" cy="6855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11" y="1754384"/>
            <a:ext cx="668987" cy="6689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98" y="1756380"/>
            <a:ext cx="666991" cy="6669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03" y="1807095"/>
            <a:ext cx="640980" cy="64098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467" y="1802932"/>
            <a:ext cx="649311" cy="649311"/>
          </a:xfrm>
          <a:prstGeom prst="rect">
            <a:avLst/>
          </a:prstGeom>
        </p:spPr>
      </p:pic>
      <p:sp>
        <p:nvSpPr>
          <p:cNvPr id="21" name="Стрелка вниз 20"/>
          <p:cNvSpPr/>
          <p:nvPr/>
        </p:nvSpPr>
        <p:spPr>
          <a:xfrm>
            <a:off x="7431423" y="3048114"/>
            <a:ext cx="448903" cy="534121"/>
          </a:xfrm>
          <a:prstGeom prst="downArrow">
            <a:avLst/>
          </a:prstGeom>
          <a:pattFill prst="dkUpDiag">
            <a:fgClr>
              <a:srgbClr val="92D050"/>
            </a:fgClr>
            <a:bgClr>
              <a:schemeClr val="bg1"/>
            </a:bgClr>
          </a:patt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 dirty="0"/>
          </a:p>
        </p:txBody>
      </p:sp>
      <p:sp>
        <p:nvSpPr>
          <p:cNvPr id="23" name="Стрелка вниз 22"/>
          <p:cNvSpPr/>
          <p:nvPr/>
        </p:nvSpPr>
        <p:spPr>
          <a:xfrm>
            <a:off x="5504062" y="3030165"/>
            <a:ext cx="448903" cy="534121"/>
          </a:xfrm>
          <a:prstGeom prst="downArrow">
            <a:avLst/>
          </a:prstGeom>
          <a:pattFill prst="dkUpDiag">
            <a:fgClr>
              <a:srgbClr val="92D050"/>
            </a:fgClr>
            <a:bgClr>
              <a:schemeClr val="bg1"/>
            </a:bgClr>
          </a:patt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24" name="Стрелка вниз 23"/>
          <p:cNvSpPr/>
          <p:nvPr/>
        </p:nvSpPr>
        <p:spPr>
          <a:xfrm>
            <a:off x="3559846" y="3030165"/>
            <a:ext cx="448903" cy="534121"/>
          </a:xfrm>
          <a:prstGeom prst="downArrow">
            <a:avLst/>
          </a:prstGeom>
          <a:pattFill prst="dkUpDiag">
            <a:fgClr>
              <a:srgbClr val="92D050"/>
            </a:fgClr>
            <a:bgClr>
              <a:schemeClr val="bg1"/>
            </a:bgClr>
          </a:patt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25" name="Стрелка вниз 24"/>
          <p:cNvSpPr/>
          <p:nvPr/>
        </p:nvSpPr>
        <p:spPr>
          <a:xfrm>
            <a:off x="1715410" y="3039733"/>
            <a:ext cx="448903" cy="534121"/>
          </a:xfrm>
          <a:prstGeom prst="downArrow">
            <a:avLst/>
          </a:prstGeom>
          <a:pattFill prst="dkUpDiag">
            <a:fgClr>
              <a:srgbClr val="92D050"/>
            </a:fgClr>
            <a:bgClr>
              <a:schemeClr val="bg1"/>
            </a:bgClr>
          </a:patt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26" name="Прямоугольник 25"/>
          <p:cNvSpPr/>
          <p:nvPr/>
        </p:nvSpPr>
        <p:spPr>
          <a:xfrm>
            <a:off x="1255589" y="2437588"/>
            <a:ext cx="1403772" cy="59257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88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Предметные компетенции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090092" y="2437588"/>
            <a:ext cx="1403772" cy="59257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88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Методические компетенции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39643" y="2437588"/>
            <a:ext cx="1403772" cy="59257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88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Цифровые компетенции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870350" y="2437588"/>
            <a:ext cx="1517891" cy="59257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88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Управленческие компетенции</a:t>
            </a:r>
          </a:p>
        </p:txBody>
      </p:sp>
      <p:sp>
        <p:nvSpPr>
          <p:cNvPr id="34" name="Прямоугольник с одним вырезанным углом 33"/>
          <p:cNvSpPr/>
          <p:nvPr/>
        </p:nvSpPr>
        <p:spPr>
          <a:xfrm>
            <a:off x="8712051" y="2849051"/>
            <a:ext cx="1825608" cy="2374421"/>
          </a:xfrm>
          <a:prstGeom prst="snip1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88" b="1" dirty="0"/>
              <a:t>Повышение качества образовательных результатов детей </a:t>
            </a:r>
          </a:p>
          <a:p>
            <a:pPr algn="ctr"/>
            <a:r>
              <a:rPr lang="ru-RU" sz="1488" b="1" dirty="0"/>
              <a:t>и воспитание гармонично развитых личностей</a:t>
            </a:r>
          </a:p>
        </p:txBody>
      </p:sp>
      <p:sp>
        <p:nvSpPr>
          <p:cNvPr id="35" name="Семиугольник 34">
            <a:extLst>
              <a:ext uri="{FF2B5EF4-FFF2-40B4-BE49-F238E27FC236}">
                <a16:creationId xmlns="" xmlns:a16="http://schemas.microsoft.com/office/drawing/2014/main" id="{E6638B46-F085-4C0E-95D3-85208BBFF55C}"/>
              </a:ext>
            </a:extLst>
          </p:cNvPr>
          <p:cNvSpPr/>
          <p:nvPr/>
        </p:nvSpPr>
        <p:spPr>
          <a:xfrm>
            <a:off x="2472297" y="2269533"/>
            <a:ext cx="488553" cy="481743"/>
          </a:xfrm>
          <a:prstGeom prst="hep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21</a:t>
            </a:r>
          </a:p>
        </p:txBody>
      </p:sp>
      <p:sp>
        <p:nvSpPr>
          <p:cNvPr id="36" name="Семиугольник 35">
            <a:extLst>
              <a:ext uri="{FF2B5EF4-FFF2-40B4-BE49-F238E27FC236}">
                <a16:creationId xmlns="" xmlns:a16="http://schemas.microsoft.com/office/drawing/2014/main" id="{E6638B46-F085-4C0E-95D3-85208BBFF55C}"/>
              </a:ext>
            </a:extLst>
          </p:cNvPr>
          <p:cNvSpPr/>
          <p:nvPr/>
        </p:nvSpPr>
        <p:spPr>
          <a:xfrm>
            <a:off x="4367437" y="2234133"/>
            <a:ext cx="488553" cy="481743"/>
          </a:xfrm>
          <a:prstGeom prst="hep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37" name="Семиугольник 36">
            <a:extLst>
              <a:ext uri="{FF2B5EF4-FFF2-40B4-BE49-F238E27FC236}">
                <a16:creationId xmlns="" xmlns:a16="http://schemas.microsoft.com/office/drawing/2014/main" id="{E6638B46-F085-4C0E-95D3-85208BBFF55C}"/>
              </a:ext>
            </a:extLst>
          </p:cNvPr>
          <p:cNvSpPr/>
          <p:nvPr/>
        </p:nvSpPr>
        <p:spPr>
          <a:xfrm>
            <a:off x="6167637" y="2233178"/>
            <a:ext cx="488553" cy="481743"/>
          </a:xfrm>
          <a:prstGeom prst="hep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8" name="Семиугольник 37">
            <a:extLst>
              <a:ext uri="{FF2B5EF4-FFF2-40B4-BE49-F238E27FC236}">
                <a16:creationId xmlns="" xmlns:a16="http://schemas.microsoft.com/office/drawing/2014/main" id="{E6638B46-F085-4C0E-95D3-85208BBFF55C}"/>
              </a:ext>
            </a:extLst>
          </p:cNvPr>
          <p:cNvSpPr/>
          <p:nvPr/>
        </p:nvSpPr>
        <p:spPr>
          <a:xfrm>
            <a:off x="8255869" y="2216835"/>
            <a:ext cx="488553" cy="481743"/>
          </a:xfrm>
          <a:prstGeom prst="hep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209108" y="3637237"/>
            <a:ext cx="3659068" cy="418991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Экологическая составляющая естественнонаучного цикла образовательной программы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209108" y="4091126"/>
            <a:ext cx="3659068" cy="390161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Методы и технологии обучения химии с учетом ФГОС ООО и ФГОС СОО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209108" y="5206575"/>
            <a:ext cx="3659068" cy="330779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Приёмы и методы формирования функциональной грамотности обучающихся при изучении физики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209108" y="4848757"/>
            <a:ext cx="3659068" cy="310296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Проектный подход в деятельности педагога. </a:t>
            </a:r>
            <a:r>
              <a:rPr lang="en-US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Agile</a:t>
            </a:r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-технологии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209108" y="4523024"/>
            <a:ext cx="3659068" cy="289911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«Перевёрнутый класс» как компонент смешанного обучения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209108" y="5584874"/>
            <a:ext cx="3659068" cy="330779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Приёмы и методы формирования функциональной грамотности обучающихся при изучении географии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209108" y="6261163"/>
            <a:ext cx="3659068" cy="327458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Логические задачи как средство активизации мыслительной деятельности обучающихся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209108" y="5963147"/>
            <a:ext cx="3659068" cy="250825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Основы программирования на </a:t>
            </a:r>
            <a:r>
              <a:rPr lang="en-US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Scratch</a:t>
            </a:r>
            <a:endParaRPr lang="ru-RU" sz="992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938341" y="3637237"/>
            <a:ext cx="3590057" cy="418991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Организационные основы деятельности службы ранней помощи: управленческие аспекты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4938341" y="4091126"/>
            <a:ext cx="3590057" cy="248296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STEM</a:t>
            </a:r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-образование в рамках реализации ФГОС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4938341" y="4374322"/>
            <a:ext cx="3590057" cy="296687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Особенности управления дошкольной образовательной организацией в современных условиях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4938341" y="4707218"/>
            <a:ext cx="3590057" cy="600931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Реализация региональной целевой программы развития системы наставничества в сфере общего образования Томской области в практике образовательной организации: управленческие аспекты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4938341" y="5349387"/>
            <a:ext cx="3590057" cy="187967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Развитие цифровых педагогических компетенции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4938341" y="5584873"/>
            <a:ext cx="3590057" cy="446854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Современные методические инструменты </a:t>
            </a:r>
          </a:p>
          <a:p>
            <a:pPr algn="ctr"/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учителя-предметника: </a:t>
            </a:r>
            <a:r>
              <a:rPr lang="ru-RU" sz="992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фасилитация</a:t>
            </a:r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технологии организации эффективной групповой работы 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4938341" y="6079247"/>
            <a:ext cx="3590057" cy="446854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92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Социально-педагогическое сопровождение: личностно-ориентированный подход к формированию у учащихся готовности к осознанному жизненному выбору</a:t>
            </a:r>
          </a:p>
        </p:txBody>
      </p:sp>
    </p:spTree>
    <p:extLst>
      <p:ext uri="{BB962C8B-B14F-4D97-AF65-F5344CB8AC3E}">
        <p14:creationId xmlns:p14="http://schemas.microsoft.com/office/powerpoint/2010/main" val="88819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ilén C | MARKETINAD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1" t="607" r="658" b="885"/>
          <a:stretch/>
        </p:blipFill>
        <p:spPr bwMode="auto">
          <a:xfrm rot="5400000">
            <a:off x="-1016625" y="1021323"/>
            <a:ext cx="6840000" cy="47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78" l="0" r="100000">
                        <a14:foregroundMark x1="96113" y1="94096" x2="96113" y2="94096"/>
                        <a14:foregroundMark x1="92758" y1="86488" x2="92758" y2="86488"/>
                        <a14:foregroundMark x1="96031" y1="87949" x2="96031" y2="87949"/>
                        <a14:foregroundMark x1="93781" y1="93488" x2="93781" y2="93488"/>
                        <a14:foregroundMark x1="97995" y1="88497" x2="97995" y2="88497"/>
                        <a14:foregroundMark x1="96972" y1="85210" x2="96972" y2="85210"/>
                        <a14:foregroundMark x1="96972" y1="85088" x2="96972" y2="85088"/>
                        <a14:foregroundMark x1="93863" y1="91601" x2="93863" y2="91601"/>
                        <a14:foregroundMark x1="93863" y1="91601" x2="93863" y2="91601"/>
                        <a14:foregroundMark x1="92062" y1="91236" x2="92062" y2="91236"/>
                        <a14:foregroundMark x1="91162" y1="91236" x2="90835" y2="91601"/>
                        <a14:foregroundMark x1="90466" y1="92453" x2="90466" y2="92879"/>
                        <a14:foregroundMark x1="89894" y1="93974" x2="89894" y2="93974"/>
                        <a14:foregroundMark x1="88380" y1="95861" x2="88380" y2="95861"/>
                        <a14:foregroundMark x1="88380" y1="95861" x2="88134" y2="96470"/>
                        <a14:foregroundMark x1="87889" y1="96835" x2="87889" y2="96835"/>
                        <a14:foregroundMark x1="87684" y1="97748" x2="87684" y2="97748"/>
                        <a14:backgroundMark x1="4951" y1="6269" x2="4951" y2="6269"/>
                        <a14:backgroundMark x1="4951" y1="6269" x2="4951" y2="6269"/>
                        <a14:backgroundMark x1="5687" y1="6147" x2="5687" y2="6147"/>
                        <a14:backgroundMark x1="5687" y1="6147" x2="5687" y2="6147"/>
                        <a14:backgroundMark x1="6710" y1="5660" x2="6710" y2="5660"/>
                        <a14:backgroundMark x1="6792" y1="8521" x2="6792" y2="8521"/>
                        <a14:backgroundMark x1="3437" y1="9251" x2="3437" y2="9251"/>
                        <a14:backgroundMark x1="8224" y1="6756" x2="8224" y2="6756"/>
                        <a14:backgroundMark x1="8879" y1="6756" x2="8879" y2="6756"/>
                        <a14:backgroundMark x1="8879" y1="6756" x2="8879" y2="6756"/>
                        <a14:backgroundMark x1="10147" y1="15642" x2="10147" y2="15642"/>
                        <a14:backgroundMark x1="10147" y1="15642" x2="10147" y2="15642"/>
                        <a14:backgroundMark x1="4624" y1="15886" x2="4624" y2="15886"/>
                        <a14:backgroundMark x1="4501" y1="15886" x2="4501" y2="158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6"/>
          <a:stretch/>
        </p:blipFill>
        <p:spPr>
          <a:xfrm>
            <a:off x="967558" y="-22677"/>
            <a:ext cx="11181082" cy="6876653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847877" y="35894"/>
            <a:ext cx="6444716" cy="1291119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92D050"/>
                </a:solidFill>
                <a:latin typeface="Arial Black" panose="020B0A04020102020204" pitchFamily="34" charset="0"/>
              </a:rPr>
              <a:t>Региональная система научно-методического сопровождения педагогических работников </a:t>
            </a: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92D050"/>
                </a:solidFill>
                <a:latin typeface="Arial Black" panose="020B0A04020102020204" pitchFamily="34" charset="0"/>
              </a:rPr>
              <a:t>и управленческих кадров Томской области*</a:t>
            </a:r>
            <a:endParaRPr lang="ru-RU" sz="1800" dirty="0">
              <a:solidFill>
                <a:srgbClr val="92D05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91993" y="2808090"/>
            <a:ext cx="5404816" cy="108012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072013" y="4224493"/>
            <a:ext cx="5221720" cy="164438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4639965" y="1404045"/>
            <a:ext cx="5652628" cy="1080120"/>
            <a:chOff x="4320232" y="1908101"/>
            <a:chExt cx="5652628" cy="108012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320232" y="1908101"/>
              <a:ext cx="5652628" cy="1080120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44768" y="1908101"/>
              <a:ext cx="756084" cy="301109"/>
            </a:xfrm>
            <a:prstGeom prst="snip1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rgbClr val="119EB4"/>
                  </a:solidFill>
                </a:rPr>
                <a:t>РЕГИОН</a:t>
              </a:r>
            </a:p>
          </p:txBody>
        </p:sp>
        <p:sp>
          <p:nvSpPr>
            <p:cNvPr id="19" name="Прямоугольник с одним вырезанным углом 18"/>
            <p:cNvSpPr/>
            <p:nvPr/>
          </p:nvSpPr>
          <p:spPr>
            <a:xfrm>
              <a:off x="9792840" y="1962319"/>
              <a:ext cx="180020" cy="246891"/>
            </a:xfrm>
            <a:prstGeom prst="snip1Rect">
              <a:avLst>
                <a:gd name="adj" fmla="val 325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744421" y="2808091"/>
            <a:ext cx="1477942" cy="301109"/>
          </a:xfrm>
          <a:prstGeom prst="snip1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19EB4"/>
                </a:solidFill>
              </a:rPr>
              <a:t>МУНИЦИПАЛИТЕТ</a:t>
            </a:r>
          </a:p>
        </p:txBody>
      </p:sp>
      <p:sp>
        <p:nvSpPr>
          <p:cNvPr id="23" name="Прямоугольник с одним вырезанным углом 22"/>
          <p:cNvSpPr/>
          <p:nvPr/>
        </p:nvSpPr>
        <p:spPr>
          <a:xfrm>
            <a:off x="10099678" y="2862308"/>
            <a:ext cx="180020" cy="246891"/>
          </a:xfrm>
          <a:prstGeom prst="snip1Rect">
            <a:avLst>
              <a:gd name="adj" fmla="val 325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7616110" y="4235173"/>
            <a:ext cx="2567625" cy="301109"/>
          </a:xfrm>
          <a:prstGeom prst="snip1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19EB4"/>
                </a:solidFill>
              </a:rPr>
              <a:t>ОБРАЗОВАТЕЛЬНАЯ ОРГАНИЗАЦИЯ</a:t>
            </a:r>
          </a:p>
        </p:txBody>
      </p:sp>
      <p:sp>
        <p:nvSpPr>
          <p:cNvPr id="25" name="Прямоугольник с одним вырезанным углом 24"/>
          <p:cNvSpPr/>
          <p:nvPr/>
        </p:nvSpPr>
        <p:spPr>
          <a:xfrm>
            <a:off x="10076569" y="4289391"/>
            <a:ext cx="216024" cy="246891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891993" y="1404046"/>
            <a:ext cx="158417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ДОО ТО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ОО СПО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</a:rPr>
              <a:t>по УГС «Образование и педагогические науки»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63937" y="1407577"/>
            <a:ext cx="158417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ТОИПКРО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ЦНППМПР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08381" y="2932652"/>
            <a:ext cx="3264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Сетевая муниципальная методическая служба Томской области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00005" y="4480195"/>
            <a:ext cx="2595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Методический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(научно-методический) совет/отдел ОО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31984" y="4827560"/>
            <a:ext cx="2269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Методические / профессиональные объединения педагогов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07047" y="5499610"/>
            <a:ext cx="2080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«Пары» педагогов</a:t>
            </a:r>
          </a:p>
        </p:txBody>
      </p:sp>
      <p:sp>
        <p:nvSpPr>
          <p:cNvPr id="31" name="Плюс 30"/>
          <p:cNvSpPr/>
          <p:nvPr/>
        </p:nvSpPr>
        <p:spPr>
          <a:xfrm>
            <a:off x="7330194" y="2519056"/>
            <a:ext cx="272170" cy="27217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люс 32"/>
          <p:cNvSpPr/>
          <p:nvPr/>
        </p:nvSpPr>
        <p:spPr>
          <a:xfrm>
            <a:off x="7330194" y="3917755"/>
            <a:ext cx="272170" cy="27217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199035" y="5952743"/>
            <a:ext cx="4985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*урегулирование взаимоотношений посредством заключения трехсторонних соглашений (ДОО ТО + ТОИПКРО + МОУО) о взаимодействии и совместной реализации мероприятий, направленных на научно-методическое сопровождение педагогических работников и управленческих кадров</a:t>
            </a:r>
          </a:p>
        </p:txBody>
      </p:sp>
      <p:sp>
        <p:nvSpPr>
          <p:cNvPr id="13" name="Овал 12"/>
          <p:cNvSpPr/>
          <p:nvPr/>
        </p:nvSpPr>
        <p:spPr>
          <a:xfrm>
            <a:off x="4009436" y="4830183"/>
            <a:ext cx="720080" cy="7200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6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0853" r="33435"/>
          <a:stretch/>
        </p:blipFill>
        <p:spPr>
          <a:xfrm>
            <a:off x="5703" y="-61260"/>
            <a:ext cx="5580000" cy="688805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12</a:t>
            </a:fld>
            <a:endParaRPr lang="ru-RU"/>
          </a:p>
        </p:txBody>
      </p:sp>
      <p:pic>
        <p:nvPicPr>
          <p:cNvPr id="3" name="Picture 2" descr="C:\Users\Марина\Desktop\Презентация\Готовые слайды\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b="13333"/>
          <a:stretch/>
        </p:blipFill>
        <p:spPr bwMode="auto">
          <a:xfrm>
            <a:off x="1924189" y="-61260"/>
            <a:ext cx="9268504" cy="70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3847878" y="107677"/>
            <a:ext cx="7200553" cy="150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sz="2800" dirty="0"/>
              <a:t>АИС Педагогические кадры Томской области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36109" y="3967005"/>
            <a:ext cx="511256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  <a:buClr>
                <a:srgbClr val="92D050"/>
              </a:buClr>
            </a:pPr>
            <a:r>
              <a:rPr lang="ru-RU" sz="2200" b="1" dirty="0">
                <a:solidFill>
                  <a:srgbClr val="92D050"/>
                </a:solidFill>
                <a:latin typeface="Arial Black" panose="020B0A04020102020204" pitchFamily="34" charset="0"/>
              </a:rPr>
              <a:t>Решаемые задачи: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Единый реестр педагогов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Цифровой профиль педагога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Автоматизация отчетов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Учет использования верифицированного контента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Управление контингентом педагогических кадров </a:t>
            </a:r>
            <a:br>
              <a:rPr lang="ru-RU" sz="1600" dirty="0"/>
            </a:br>
            <a:r>
              <a:rPr lang="ru-RU" sz="1600" dirty="0"/>
              <a:t>в регионе</a:t>
            </a:r>
          </a:p>
          <a:p>
            <a:pPr marL="285750" indent="-285750">
              <a:lnSpc>
                <a:spcPts val="3000"/>
              </a:lnSpc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endParaRPr lang="ru-RU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4750585" y="1748985"/>
            <a:ext cx="64215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  <a:buClr>
                <a:srgbClr val="92D050"/>
              </a:buClr>
            </a:pPr>
            <a:r>
              <a:rPr lang="ru-RU" sz="2200" b="1" dirty="0">
                <a:solidFill>
                  <a:srgbClr val="92D050"/>
                </a:solidFill>
                <a:latin typeface="Arial Black" panose="020B0A04020102020204" pitchFamily="34" charset="0"/>
              </a:rPr>
              <a:t>Цель:</a:t>
            </a:r>
          </a:p>
          <a:p>
            <a:pPr>
              <a:buClr>
                <a:srgbClr val="92D050"/>
              </a:buClr>
            </a:pPr>
            <a:r>
              <a:rPr lang="ru-RU" sz="1600" dirty="0"/>
              <a:t>повышение эффективности анализа, учета и контроля педагогических кадров Томской области, а также увеличения доступности использования верифицированного образовательного контента </a:t>
            </a:r>
          </a:p>
          <a:p>
            <a:pPr>
              <a:buClr>
                <a:srgbClr val="92D050"/>
              </a:buClr>
            </a:pPr>
            <a:r>
              <a:rPr lang="ru-RU" sz="1600" dirty="0"/>
              <a:t>и использования массовых социально-значимых услуг для педагогов, обеспечивающих программы дошкольного, начального, основного </a:t>
            </a:r>
          </a:p>
          <a:p>
            <a:pPr>
              <a:buClr>
                <a:srgbClr val="92D050"/>
              </a:buClr>
            </a:pPr>
            <a:r>
              <a:rPr lang="ru-RU" sz="1600" dirty="0"/>
              <a:t>и дополнительного образования детей </a:t>
            </a:r>
            <a:r>
              <a:rPr lang="ru-RU" b="1" dirty="0">
                <a:solidFill>
                  <a:srgbClr val="92D050"/>
                </a:solidFill>
              </a:rPr>
              <a:t>до 100% к 2023 году </a:t>
            </a:r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5400000">
            <a:off x="4479251" y="2467467"/>
            <a:ext cx="1512168" cy="969500"/>
          </a:xfrm>
          <a:prstGeom prst="bentConnector3">
            <a:avLst>
              <a:gd name="adj1" fmla="val 449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/>
          <p:nvPr/>
        </p:nvCxnSpPr>
        <p:spPr>
          <a:xfrm rot="10800000" flipV="1">
            <a:off x="5913081" y="4429538"/>
            <a:ext cx="3119372" cy="1516385"/>
          </a:xfrm>
          <a:prstGeom prst="bentConnector3">
            <a:avLst>
              <a:gd name="adj1" fmla="val 100485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84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039813" y="0"/>
            <a:ext cx="10101262" cy="6848476"/>
            <a:chOff x="-190684" y="-684187"/>
            <a:chExt cx="10101262" cy="6848476"/>
          </a:xfrm>
        </p:grpSpPr>
        <p:pic>
          <p:nvPicPr>
            <p:cNvPr id="4" name="Picture 4" descr="C:\Users\Марина\Desktop\Презентация\Готовые слайды\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0684" y="-684187"/>
              <a:ext cx="10101262" cy="684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8311728" y="-540171"/>
              <a:ext cx="1512168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58208" y="1620069"/>
              <a:ext cx="10068786" cy="3240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43863" y="213009"/>
            <a:ext cx="4864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АИС Педагогические кадры Томской области</a:t>
            </a:r>
          </a:p>
        </p:txBody>
      </p:sp>
      <p:sp>
        <p:nvSpPr>
          <p:cNvPr id="8" name="Parallelogram 30">
            <a:extLst>
              <a:ext uri="{FF2B5EF4-FFF2-40B4-BE49-F238E27FC236}">
                <a16:creationId xmlns="" xmlns:a16="http://schemas.microsoft.com/office/drawing/2014/main" id="{07A9DF64-EAEC-4F98-A0C9-E2239CA0F425}"/>
              </a:ext>
            </a:extLst>
          </p:cNvPr>
          <p:cNvSpPr/>
          <p:nvPr/>
        </p:nvSpPr>
        <p:spPr>
          <a:xfrm flipH="1">
            <a:off x="10040566" y="4994419"/>
            <a:ext cx="815309" cy="817326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9" name="Rounded Rectangle 32">
            <a:extLst>
              <a:ext uri="{FF2B5EF4-FFF2-40B4-BE49-F238E27FC236}">
                <a16:creationId xmlns="" xmlns:a16="http://schemas.microsoft.com/office/drawing/2014/main" id="{A7C45BCB-0B8E-4E0E-842A-DD554B68B1C0}"/>
              </a:ext>
            </a:extLst>
          </p:cNvPr>
          <p:cNvSpPr/>
          <p:nvPr/>
        </p:nvSpPr>
        <p:spPr>
          <a:xfrm>
            <a:off x="6670165" y="4383359"/>
            <a:ext cx="762982" cy="76298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" name="Graphic 28">
            <a:extLst>
              <a:ext uri="{FF2B5EF4-FFF2-40B4-BE49-F238E27FC236}">
                <a16:creationId xmlns="" xmlns:a16="http://schemas.microsoft.com/office/drawing/2014/main" id="{8A15DDCF-5932-46E1-B72E-EEADA33965E8}"/>
              </a:ext>
            </a:extLst>
          </p:cNvPr>
          <p:cNvSpPr/>
          <p:nvPr/>
        </p:nvSpPr>
        <p:spPr>
          <a:xfrm>
            <a:off x="3199806" y="5251595"/>
            <a:ext cx="849301" cy="1221327"/>
          </a:xfrm>
          <a:custGeom>
            <a:avLst/>
            <a:gdLst>
              <a:gd name="connsiteX0" fmla="*/ 3006831 w 3006830"/>
              <a:gd name="connsiteY0" fmla="*/ 2890669 h 4019798"/>
              <a:gd name="connsiteX1" fmla="*/ 3006831 w 3006830"/>
              <a:gd name="connsiteY1" fmla="*/ 2893929 h 4019798"/>
              <a:gd name="connsiteX2" fmla="*/ 2956711 w 3006830"/>
              <a:gd name="connsiteY2" fmla="*/ 2951792 h 4019798"/>
              <a:gd name="connsiteX3" fmla="*/ 2929817 w 3006830"/>
              <a:gd name="connsiteY3" fmla="*/ 2972166 h 4019798"/>
              <a:gd name="connsiteX4" fmla="*/ 2752155 w 3006830"/>
              <a:gd name="connsiteY4" fmla="*/ 3027990 h 4019798"/>
              <a:gd name="connsiteX5" fmla="*/ 2579791 w 3006830"/>
              <a:gd name="connsiteY5" fmla="*/ 3050809 h 4019798"/>
              <a:gd name="connsiteX6" fmla="*/ 2481180 w 3006830"/>
              <a:gd name="connsiteY6" fmla="*/ 3062219 h 4019798"/>
              <a:gd name="connsiteX7" fmla="*/ 2491775 w 3006830"/>
              <a:gd name="connsiteY7" fmla="*/ 3080148 h 4019798"/>
              <a:gd name="connsiteX8" fmla="*/ 2564307 w 3006830"/>
              <a:gd name="connsiteY8" fmla="*/ 3210134 h 4019798"/>
              <a:gd name="connsiteX9" fmla="*/ 2646618 w 3006830"/>
              <a:gd name="connsiteY9" fmla="*/ 3379239 h 4019798"/>
              <a:gd name="connsiteX10" fmla="*/ 2686143 w 3006830"/>
              <a:gd name="connsiteY10" fmla="*/ 3452178 h 4019798"/>
              <a:gd name="connsiteX11" fmla="*/ 2744413 w 3006830"/>
              <a:gd name="connsiteY11" fmla="*/ 3478257 h 4019798"/>
              <a:gd name="connsiteX12" fmla="*/ 2829169 w 3006830"/>
              <a:gd name="connsiteY12" fmla="*/ 3525932 h 4019798"/>
              <a:gd name="connsiteX13" fmla="*/ 2871547 w 3006830"/>
              <a:gd name="connsiteY13" fmla="*/ 3605798 h 4019798"/>
              <a:gd name="connsiteX14" fmla="*/ 2932669 w 3006830"/>
              <a:gd name="connsiteY14" fmla="*/ 3693407 h 4019798"/>
              <a:gd name="connsiteX15" fmla="*/ 2929409 w 3006830"/>
              <a:gd name="connsiteY15" fmla="*/ 3709706 h 4019798"/>
              <a:gd name="connsiteX16" fmla="*/ 2882957 w 3006830"/>
              <a:gd name="connsiteY16" fmla="*/ 3650621 h 4019798"/>
              <a:gd name="connsiteX17" fmla="*/ 2832429 w 3006830"/>
              <a:gd name="connsiteY17" fmla="*/ 3601723 h 4019798"/>
              <a:gd name="connsiteX18" fmla="*/ 2816537 w 3006830"/>
              <a:gd name="connsiteY18" fmla="*/ 3610280 h 4019798"/>
              <a:gd name="connsiteX19" fmla="*/ 2821020 w 3006830"/>
              <a:gd name="connsiteY19" fmla="*/ 3637989 h 4019798"/>
              <a:gd name="connsiteX20" fmla="*/ 2862582 w 3006830"/>
              <a:gd name="connsiteY20" fmla="*/ 3762678 h 4019798"/>
              <a:gd name="connsiteX21" fmla="*/ 2849136 w 3006830"/>
              <a:gd name="connsiteY21" fmla="*/ 3842137 h 4019798"/>
              <a:gd name="connsiteX22" fmla="*/ 2676364 w 3006830"/>
              <a:gd name="connsiteY22" fmla="*/ 4007982 h 4019798"/>
              <a:gd name="connsiteX23" fmla="*/ 2654360 w 3006830"/>
              <a:gd name="connsiteY23" fmla="*/ 4019799 h 4019798"/>
              <a:gd name="connsiteX24" fmla="*/ 2659250 w 3006830"/>
              <a:gd name="connsiteY24" fmla="*/ 3990460 h 4019798"/>
              <a:gd name="connsiteX25" fmla="*/ 2713445 w 3006830"/>
              <a:gd name="connsiteY25" fmla="*/ 3851917 h 4019798"/>
              <a:gd name="connsiteX26" fmla="*/ 2710185 w 3006830"/>
              <a:gd name="connsiteY26" fmla="*/ 3812798 h 4019798"/>
              <a:gd name="connsiteX27" fmla="*/ 2594868 w 3006830"/>
              <a:gd name="connsiteY27" fmla="*/ 3624135 h 4019798"/>
              <a:gd name="connsiteX28" fmla="*/ 2505222 w 3006830"/>
              <a:gd name="connsiteY28" fmla="*/ 3467662 h 4019798"/>
              <a:gd name="connsiteX29" fmla="*/ 2496665 w 3006830"/>
              <a:gd name="connsiteY29" fmla="*/ 3454215 h 4019798"/>
              <a:gd name="connsiteX30" fmla="*/ 2493812 w 3006830"/>
              <a:gd name="connsiteY30" fmla="*/ 3593166 h 4019798"/>
              <a:gd name="connsiteX31" fmla="*/ 2533338 w 3006830"/>
              <a:gd name="connsiteY31" fmla="*/ 3686479 h 4019798"/>
              <a:gd name="connsiteX32" fmla="*/ 2558194 w 3006830"/>
              <a:gd name="connsiteY32" fmla="*/ 3756974 h 4019798"/>
              <a:gd name="connsiteX33" fmla="*/ 2546785 w 3006830"/>
              <a:gd name="connsiteY33" fmla="*/ 3818096 h 4019798"/>
              <a:gd name="connsiteX34" fmla="*/ 2532116 w 3006830"/>
              <a:gd name="connsiteY34" fmla="*/ 3896332 h 4019798"/>
              <a:gd name="connsiteX35" fmla="*/ 2527226 w 3006830"/>
              <a:gd name="connsiteY35" fmla="*/ 3991682 h 4019798"/>
              <a:gd name="connsiteX36" fmla="*/ 2519076 w 3006830"/>
              <a:gd name="connsiteY36" fmla="*/ 4003499 h 4019798"/>
              <a:gd name="connsiteX37" fmla="*/ 2513372 w 3006830"/>
              <a:gd name="connsiteY37" fmla="*/ 3990868 h 4019798"/>
              <a:gd name="connsiteX38" fmla="*/ 2512964 w 3006830"/>
              <a:gd name="connsiteY38" fmla="*/ 3893480 h 4019798"/>
              <a:gd name="connsiteX39" fmla="*/ 2506852 w 3006830"/>
              <a:gd name="connsiteY39" fmla="*/ 3853547 h 4019798"/>
              <a:gd name="connsiteX40" fmla="*/ 2482811 w 3006830"/>
              <a:gd name="connsiteY40" fmla="*/ 3848249 h 4019798"/>
              <a:gd name="connsiteX41" fmla="*/ 2460806 w 3006830"/>
              <a:gd name="connsiteY41" fmla="*/ 3880440 h 4019798"/>
              <a:gd name="connsiteX42" fmla="*/ 2419243 w 3006830"/>
              <a:gd name="connsiteY42" fmla="*/ 3963159 h 4019798"/>
              <a:gd name="connsiteX43" fmla="*/ 2342637 w 3006830"/>
              <a:gd name="connsiteY43" fmla="*/ 4013279 h 4019798"/>
              <a:gd name="connsiteX44" fmla="*/ 2301889 w 3006830"/>
              <a:gd name="connsiteY44" fmla="*/ 4013279 h 4019798"/>
              <a:gd name="connsiteX45" fmla="*/ 2144601 w 3006830"/>
              <a:gd name="connsiteY45" fmla="*/ 3994535 h 4019798"/>
              <a:gd name="connsiteX46" fmla="*/ 2114855 w 3006830"/>
              <a:gd name="connsiteY46" fmla="*/ 3984348 h 4019798"/>
              <a:gd name="connsiteX47" fmla="*/ 2114855 w 3006830"/>
              <a:gd name="connsiteY47" fmla="*/ 3979458 h 4019798"/>
              <a:gd name="connsiteX48" fmla="*/ 2135229 w 3006830"/>
              <a:gd name="connsiteY48" fmla="*/ 3970086 h 4019798"/>
              <a:gd name="connsiteX49" fmla="*/ 2245657 w 3006830"/>
              <a:gd name="connsiteY49" fmla="*/ 3949305 h 4019798"/>
              <a:gd name="connsiteX50" fmla="*/ 2277847 w 3006830"/>
              <a:gd name="connsiteY50" fmla="*/ 3929746 h 4019798"/>
              <a:gd name="connsiteX51" fmla="*/ 2291294 w 3006830"/>
              <a:gd name="connsiteY51" fmla="*/ 3905297 h 4019798"/>
              <a:gd name="connsiteX52" fmla="*/ 2340600 w 3006830"/>
              <a:gd name="connsiteY52" fmla="*/ 3700334 h 4019798"/>
              <a:gd name="connsiteX53" fmla="*/ 2308816 w 3006830"/>
              <a:gd name="connsiteY53" fmla="*/ 3258625 h 4019798"/>
              <a:gd name="connsiteX54" fmla="*/ 2262363 w 3006830"/>
              <a:gd name="connsiteY54" fmla="*/ 3163274 h 4019798"/>
              <a:gd name="connsiteX55" fmla="*/ 2242804 w 3006830"/>
              <a:gd name="connsiteY55" fmla="*/ 3178351 h 4019798"/>
              <a:gd name="connsiteX56" fmla="*/ 2117300 w 3006830"/>
              <a:gd name="connsiteY56" fmla="*/ 3224396 h 4019798"/>
              <a:gd name="connsiteX57" fmla="*/ 2030099 w 3006830"/>
              <a:gd name="connsiteY57" fmla="*/ 3254550 h 4019798"/>
              <a:gd name="connsiteX58" fmla="*/ 1947380 w 3006830"/>
              <a:gd name="connsiteY58" fmla="*/ 3273701 h 4019798"/>
              <a:gd name="connsiteX59" fmla="*/ 1923747 w 3006830"/>
              <a:gd name="connsiteY59" fmla="*/ 3254550 h 4019798"/>
              <a:gd name="connsiteX60" fmla="*/ 1886666 w 3006830"/>
              <a:gd name="connsiteY60" fmla="*/ 3131490 h 4019798"/>
              <a:gd name="connsiteX61" fmla="*/ 1752197 w 3006830"/>
              <a:gd name="connsiteY61" fmla="*/ 2680817 h 4019798"/>
              <a:gd name="connsiteX62" fmla="*/ 1679258 w 3006830"/>
              <a:gd name="connsiteY62" fmla="*/ 2366241 h 4019798"/>
              <a:gd name="connsiteX63" fmla="*/ 1642585 w 3006830"/>
              <a:gd name="connsiteY63" fmla="*/ 2202434 h 4019798"/>
              <a:gd name="connsiteX64" fmla="*/ 1617321 w 3006830"/>
              <a:gd name="connsiteY64" fmla="*/ 2186950 h 4019798"/>
              <a:gd name="connsiteX65" fmla="*/ 1574128 w 3006830"/>
              <a:gd name="connsiteY65" fmla="*/ 2200397 h 4019798"/>
              <a:gd name="connsiteX66" fmla="*/ 1550087 w 3006830"/>
              <a:gd name="connsiteY66" fmla="*/ 2234625 h 4019798"/>
              <a:gd name="connsiteX67" fmla="*/ 1552531 w 3006830"/>
              <a:gd name="connsiteY67" fmla="*/ 2316121 h 4019798"/>
              <a:gd name="connsiteX68" fmla="*/ 1547642 w 3006830"/>
              <a:gd name="connsiteY68" fmla="*/ 2398432 h 4019798"/>
              <a:gd name="connsiteX69" fmla="*/ 1541122 w 3006830"/>
              <a:gd name="connsiteY69" fmla="*/ 2497043 h 4019798"/>
              <a:gd name="connsiteX70" fmla="*/ 1522378 w 3006830"/>
              <a:gd name="connsiteY70" fmla="*/ 2754978 h 4019798"/>
              <a:gd name="connsiteX71" fmla="*/ 1507709 w 3006830"/>
              <a:gd name="connsiteY71" fmla="*/ 2833214 h 4019798"/>
              <a:gd name="connsiteX72" fmla="*/ 1482445 w 3006830"/>
              <a:gd name="connsiteY72" fmla="*/ 2861331 h 4019798"/>
              <a:gd name="connsiteX73" fmla="*/ 1451884 w 3006830"/>
              <a:gd name="connsiteY73" fmla="*/ 2858478 h 4019798"/>
              <a:gd name="connsiteX74" fmla="*/ 1393206 w 3006830"/>
              <a:gd name="connsiteY74" fmla="*/ 2849921 h 4019798"/>
              <a:gd name="connsiteX75" fmla="*/ 1386687 w 3006830"/>
              <a:gd name="connsiteY75" fmla="*/ 2943234 h 4019798"/>
              <a:gd name="connsiteX76" fmla="*/ 1380574 w 3006830"/>
              <a:gd name="connsiteY76" fmla="*/ 2966868 h 4019798"/>
              <a:gd name="connsiteX77" fmla="*/ 1372017 w 3006830"/>
              <a:gd name="connsiteY77" fmla="*/ 2992540 h 4019798"/>
              <a:gd name="connsiteX78" fmla="*/ 1320675 w 3006830"/>
              <a:gd name="connsiteY78" fmla="*/ 3329934 h 4019798"/>
              <a:gd name="connsiteX79" fmla="*/ 1329232 w 3006830"/>
              <a:gd name="connsiteY79" fmla="*/ 3432211 h 4019798"/>
              <a:gd name="connsiteX80" fmla="*/ 1330047 w 3006830"/>
              <a:gd name="connsiteY80" fmla="*/ 3473774 h 4019798"/>
              <a:gd name="connsiteX81" fmla="*/ 1307635 w 3006830"/>
              <a:gd name="connsiteY81" fmla="*/ 3523487 h 4019798"/>
              <a:gd name="connsiteX82" fmla="*/ 1305598 w 3006830"/>
              <a:gd name="connsiteY82" fmla="*/ 3525932 h 4019798"/>
              <a:gd name="connsiteX83" fmla="*/ 1294189 w 3006830"/>
              <a:gd name="connsiteY83" fmla="*/ 3521450 h 4019798"/>
              <a:gd name="connsiteX84" fmla="*/ 1296633 w 3006830"/>
              <a:gd name="connsiteY84" fmla="*/ 3549566 h 4019798"/>
              <a:gd name="connsiteX85" fmla="*/ 1346346 w 3006830"/>
              <a:gd name="connsiteY85" fmla="*/ 3728450 h 4019798"/>
              <a:gd name="connsiteX86" fmla="*/ 1374462 w 3006830"/>
              <a:gd name="connsiteY86" fmla="*/ 3799759 h 4019798"/>
              <a:gd name="connsiteX87" fmla="*/ 1374055 w 3006830"/>
              <a:gd name="connsiteY87" fmla="*/ 3814428 h 4019798"/>
              <a:gd name="connsiteX88" fmla="*/ 1299486 w 3006830"/>
              <a:gd name="connsiteY88" fmla="*/ 3860474 h 4019798"/>
              <a:gd name="connsiteX89" fmla="*/ 1249773 w 3006830"/>
              <a:gd name="connsiteY89" fmla="*/ 3865771 h 4019798"/>
              <a:gd name="connsiteX90" fmla="*/ 1183354 w 3006830"/>
              <a:gd name="connsiteY90" fmla="*/ 3831950 h 4019798"/>
              <a:gd name="connsiteX91" fmla="*/ 1160942 w 3006830"/>
              <a:gd name="connsiteY91" fmla="*/ 3799759 h 4019798"/>
              <a:gd name="connsiteX92" fmla="*/ 1133641 w 3006830"/>
              <a:gd name="connsiteY92" fmla="*/ 3719893 h 4019798"/>
              <a:gd name="connsiteX93" fmla="*/ 1131196 w 3006830"/>
              <a:gd name="connsiteY93" fmla="*/ 3577275 h 4019798"/>
              <a:gd name="connsiteX94" fmla="*/ 1124269 w 3006830"/>
              <a:gd name="connsiteY94" fmla="*/ 3560975 h 4019798"/>
              <a:gd name="connsiteX95" fmla="*/ 1115304 w 3006830"/>
              <a:gd name="connsiteY95" fmla="*/ 3509633 h 4019798"/>
              <a:gd name="connsiteX96" fmla="*/ 1133234 w 3006830"/>
              <a:gd name="connsiteY96" fmla="*/ 3484369 h 4019798"/>
              <a:gd name="connsiteX97" fmla="*/ 1124269 w 3006830"/>
              <a:gd name="connsiteY97" fmla="*/ 3440769 h 4019798"/>
              <a:gd name="connsiteX98" fmla="*/ 1116934 w 3006830"/>
              <a:gd name="connsiteY98" fmla="*/ 3391056 h 4019798"/>
              <a:gd name="connsiteX99" fmla="*/ 1114897 w 3006830"/>
              <a:gd name="connsiteY99" fmla="*/ 3379646 h 4019798"/>
              <a:gd name="connsiteX100" fmla="*/ 1130381 w 3006830"/>
              <a:gd name="connsiteY100" fmla="*/ 3267589 h 4019798"/>
              <a:gd name="connsiteX101" fmla="*/ 1130789 w 3006830"/>
              <a:gd name="connsiteY101" fmla="*/ 3261477 h 4019798"/>
              <a:gd name="connsiteX102" fmla="*/ 1136901 w 3006830"/>
              <a:gd name="connsiteY102" fmla="*/ 2977870 h 4019798"/>
              <a:gd name="connsiteX103" fmla="*/ 1124269 w 3006830"/>
              <a:gd name="connsiteY103" fmla="*/ 2959533 h 4019798"/>
              <a:gd name="connsiteX104" fmla="*/ 1049700 w 3006830"/>
              <a:gd name="connsiteY104" fmla="*/ 2930602 h 4019798"/>
              <a:gd name="connsiteX105" fmla="*/ 1010989 w 3006830"/>
              <a:gd name="connsiteY105" fmla="*/ 2920008 h 4019798"/>
              <a:gd name="connsiteX106" fmla="*/ 781985 w 3006830"/>
              <a:gd name="connsiteY106" fmla="*/ 2918378 h 4019798"/>
              <a:gd name="connsiteX107" fmla="*/ 766501 w 3006830"/>
              <a:gd name="connsiteY107" fmla="*/ 2918378 h 4019798"/>
              <a:gd name="connsiteX108" fmla="*/ 760389 w 3006830"/>
              <a:gd name="connsiteY108" fmla="*/ 2961979 h 4019798"/>
              <a:gd name="connsiteX109" fmla="*/ 740829 w 3006830"/>
              <a:gd name="connsiteY109" fmla="*/ 2976648 h 4019798"/>
              <a:gd name="connsiteX110" fmla="*/ 713936 w 3006830"/>
              <a:gd name="connsiteY110" fmla="*/ 2993762 h 4019798"/>
              <a:gd name="connsiteX111" fmla="*/ 621845 w 3006830"/>
              <a:gd name="connsiteY111" fmla="*/ 3187315 h 4019798"/>
              <a:gd name="connsiteX112" fmla="*/ 536682 w 3006830"/>
              <a:gd name="connsiteY112" fmla="*/ 3322599 h 4019798"/>
              <a:gd name="connsiteX113" fmla="*/ 530977 w 3006830"/>
              <a:gd name="connsiteY113" fmla="*/ 3356420 h 4019798"/>
              <a:gd name="connsiteX114" fmla="*/ 528532 w 3006830"/>
              <a:gd name="connsiteY114" fmla="*/ 3377609 h 4019798"/>
              <a:gd name="connsiteX115" fmla="*/ 503268 w 3006830"/>
              <a:gd name="connsiteY115" fmla="*/ 3415097 h 4019798"/>
              <a:gd name="connsiteX116" fmla="*/ 495118 w 3006830"/>
              <a:gd name="connsiteY116" fmla="*/ 3429359 h 4019798"/>
              <a:gd name="connsiteX117" fmla="*/ 485746 w 3006830"/>
              <a:gd name="connsiteY117" fmla="*/ 3512078 h 4019798"/>
              <a:gd name="connsiteX118" fmla="*/ 481672 w 3006830"/>
              <a:gd name="connsiteY118" fmla="*/ 3539786 h 4019798"/>
              <a:gd name="connsiteX119" fmla="*/ 475967 w 3006830"/>
              <a:gd name="connsiteY119" fmla="*/ 3604168 h 4019798"/>
              <a:gd name="connsiteX120" fmla="*/ 482487 w 3006830"/>
              <a:gd name="connsiteY120" fmla="*/ 3668143 h 4019798"/>
              <a:gd name="connsiteX121" fmla="*/ 463742 w 3006830"/>
              <a:gd name="connsiteY121" fmla="*/ 3693814 h 4019798"/>
              <a:gd name="connsiteX122" fmla="*/ 397323 w 3006830"/>
              <a:gd name="connsiteY122" fmla="*/ 3706038 h 4019798"/>
              <a:gd name="connsiteX123" fmla="*/ 372467 w 3006830"/>
              <a:gd name="connsiteY123" fmla="*/ 3680775 h 4019798"/>
              <a:gd name="connsiteX124" fmla="*/ 282413 w 3006830"/>
              <a:gd name="connsiteY124" fmla="*/ 3697481 h 4019798"/>
              <a:gd name="connsiteX125" fmla="*/ 233923 w 3006830"/>
              <a:gd name="connsiteY125" fmla="*/ 3697074 h 4019798"/>
              <a:gd name="connsiteX126" fmla="*/ 169134 w 3006830"/>
              <a:gd name="connsiteY126" fmla="*/ 3688517 h 4019798"/>
              <a:gd name="connsiteX127" fmla="*/ 64411 w 3006830"/>
              <a:gd name="connsiteY127" fmla="*/ 3661216 h 4019798"/>
              <a:gd name="connsiteX128" fmla="*/ 15513 w 3006830"/>
              <a:gd name="connsiteY128" fmla="*/ 3640842 h 4019798"/>
              <a:gd name="connsiteX129" fmla="*/ 4511 w 3006830"/>
              <a:gd name="connsiteY129" fmla="*/ 3609465 h 4019798"/>
              <a:gd name="connsiteX130" fmla="*/ 33443 w 3006830"/>
              <a:gd name="connsiteY130" fmla="*/ 3559345 h 4019798"/>
              <a:gd name="connsiteX131" fmla="*/ 42815 w 3006830"/>
              <a:gd name="connsiteY131" fmla="*/ 3551603 h 4019798"/>
              <a:gd name="connsiteX132" fmla="*/ 128386 w 3006830"/>
              <a:gd name="connsiteY132" fmla="*/ 3527562 h 4019798"/>
              <a:gd name="connsiteX133" fmla="*/ 148760 w 3006830"/>
              <a:gd name="connsiteY133" fmla="*/ 3521042 h 4019798"/>
              <a:gd name="connsiteX134" fmla="*/ 251852 w 3006830"/>
              <a:gd name="connsiteY134" fmla="*/ 3413467 h 4019798"/>
              <a:gd name="connsiteX135" fmla="*/ 264484 w 3006830"/>
              <a:gd name="connsiteY135" fmla="*/ 3372719 h 4019798"/>
              <a:gd name="connsiteX136" fmla="*/ 266114 w 3006830"/>
              <a:gd name="connsiteY136" fmla="*/ 3365385 h 4019798"/>
              <a:gd name="connsiteX137" fmla="*/ 313789 w 3006830"/>
              <a:gd name="connsiteY137" fmla="*/ 3327489 h 4019798"/>
              <a:gd name="connsiteX138" fmla="*/ 317864 w 3006830"/>
              <a:gd name="connsiteY138" fmla="*/ 3325044 h 4019798"/>
              <a:gd name="connsiteX139" fmla="*/ 317864 w 3006830"/>
              <a:gd name="connsiteY139" fmla="*/ 3315672 h 4019798"/>
              <a:gd name="connsiteX140" fmla="*/ 333756 w 3006830"/>
              <a:gd name="connsiteY140" fmla="*/ 3284296 h 4019798"/>
              <a:gd name="connsiteX141" fmla="*/ 340683 w 3006830"/>
              <a:gd name="connsiteY141" fmla="*/ 3275331 h 4019798"/>
              <a:gd name="connsiteX142" fmla="*/ 393656 w 3006830"/>
              <a:gd name="connsiteY142" fmla="*/ 3113154 h 4019798"/>
              <a:gd name="connsiteX143" fmla="*/ 446221 w 3006830"/>
              <a:gd name="connsiteY143" fmla="*/ 2950569 h 4019798"/>
              <a:gd name="connsiteX144" fmla="*/ 471485 w 3006830"/>
              <a:gd name="connsiteY144" fmla="*/ 2865406 h 4019798"/>
              <a:gd name="connsiteX145" fmla="*/ 498378 w 3006830"/>
              <a:gd name="connsiteY145" fmla="*/ 2773315 h 4019798"/>
              <a:gd name="connsiteX146" fmla="*/ 503268 w 3006830"/>
              <a:gd name="connsiteY146" fmla="*/ 2750496 h 4019798"/>
              <a:gd name="connsiteX147" fmla="*/ 563983 w 3006830"/>
              <a:gd name="connsiteY147" fmla="*/ 2596876 h 4019798"/>
              <a:gd name="connsiteX148" fmla="*/ 569687 w 3006830"/>
              <a:gd name="connsiteY148" fmla="*/ 2559795 h 4019798"/>
              <a:gd name="connsiteX149" fmla="*/ 575392 w 3006830"/>
              <a:gd name="connsiteY149" fmla="*/ 2503155 h 4019798"/>
              <a:gd name="connsiteX150" fmla="*/ 584764 w 3006830"/>
              <a:gd name="connsiteY150" fmla="*/ 2471779 h 4019798"/>
              <a:gd name="connsiteX151" fmla="*/ 594544 w 3006830"/>
              <a:gd name="connsiteY151" fmla="*/ 2389875 h 4019798"/>
              <a:gd name="connsiteX152" fmla="*/ 606768 w 3006830"/>
              <a:gd name="connsiteY152" fmla="*/ 2355239 h 4019798"/>
              <a:gd name="connsiteX153" fmla="*/ 629180 w 3006830"/>
              <a:gd name="connsiteY153" fmla="*/ 2316529 h 4019798"/>
              <a:gd name="connsiteX154" fmla="*/ 643849 w 3006830"/>
              <a:gd name="connsiteY154" fmla="*/ 2235033 h 4019798"/>
              <a:gd name="connsiteX155" fmla="*/ 691117 w 3006830"/>
              <a:gd name="connsiteY155" fmla="*/ 2056148 h 4019798"/>
              <a:gd name="connsiteX156" fmla="*/ 667075 w 3006830"/>
              <a:gd name="connsiteY156" fmla="*/ 2006843 h 4019798"/>
              <a:gd name="connsiteX157" fmla="*/ 635699 w 3006830"/>
              <a:gd name="connsiteY157" fmla="*/ 1988914 h 4019798"/>
              <a:gd name="connsiteX158" fmla="*/ 627957 w 3006830"/>
              <a:gd name="connsiteY158" fmla="*/ 1975060 h 4019798"/>
              <a:gd name="connsiteX159" fmla="*/ 643034 w 3006830"/>
              <a:gd name="connsiteY159" fmla="*/ 1817772 h 4019798"/>
              <a:gd name="connsiteX160" fmla="*/ 742867 w 3006830"/>
              <a:gd name="connsiteY160" fmla="*/ 1400104 h 4019798"/>
              <a:gd name="connsiteX161" fmla="*/ 852072 w 3006830"/>
              <a:gd name="connsiteY161" fmla="*/ 916832 h 4019798"/>
              <a:gd name="connsiteX162" fmla="*/ 926641 w 3006830"/>
              <a:gd name="connsiteY162" fmla="*/ 800292 h 4019798"/>
              <a:gd name="connsiteX163" fmla="*/ 932753 w 3006830"/>
              <a:gd name="connsiteY163" fmla="*/ 795810 h 4019798"/>
              <a:gd name="connsiteX164" fmla="*/ 1017916 w 3006830"/>
              <a:gd name="connsiteY164" fmla="*/ 761989 h 4019798"/>
              <a:gd name="connsiteX165" fmla="*/ 1030548 w 3006830"/>
              <a:gd name="connsiteY165" fmla="*/ 749357 h 4019798"/>
              <a:gd name="connsiteX166" fmla="*/ 1050107 w 3006830"/>
              <a:gd name="connsiteY166" fmla="*/ 721241 h 4019798"/>
              <a:gd name="connsiteX167" fmla="*/ 1147903 w 3006830"/>
              <a:gd name="connsiteY167" fmla="*/ 662156 h 4019798"/>
              <a:gd name="connsiteX168" fmla="*/ 1156868 w 3006830"/>
              <a:gd name="connsiteY168" fmla="*/ 629558 h 4019798"/>
              <a:gd name="connsiteX169" fmla="*/ 1128344 w 3006830"/>
              <a:gd name="connsiteY169" fmla="*/ 567621 h 4019798"/>
              <a:gd name="connsiteX170" fmla="*/ 1113675 w 3006830"/>
              <a:gd name="connsiteY170" fmla="*/ 441709 h 4019798"/>
              <a:gd name="connsiteX171" fmla="*/ 1127529 w 3006830"/>
              <a:gd name="connsiteY171" fmla="*/ 346766 h 4019798"/>
              <a:gd name="connsiteX172" fmla="*/ 1112045 w 3006830"/>
              <a:gd name="connsiteY172" fmla="*/ 285644 h 4019798"/>
              <a:gd name="connsiteX173" fmla="*/ 1066407 w 3006830"/>
              <a:gd name="connsiteY173" fmla="*/ 247748 h 4019798"/>
              <a:gd name="connsiteX174" fmla="*/ 1070482 w 3006830"/>
              <a:gd name="connsiteY174" fmla="*/ 278717 h 4019798"/>
              <a:gd name="connsiteX175" fmla="*/ 1079039 w 3006830"/>
              <a:gd name="connsiteY175" fmla="*/ 541950 h 4019798"/>
              <a:gd name="connsiteX176" fmla="*/ 1067222 w 3006830"/>
              <a:gd name="connsiteY176" fmla="*/ 561509 h 4019798"/>
              <a:gd name="connsiteX177" fmla="*/ 1054590 w 3006830"/>
              <a:gd name="connsiteY177" fmla="*/ 542765 h 4019798"/>
              <a:gd name="connsiteX178" fmla="*/ 1059480 w 3006830"/>
              <a:gd name="connsiteY178" fmla="*/ 326392 h 4019798"/>
              <a:gd name="connsiteX179" fmla="*/ 1063554 w 3006830"/>
              <a:gd name="connsiteY179" fmla="*/ 259565 h 4019798"/>
              <a:gd name="connsiteX180" fmla="*/ 1058257 w 3006830"/>
              <a:gd name="connsiteY180" fmla="*/ 241229 h 4019798"/>
              <a:gd name="connsiteX181" fmla="*/ 1060294 w 3006830"/>
              <a:gd name="connsiteY181" fmla="*/ 210668 h 4019798"/>
              <a:gd name="connsiteX182" fmla="*/ 1277889 w 3006830"/>
              <a:gd name="connsiteY182" fmla="*/ 0 h 4019798"/>
              <a:gd name="connsiteX183" fmla="*/ 1281149 w 3006830"/>
              <a:gd name="connsiteY183" fmla="*/ 0 h 4019798"/>
              <a:gd name="connsiteX184" fmla="*/ 1287261 w 3006830"/>
              <a:gd name="connsiteY184" fmla="*/ 4482 h 4019798"/>
              <a:gd name="connsiteX185" fmla="*/ 1656439 w 3006830"/>
              <a:gd name="connsiteY185" fmla="*/ 220855 h 4019798"/>
              <a:gd name="connsiteX186" fmla="*/ 1662144 w 3006830"/>
              <a:gd name="connsiteY186" fmla="*/ 255491 h 4019798"/>
              <a:gd name="connsiteX187" fmla="*/ 1441697 w 3006830"/>
              <a:gd name="connsiteY187" fmla="*/ 520761 h 4019798"/>
              <a:gd name="connsiteX188" fmla="*/ 1429880 w 3006830"/>
              <a:gd name="connsiteY188" fmla="*/ 536652 h 4019798"/>
              <a:gd name="connsiteX189" fmla="*/ 1403393 w 3006830"/>
              <a:gd name="connsiteY189" fmla="*/ 547654 h 4019798"/>
              <a:gd name="connsiteX190" fmla="*/ 1378537 w 3006830"/>
              <a:gd name="connsiteY190" fmla="*/ 616926 h 4019798"/>
              <a:gd name="connsiteX191" fmla="*/ 1370387 w 3006830"/>
              <a:gd name="connsiteY191" fmla="*/ 658082 h 4019798"/>
              <a:gd name="connsiteX192" fmla="*/ 1379760 w 3006830"/>
              <a:gd name="connsiteY192" fmla="*/ 683345 h 4019798"/>
              <a:gd name="connsiteX193" fmla="*/ 1440067 w 3006830"/>
              <a:gd name="connsiteY193" fmla="*/ 744468 h 4019798"/>
              <a:gd name="connsiteX194" fmla="*/ 1460848 w 3006830"/>
              <a:gd name="connsiteY194" fmla="*/ 753432 h 4019798"/>
              <a:gd name="connsiteX195" fmla="*/ 1470220 w 3006830"/>
              <a:gd name="connsiteY195" fmla="*/ 733466 h 4019798"/>
              <a:gd name="connsiteX196" fmla="*/ 1468590 w 3006830"/>
              <a:gd name="connsiteY196" fmla="*/ 678863 h 4019798"/>
              <a:gd name="connsiteX197" fmla="*/ 1510153 w 3006830"/>
              <a:gd name="connsiteY197" fmla="*/ 565176 h 4019798"/>
              <a:gd name="connsiteX198" fmla="*/ 1506486 w 3006830"/>
              <a:gd name="connsiteY198" fmla="*/ 543579 h 4019798"/>
              <a:gd name="connsiteX199" fmla="*/ 1471443 w 3006830"/>
              <a:gd name="connsiteY199" fmla="*/ 511796 h 4019798"/>
              <a:gd name="connsiteX200" fmla="*/ 1483260 w 3006830"/>
              <a:gd name="connsiteY200" fmla="*/ 495904 h 4019798"/>
              <a:gd name="connsiteX201" fmla="*/ 1706559 w 3006830"/>
              <a:gd name="connsiteY201" fmla="*/ 235116 h 4019798"/>
              <a:gd name="connsiteX202" fmla="*/ 1743232 w 3006830"/>
              <a:gd name="connsiteY202" fmla="*/ 208630 h 4019798"/>
              <a:gd name="connsiteX203" fmla="*/ 2067180 w 3006830"/>
              <a:gd name="connsiteY203" fmla="*/ 551729 h 4019798"/>
              <a:gd name="connsiteX204" fmla="*/ 2055770 w 3006830"/>
              <a:gd name="connsiteY204" fmla="*/ 565583 h 4019798"/>
              <a:gd name="connsiteX205" fmla="*/ 1957975 w 3006830"/>
              <a:gd name="connsiteY205" fmla="*/ 662971 h 4019798"/>
              <a:gd name="connsiteX206" fmla="*/ 1943713 w 3006830"/>
              <a:gd name="connsiteY206" fmla="*/ 704127 h 4019798"/>
              <a:gd name="connsiteX207" fmla="*/ 1963680 w 3006830"/>
              <a:gd name="connsiteY207" fmla="*/ 806812 h 4019798"/>
              <a:gd name="connsiteX208" fmla="*/ 2013392 w 3006830"/>
              <a:gd name="connsiteY208" fmla="*/ 920092 h 4019798"/>
              <a:gd name="connsiteX209" fmla="*/ 2030099 w 3006830"/>
              <a:gd name="connsiteY209" fmla="*/ 933539 h 4019798"/>
              <a:gd name="connsiteX210" fmla="*/ 2107928 w 3006830"/>
              <a:gd name="connsiteY210" fmla="*/ 972249 h 4019798"/>
              <a:gd name="connsiteX211" fmla="*/ 2224875 w 3006830"/>
              <a:gd name="connsiteY211" fmla="*/ 1142169 h 4019798"/>
              <a:gd name="connsiteX212" fmla="*/ 2304741 w 3006830"/>
              <a:gd name="connsiteY212" fmla="*/ 1398067 h 4019798"/>
              <a:gd name="connsiteX213" fmla="*/ 2381755 w 3006830"/>
              <a:gd name="connsiteY213" fmla="*/ 1669042 h 4019798"/>
              <a:gd name="connsiteX214" fmla="*/ 2439210 w 3006830"/>
              <a:gd name="connsiteY214" fmla="*/ 2050444 h 4019798"/>
              <a:gd name="connsiteX215" fmla="*/ 2485663 w 3006830"/>
              <a:gd name="connsiteY215" fmla="*/ 2142127 h 4019798"/>
              <a:gd name="connsiteX216" fmla="*/ 2541895 w 3006830"/>
              <a:gd name="connsiteY216" fmla="*/ 2200804 h 4019798"/>
              <a:gd name="connsiteX217" fmla="*/ 2920852 w 3006830"/>
              <a:gd name="connsiteY217" fmla="*/ 2779427 h 4019798"/>
              <a:gd name="connsiteX218" fmla="*/ 3006831 w 3006830"/>
              <a:gd name="connsiteY218" fmla="*/ 2890669 h 4019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3006830" h="4019798">
                <a:moveTo>
                  <a:pt x="3006831" y="2890669"/>
                </a:moveTo>
                <a:cubicBezTo>
                  <a:pt x="3006831" y="2891892"/>
                  <a:pt x="3006831" y="2892707"/>
                  <a:pt x="3006831" y="2893929"/>
                </a:cubicBezTo>
                <a:cubicBezTo>
                  <a:pt x="2990124" y="2913488"/>
                  <a:pt x="2974232" y="2933047"/>
                  <a:pt x="2956711" y="2951792"/>
                </a:cubicBezTo>
                <a:cubicBezTo>
                  <a:pt x="2948968" y="2959941"/>
                  <a:pt x="2940004" y="2968498"/>
                  <a:pt x="2929817" y="2972166"/>
                </a:cubicBezTo>
                <a:cubicBezTo>
                  <a:pt x="2870732" y="2992132"/>
                  <a:pt x="2812462" y="3014543"/>
                  <a:pt x="2752155" y="3027990"/>
                </a:cubicBezTo>
                <a:cubicBezTo>
                  <a:pt x="2695923" y="3040622"/>
                  <a:pt x="2637246" y="3043475"/>
                  <a:pt x="2579791" y="3050809"/>
                </a:cubicBezTo>
                <a:cubicBezTo>
                  <a:pt x="2548007" y="3054884"/>
                  <a:pt x="2515816" y="3058144"/>
                  <a:pt x="2481180" y="3062219"/>
                </a:cubicBezTo>
                <a:cubicBezTo>
                  <a:pt x="2486070" y="3070368"/>
                  <a:pt x="2488923" y="3075258"/>
                  <a:pt x="2491775" y="3080148"/>
                </a:cubicBezTo>
                <a:cubicBezTo>
                  <a:pt x="2516224" y="3123341"/>
                  <a:pt x="2541895" y="3166126"/>
                  <a:pt x="2564307" y="3210134"/>
                </a:cubicBezTo>
                <a:cubicBezTo>
                  <a:pt x="2592830" y="3265959"/>
                  <a:pt x="2618909" y="3323006"/>
                  <a:pt x="2646618" y="3379239"/>
                </a:cubicBezTo>
                <a:cubicBezTo>
                  <a:pt x="2658842" y="3404095"/>
                  <a:pt x="2671474" y="3428951"/>
                  <a:pt x="2686143" y="3452178"/>
                </a:cubicBezTo>
                <a:cubicBezTo>
                  <a:pt x="2699183" y="3472552"/>
                  <a:pt x="2716704" y="3483961"/>
                  <a:pt x="2744413" y="3478257"/>
                </a:cubicBezTo>
                <a:cubicBezTo>
                  <a:pt x="2791273" y="3468070"/>
                  <a:pt x="2810425" y="3481517"/>
                  <a:pt x="2829169" y="3525932"/>
                </a:cubicBezTo>
                <a:cubicBezTo>
                  <a:pt x="2840986" y="3553641"/>
                  <a:pt x="2855656" y="3580534"/>
                  <a:pt x="2871547" y="3605798"/>
                </a:cubicBezTo>
                <a:cubicBezTo>
                  <a:pt x="2890291" y="3635952"/>
                  <a:pt x="2912295" y="3664068"/>
                  <a:pt x="2932669" y="3693407"/>
                </a:cubicBezTo>
                <a:cubicBezTo>
                  <a:pt x="2937152" y="3699519"/>
                  <a:pt x="2942041" y="3705631"/>
                  <a:pt x="2929409" y="3709706"/>
                </a:cubicBezTo>
                <a:cubicBezTo>
                  <a:pt x="2913925" y="3689739"/>
                  <a:pt x="2899663" y="3669365"/>
                  <a:pt x="2882957" y="3650621"/>
                </a:cubicBezTo>
                <a:cubicBezTo>
                  <a:pt x="2867472" y="3633099"/>
                  <a:pt x="2850358" y="3616800"/>
                  <a:pt x="2832429" y="3601723"/>
                </a:cubicBezTo>
                <a:cubicBezTo>
                  <a:pt x="2822242" y="3593166"/>
                  <a:pt x="2816130" y="3596834"/>
                  <a:pt x="2816537" y="3610280"/>
                </a:cubicBezTo>
                <a:cubicBezTo>
                  <a:pt x="2816945" y="3619652"/>
                  <a:pt x="2818167" y="3629024"/>
                  <a:pt x="2821020" y="3637989"/>
                </a:cubicBezTo>
                <a:cubicBezTo>
                  <a:pt x="2834466" y="3679552"/>
                  <a:pt x="2847913" y="3721523"/>
                  <a:pt x="2862582" y="3762678"/>
                </a:cubicBezTo>
                <a:cubicBezTo>
                  <a:pt x="2873177" y="3792424"/>
                  <a:pt x="2867880" y="3817688"/>
                  <a:pt x="2849136" y="3842137"/>
                </a:cubicBezTo>
                <a:cubicBezTo>
                  <a:pt x="2799831" y="3906111"/>
                  <a:pt x="2738708" y="3957454"/>
                  <a:pt x="2676364" y="4007982"/>
                </a:cubicBezTo>
                <a:cubicBezTo>
                  <a:pt x="2671474" y="4012056"/>
                  <a:pt x="2664954" y="4014094"/>
                  <a:pt x="2654360" y="4019799"/>
                </a:cubicBezTo>
                <a:cubicBezTo>
                  <a:pt x="2656397" y="4006759"/>
                  <a:pt x="2656397" y="3997795"/>
                  <a:pt x="2659250" y="3990460"/>
                </a:cubicBezTo>
                <a:cubicBezTo>
                  <a:pt x="2676771" y="3944007"/>
                  <a:pt x="2694293" y="3897554"/>
                  <a:pt x="2713445" y="3851917"/>
                </a:cubicBezTo>
                <a:cubicBezTo>
                  <a:pt x="2719557" y="3837247"/>
                  <a:pt x="2718742" y="3826653"/>
                  <a:pt x="2710185" y="3812798"/>
                </a:cubicBezTo>
                <a:cubicBezTo>
                  <a:pt x="2671066" y="3750454"/>
                  <a:pt x="2632763" y="3687702"/>
                  <a:pt x="2594868" y="3624135"/>
                </a:cubicBezTo>
                <a:cubicBezTo>
                  <a:pt x="2564307" y="3572385"/>
                  <a:pt x="2534968" y="3519820"/>
                  <a:pt x="2505222" y="3467662"/>
                </a:cubicBezTo>
                <a:cubicBezTo>
                  <a:pt x="2502777" y="3463180"/>
                  <a:pt x="2499517" y="3458698"/>
                  <a:pt x="2496665" y="3454215"/>
                </a:cubicBezTo>
                <a:cubicBezTo>
                  <a:pt x="2493405" y="3501483"/>
                  <a:pt x="2491775" y="3547121"/>
                  <a:pt x="2493812" y="3593166"/>
                </a:cubicBezTo>
                <a:cubicBezTo>
                  <a:pt x="2495442" y="3628210"/>
                  <a:pt x="2507259" y="3659993"/>
                  <a:pt x="2533338" y="3686479"/>
                </a:cubicBezTo>
                <a:cubicBezTo>
                  <a:pt x="2551675" y="3705223"/>
                  <a:pt x="2560639" y="3730487"/>
                  <a:pt x="2558194" y="3756974"/>
                </a:cubicBezTo>
                <a:cubicBezTo>
                  <a:pt x="2556564" y="3777755"/>
                  <a:pt x="2550860" y="3797722"/>
                  <a:pt x="2546785" y="3818096"/>
                </a:cubicBezTo>
                <a:cubicBezTo>
                  <a:pt x="2541895" y="3844175"/>
                  <a:pt x="2534968" y="3870253"/>
                  <a:pt x="2532116" y="3896332"/>
                </a:cubicBezTo>
                <a:cubicBezTo>
                  <a:pt x="2528856" y="3928116"/>
                  <a:pt x="2529263" y="3959899"/>
                  <a:pt x="2527226" y="3991682"/>
                </a:cubicBezTo>
                <a:cubicBezTo>
                  <a:pt x="2526818" y="3995757"/>
                  <a:pt x="2521929" y="3999832"/>
                  <a:pt x="2519076" y="4003499"/>
                </a:cubicBezTo>
                <a:cubicBezTo>
                  <a:pt x="2517039" y="3999425"/>
                  <a:pt x="2513372" y="3995350"/>
                  <a:pt x="2513372" y="3990868"/>
                </a:cubicBezTo>
                <a:cubicBezTo>
                  <a:pt x="2512964" y="3958269"/>
                  <a:pt x="2513779" y="3926078"/>
                  <a:pt x="2512964" y="3893480"/>
                </a:cubicBezTo>
                <a:cubicBezTo>
                  <a:pt x="2512557" y="3880033"/>
                  <a:pt x="2510519" y="3866178"/>
                  <a:pt x="2506852" y="3853547"/>
                </a:cubicBezTo>
                <a:cubicBezTo>
                  <a:pt x="2502777" y="3838877"/>
                  <a:pt x="2492590" y="3836840"/>
                  <a:pt x="2482811" y="3848249"/>
                </a:cubicBezTo>
                <a:cubicBezTo>
                  <a:pt x="2474253" y="3858029"/>
                  <a:pt x="2466919" y="3869031"/>
                  <a:pt x="2460806" y="3880440"/>
                </a:cubicBezTo>
                <a:cubicBezTo>
                  <a:pt x="2446545" y="3907741"/>
                  <a:pt x="2433505" y="3935858"/>
                  <a:pt x="2419243" y="3963159"/>
                </a:cubicBezTo>
                <a:cubicBezTo>
                  <a:pt x="2403352" y="3993720"/>
                  <a:pt x="2376458" y="4010019"/>
                  <a:pt x="2342637" y="4013279"/>
                </a:cubicBezTo>
                <a:cubicBezTo>
                  <a:pt x="2329190" y="4014502"/>
                  <a:pt x="2315336" y="4014909"/>
                  <a:pt x="2301889" y="4013279"/>
                </a:cubicBezTo>
                <a:cubicBezTo>
                  <a:pt x="2249324" y="4007574"/>
                  <a:pt x="2196759" y="4001462"/>
                  <a:pt x="2144601" y="3994535"/>
                </a:cubicBezTo>
                <a:cubicBezTo>
                  <a:pt x="2134414" y="3993312"/>
                  <a:pt x="2124635" y="3988015"/>
                  <a:pt x="2114855" y="3984348"/>
                </a:cubicBezTo>
                <a:cubicBezTo>
                  <a:pt x="2114855" y="3982718"/>
                  <a:pt x="2114855" y="3981088"/>
                  <a:pt x="2114855" y="3979458"/>
                </a:cubicBezTo>
                <a:cubicBezTo>
                  <a:pt x="2121782" y="3976198"/>
                  <a:pt x="2128302" y="3971308"/>
                  <a:pt x="2135229" y="3970086"/>
                </a:cubicBezTo>
                <a:cubicBezTo>
                  <a:pt x="2171902" y="3962751"/>
                  <a:pt x="2208983" y="3955009"/>
                  <a:pt x="2245657" y="3949305"/>
                </a:cubicBezTo>
                <a:cubicBezTo>
                  <a:pt x="2259918" y="3947267"/>
                  <a:pt x="2270513" y="3941970"/>
                  <a:pt x="2277847" y="3929746"/>
                </a:cubicBezTo>
                <a:cubicBezTo>
                  <a:pt x="2282737" y="3921596"/>
                  <a:pt x="2288442" y="3913854"/>
                  <a:pt x="2291294" y="3905297"/>
                </a:cubicBezTo>
                <a:cubicBezTo>
                  <a:pt x="2314521" y="3838470"/>
                  <a:pt x="2336525" y="3771235"/>
                  <a:pt x="2340600" y="3700334"/>
                </a:cubicBezTo>
                <a:cubicBezTo>
                  <a:pt x="2349564" y="3551603"/>
                  <a:pt x="2333672" y="3404910"/>
                  <a:pt x="2308816" y="3258625"/>
                </a:cubicBezTo>
                <a:cubicBezTo>
                  <a:pt x="2302704" y="3221951"/>
                  <a:pt x="2290887" y="3189353"/>
                  <a:pt x="2262363" y="3163274"/>
                </a:cubicBezTo>
                <a:cubicBezTo>
                  <a:pt x="2255844" y="3168164"/>
                  <a:pt x="2248916" y="3172646"/>
                  <a:pt x="2242804" y="3178351"/>
                </a:cubicBezTo>
                <a:cubicBezTo>
                  <a:pt x="2207761" y="3212579"/>
                  <a:pt x="2164975" y="3224804"/>
                  <a:pt x="2117300" y="3224396"/>
                </a:cubicBezTo>
                <a:cubicBezTo>
                  <a:pt x="2085109" y="3223989"/>
                  <a:pt x="2054548" y="3234176"/>
                  <a:pt x="2030099" y="3254550"/>
                </a:cubicBezTo>
                <a:cubicBezTo>
                  <a:pt x="2004835" y="3275739"/>
                  <a:pt x="1976719" y="3276146"/>
                  <a:pt x="1947380" y="3273701"/>
                </a:cubicBezTo>
                <a:cubicBezTo>
                  <a:pt x="1935564" y="3272479"/>
                  <a:pt x="1927414" y="3266774"/>
                  <a:pt x="1923747" y="3254550"/>
                </a:cubicBezTo>
                <a:cubicBezTo>
                  <a:pt x="1911930" y="3213394"/>
                  <a:pt x="1898890" y="3172646"/>
                  <a:pt x="1886666" y="3131490"/>
                </a:cubicBezTo>
                <a:cubicBezTo>
                  <a:pt x="1841435" y="2981538"/>
                  <a:pt x="1793760" y="2831992"/>
                  <a:pt x="1752197" y="2680817"/>
                </a:cubicBezTo>
                <a:cubicBezTo>
                  <a:pt x="1723673" y="2577317"/>
                  <a:pt x="1703299" y="2471371"/>
                  <a:pt x="1679258" y="2366241"/>
                </a:cubicBezTo>
                <a:cubicBezTo>
                  <a:pt x="1666626" y="2311639"/>
                  <a:pt x="1653994" y="2257444"/>
                  <a:pt x="1642585" y="2202434"/>
                </a:cubicBezTo>
                <a:cubicBezTo>
                  <a:pt x="1639325" y="2186950"/>
                  <a:pt x="1631990" y="2182060"/>
                  <a:pt x="1617321" y="2186950"/>
                </a:cubicBezTo>
                <a:cubicBezTo>
                  <a:pt x="1603059" y="2191840"/>
                  <a:pt x="1588390" y="2195915"/>
                  <a:pt x="1574128" y="2200397"/>
                </a:cubicBezTo>
                <a:cubicBezTo>
                  <a:pt x="1557829" y="2205694"/>
                  <a:pt x="1549272" y="2217103"/>
                  <a:pt x="1550087" y="2234625"/>
                </a:cubicBezTo>
                <a:cubicBezTo>
                  <a:pt x="1551309" y="2261926"/>
                  <a:pt x="1552939" y="2288820"/>
                  <a:pt x="1552531" y="2316121"/>
                </a:cubicBezTo>
                <a:cubicBezTo>
                  <a:pt x="1552124" y="2343422"/>
                  <a:pt x="1549272" y="2371131"/>
                  <a:pt x="1547642" y="2398432"/>
                </a:cubicBezTo>
                <a:cubicBezTo>
                  <a:pt x="1545604" y="2431438"/>
                  <a:pt x="1543567" y="2464037"/>
                  <a:pt x="1541122" y="2497043"/>
                </a:cubicBezTo>
                <a:cubicBezTo>
                  <a:pt x="1535010" y="2583021"/>
                  <a:pt x="1529713" y="2669407"/>
                  <a:pt x="1522378" y="2754978"/>
                </a:cubicBezTo>
                <a:cubicBezTo>
                  <a:pt x="1519933" y="2781464"/>
                  <a:pt x="1510153" y="2806728"/>
                  <a:pt x="1507709" y="2833214"/>
                </a:cubicBezTo>
                <a:cubicBezTo>
                  <a:pt x="1506079" y="2851551"/>
                  <a:pt x="1497114" y="2858886"/>
                  <a:pt x="1482445" y="2861331"/>
                </a:cubicBezTo>
                <a:cubicBezTo>
                  <a:pt x="1472665" y="2862960"/>
                  <a:pt x="1462071" y="2860108"/>
                  <a:pt x="1451884" y="2858478"/>
                </a:cubicBezTo>
                <a:cubicBezTo>
                  <a:pt x="1433140" y="2856034"/>
                  <a:pt x="1414395" y="2852773"/>
                  <a:pt x="1393206" y="2849921"/>
                </a:cubicBezTo>
                <a:cubicBezTo>
                  <a:pt x="1390762" y="2884150"/>
                  <a:pt x="1389132" y="2913896"/>
                  <a:pt x="1386687" y="2943234"/>
                </a:cubicBezTo>
                <a:cubicBezTo>
                  <a:pt x="1385872" y="2951384"/>
                  <a:pt x="1383019" y="2959126"/>
                  <a:pt x="1380574" y="2966868"/>
                </a:cubicBezTo>
                <a:cubicBezTo>
                  <a:pt x="1377722" y="2975425"/>
                  <a:pt x="1372425" y="2983982"/>
                  <a:pt x="1372017" y="2992540"/>
                </a:cubicBezTo>
                <a:cubicBezTo>
                  <a:pt x="1363053" y="3106227"/>
                  <a:pt x="1351643" y="3219506"/>
                  <a:pt x="1320675" y="3329934"/>
                </a:cubicBezTo>
                <a:cubicBezTo>
                  <a:pt x="1310895" y="3364977"/>
                  <a:pt x="1307635" y="3398798"/>
                  <a:pt x="1329232" y="3432211"/>
                </a:cubicBezTo>
                <a:cubicBezTo>
                  <a:pt x="1335752" y="3442398"/>
                  <a:pt x="1334122" y="3461143"/>
                  <a:pt x="1330047" y="3473774"/>
                </a:cubicBezTo>
                <a:cubicBezTo>
                  <a:pt x="1324342" y="3490481"/>
                  <a:pt x="1309265" y="3503928"/>
                  <a:pt x="1307635" y="3523487"/>
                </a:cubicBezTo>
                <a:cubicBezTo>
                  <a:pt x="1307635" y="3524302"/>
                  <a:pt x="1306413" y="3525117"/>
                  <a:pt x="1305598" y="3525932"/>
                </a:cubicBezTo>
                <a:cubicBezTo>
                  <a:pt x="1302338" y="3524709"/>
                  <a:pt x="1299486" y="3523487"/>
                  <a:pt x="1294189" y="3521450"/>
                </a:cubicBezTo>
                <a:cubicBezTo>
                  <a:pt x="1295004" y="3532044"/>
                  <a:pt x="1296226" y="3541009"/>
                  <a:pt x="1296633" y="3549566"/>
                </a:cubicBezTo>
                <a:cubicBezTo>
                  <a:pt x="1299486" y="3613133"/>
                  <a:pt x="1312933" y="3673033"/>
                  <a:pt x="1346346" y="3728450"/>
                </a:cubicBezTo>
                <a:cubicBezTo>
                  <a:pt x="1359386" y="3750046"/>
                  <a:pt x="1365905" y="3775718"/>
                  <a:pt x="1374462" y="3799759"/>
                </a:cubicBezTo>
                <a:cubicBezTo>
                  <a:pt x="1376092" y="3804241"/>
                  <a:pt x="1376500" y="3811576"/>
                  <a:pt x="1374055" y="3814428"/>
                </a:cubicBezTo>
                <a:cubicBezTo>
                  <a:pt x="1353681" y="3836840"/>
                  <a:pt x="1332084" y="3858029"/>
                  <a:pt x="1299486" y="3860474"/>
                </a:cubicBezTo>
                <a:cubicBezTo>
                  <a:pt x="1282779" y="3861696"/>
                  <a:pt x="1266072" y="3862919"/>
                  <a:pt x="1249773" y="3865771"/>
                </a:cubicBezTo>
                <a:cubicBezTo>
                  <a:pt x="1218805" y="3871068"/>
                  <a:pt x="1198838" y="3855584"/>
                  <a:pt x="1183354" y="3831950"/>
                </a:cubicBezTo>
                <a:cubicBezTo>
                  <a:pt x="1176019" y="3820948"/>
                  <a:pt x="1169499" y="3809539"/>
                  <a:pt x="1160942" y="3799759"/>
                </a:cubicBezTo>
                <a:cubicBezTo>
                  <a:pt x="1140976" y="3776533"/>
                  <a:pt x="1134049" y="3750046"/>
                  <a:pt x="1133641" y="3719893"/>
                </a:cubicBezTo>
                <a:cubicBezTo>
                  <a:pt x="1133234" y="3672218"/>
                  <a:pt x="1132419" y="3624950"/>
                  <a:pt x="1131196" y="3577275"/>
                </a:cubicBezTo>
                <a:cubicBezTo>
                  <a:pt x="1131196" y="3571570"/>
                  <a:pt x="1128344" y="3564643"/>
                  <a:pt x="1124269" y="3560975"/>
                </a:cubicBezTo>
                <a:cubicBezTo>
                  <a:pt x="1106340" y="3545899"/>
                  <a:pt x="1102673" y="3529599"/>
                  <a:pt x="1115304" y="3509633"/>
                </a:cubicBezTo>
                <a:cubicBezTo>
                  <a:pt x="1120602" y="3501076"/>
                  <a:pt x="1126714" y="3493741"/>
                  <a:pt x="1133234" y="3484369"/>
                </a:cubicBezTo>
                <a:cubicBezTo>
                  <a:pt x="1114897" y="3472552"/>
                  <a:pt x="1118564" y="3458290"/>
                  <a:pt x="1124269" y="3440769"/>
                </a:cubicBezTo>
                <a:cubicBezTo>
                  <a:pt x="1129974" y="3424469"/>
                  <a:pt x="1136901" y="3405318"/>
                  <a:pt x="1116934" y="3391056"/>
                </a:cubicBezTo>
                <a:cubicBezTo>
                  <a:pt x="1114490" y="3389426"/>
                  <a:pt x="1114082" y="3382906"/>
                  <a:pt x="1114897" y="3379646"/>
                </a:cubicBezTo>
                <a:cubicBezTo>
                  <a:pt x="1124269" y="3342973"/>
                  <a:pt x="1110007" y="3302632"/>
                  <a:pt x="1130381" y="3267589"/>
                </a:cubicBezTo>
                <a:cubicBezTo>
                  <a:pt x="1131196" y="3265959"/>
                  <a:pt x="1130789" y="3263514"/>
                  <a:pt x="1130789" y="3261477"/>
                </a:cubicBezTo>
                <a:cubicBezTo>
                  <a:pt x="1132826" y="3166941"/>
                  <a:pt x="1134456" y="3072406"/>
                  <a:pt x="1136901" y="2977870"/>
                </a:cubicBezTo>
                <a:cubicBezTo>
                  <a:pt x="1137308" y="2967683"/>
                  <a:pt x="1133234" y="2962793"/>
                  <a:pt x="1124269" y="2959533"/>
                </a:cubicBezTo>
                <a:cubicBezTo>
                  <a:pt x="1099413" y="2950161"/>
                  <a:pt x="1074964" y="2939567"/>
                  <a:pt x="1049700" y="2930602"/>
                </a:cubicBezTo>
                <a:cubicBezTo>
                  <a:pt x="1037068" y="2926120"/>
                  <a:pt x="1024029" y="2920008"/>
                  <a:pt x="1010989" y="2920008"/>
                </a:cubicBezTo>
                <a:cubicBezTo>
                  <a:pt x="934790" y="2918785"/>
                  <a:pt x="858184" y="2918785"/>
                  <a:pt x="781985" y="2918378"/>
                </a:cubicBezTo>
                <a:cubicBezTo>
                  <a:pt x="776688" y="2918378"/>
                  <a:pt x="771798" y="2918378"/>
                  <a:pt x="766501" y="2918378"/>
                </a:cubicBezTo>
                <a:cubicBezTo>
                  <a:pt x="764463" y="2933862"/>
                  <a:pt x="762426" y="2948124"/>
                  <a:pt x="760389" y="2961979"/>
                </a:cubicBezTo>
                <a:cubicBezTo>
                  <a:pt x="758759" y="2973388"/>
                  <a:pt x="752239" y="2979500"/>
                  <a:pt x="740829" y="2976648"/>
                </a:cubicBezTo>
                <a:cubicBezTo>
                  <a:pt x="724938" y="2972573"/>
                  <a:pt x="719233" y="2980315"/>
                  <a:pt x="713936" y="2993762"/>
                </a:cubicBezTo>
                <a:cubicBezTo>
                  <a:pt x="687042" y="3060181"/>
                  <a:pt x="662186" y="3127008"/>
                  <a:pt x="621845" y="3187315"/>
                </a:cubicBezTo>
                <a:cubicBezTo>
                  <a:pt x="592099" y="3231731"/>
                  <a:pt x="563983" y="3276961"/>
                  <a:pt x="536682" y="3322599"/>
                </a:cubicBezTo>
                <a:cubicBezTo>
                  <a:pt x="531384" y="3331563"/>
                  <a:pt x="532607" y="3345011"/>
                  <a:pt x="530977" y="3356420"/>
                </a:cubicBezTo>
                <a:cubicBezTo>
                  <a:pt x="530162" y="3363347"/>
                  <a:pt x="531792" y="3371904"/>
                  <a:pt x="528532" y="3377609"/>
                </a:cubicBezTo>
                <a:cubicBezTo>
                  <a:pt x="521197" y="3390648"/>
                  <a:pt x="511825" y="3402465"/>
                  <a:pt x="503268" y="3415097"/>
                </a:cubicBezTo>
                <a:cubicBezTo>
                  <a:pt x="500008" y="3419579"/>
                  <a:pt x="495118" y="3424469"/>
                  <a:pt x="495118" y="3429359"/>
                </a:cubicBezTo>
                <a:cubicBezTo>
                  <a:pt x="495118" y="3457475"/>
                  <a:pt x="489821" y="3484369"/>
                  <a:pt x="485746" y="3512078"/>
                </a:cubicBezTo>
                <a:cubicBezTo>
                  <a:pt x="484117" y="3521450"/>
                  <a:pt x="482487" y="3530414"/>
                  <a:pt x="481672" y="3539786"/>
                </a:cubicBezTo>
                <a:cubicBezTo>
                  <a:pt x="479227" y="3560975"/>
                  <a:pt x="475559" y="3582572"/>
                  <a:pt x="475967" y="3604168"/>
                </a:cubicBezTo>
                <a:cubicBezTo>
                  <a:pt x="475967" y="3625357"/>
                  <a:pt x="480449" y="3646954"/>
                  <a:pt x="482487" y="3668143"/>
                </a:cubicBezTo>
                <a:cubicBezTo>
                  <a:pt x="484524" y="3685664"/>
                  <a:pt x="480857" y="3690554"/>
                  <a:pt x="463742" y="3693814"/>
                </a:cubicBezTo>
                <a:cubicBezTo>
                  <a:pt x="441738" y="3697889"/>
                  <a:pt x="419735" y="3701964"/>
                  <a:pt x="397323" y="3706038"/>
                </a:cubicBezTo>
                <a:cubicBezTo>
                  <a:pt x="373689" y="3710521"/>
                  <a:pt x="369614" y="3706446"/>
                  <a:pt x="372467" y="3680775"/>
                </a:cubicBezTo>
                <a:cubicBezTo>
                  <a:pt x="344758" y="3702371"/>
                  <a:pt x="312975" y="3697481"/>
                  <a:pt x="282413" y="3697481"/>
                </a:cubicBezTo>
                <a:cubicBezTo>
                  <a:pt x="266114" y="3697481"/>
                  <a:pt x="249815" y="3698296"/>
                  <a:pt x="233923" y="3697074"/>
                </a:cubicBezTo>
                <a:cubicBezTo>
                  <a:pt x="212327" y="3695444"/>
                  <a:pt x="190323" y="3693407"/>
                  <a:pt x="169134" y="3688517"/>
                </a:cubicBezTo>
                <a:cubicBezTo>
                  <a:pt x="134090" y="3680775"/>
                  <a:pt x="99047" y="3671403"/>
                  <a:pt x="64411" y="3661216"/>
                </a:cubicBezTo>
                <a:cubicBezTo>
                  <a:pt x="47704" y="3656326"/>
                  <a:pt x="30998" y="3648991"/>
                  <a:pt x="15513" y="3640842"/>
                </a:cubicBezTo>
                <a:cubicBezTo>
                  <a:pt x="-1193" y="3632285"/>
                  <a:pt x="-3638" y="3625765"/>
                  <a:pt x="4511" y="3609465"/>
                </a:cubicBezTo>
                <a:cubicBezTo>
                  <a:pt x="13069" y="3592351"/>
                  <a:pt x="23256" y="3575645"/>
                  <a:pt x="33443" y="3559345"/>
                </a:cubicBezTo>
                <a:cubicBezTo>
                  <a:pt x="35480" y="3556086"/>
                  <a:pt x="39147" y="3552418"/>
                  <a:pt x="42815" y="3551603"/>
                </a:cubicBezTo>
                <a:cubicBezTo>
                  <a:pt x="71338" y="3543454"/>
                  <a:pt x="99862" y="3535712"/>
                  <a:pt x="128386" y="3527562"/>
                </a:cubicBezTo>
                <a:cubicBezTo>
                  <a:pt x="135313" y="3525524"/>
                  <a:pt x="144277" y="3525524"/>
                  <a:pt x="148760" y="3521042"/>
                </a:cubicBezTo>
                <a:cubicBezTo>
                  <a:pt x="183803" y="3485999"/>
                  <a:pt x="218846" y="3450548"/>
                  <a:pt x="251852" y="3413467"/>
                </a:cubicBezTo>
                <a:cubicBezTo>
                  <a:pt x="261224" y="3403280"/>
                  <a:pt x="275486" y="3391056"/>
                  <a:pt x="264484" y="3372719"/>
                </a:cubicBezTo>
                <a:cubicBezTo>
                  <a:pt x="263669" y="3371089"/>
                  <a:pt x="264892" y="3367422"/>
                  <a:pt x="266114" y="3365385"/>
                </a:cubicBezTo>
                <a:cubicBezTo>
                  <a:pt x="277524" y="3347455"/>
                  <a:pt x="285673" y="3324636"/>
                  <a:pt x="313789" y="3327489"/>
                </a:cubicBezTo>
                <a:cubicBezTo>
                  <a:pt x="315012" y="3327489"/>
                  <a:pt x="316234" y="3326266"/>
                  <a:pt x="317864" y="3325044"/>
                </a:cubicBezTo>
                <a:cubicBezTo>
                  <a:pt x="317864" y="3321784"/>
                  <a:pt x="318679" y="3318524"/>
                  <a:pt x="317864" y="3315672"/>
                </a:cubicBezTo>
                <a:cubicBezTo>
                  <a:pt x="312160" y="3299373"/>
                  <a:pt x="317457" y="3289593"/>
                  <a:pt x="333756" y="3284296"/>
                </a:cubicBezTo>
                <a:cubicBezTo>
                  <a:pt x="336608" y="3283481"/>
                  <a:pt x="339461" y="3278591"/>
                  <a:pt x="340683" y="3275331"/>
                </a:cubicBezTo>
                <a:cubicBezTo>
                  <a:pt x="358612" y="3221544"/>
                  <a:pt x="376134" y="3167349"/>
                  <a:pt x="393656" y="3113154"/>
                </a:cubicBezTo>
                <a:cubicBezTo>
                  <a:pt x="411177" y="3058959"/>
                  <a:pt x="429107" y="3004764"/>
                  <a:pt x="446221" y="2950569"/>
                </a:cubicBezTo>
                <a:cubicBezTo>
                  <a:pt x="455185" y="2922045"/>
                  <a:pt x="458853" y="2891484"/>
                  <a:pt x="471485" y="2865406"/>
                </a:cubicBezTo>
                <a:cubicBezTo>
                  <a:pt x="485746" y="2835659"/>
                  <a:pt x="495933" y="2805913"/>
                  <a:pt x="498378" y="2773315"/>
                </a:cubicBezTo>
                <a:cubicBezTo>
                  <a:pt x="498786" y="2765573"/>
                  <a:pt x="501231" y="2757830"/>
                  <a:pt x="503268" y="2750496"/>
                </a:cubicBezTo>
                <a:cubicBezTo>
                  <a:pt x="519160" y="2697523"/>
                  <a:pt x="528939" y="2642921"/>
                  <a:pt x="563983" y="2596876"/>
                </a:cubicBezTo>
                <a:cubicBezTo>
                  <a:pt x="570910" y="2587911"/>
                  <a:pt x="572132" y="2571612"/>
                  <a:pt x="569687" y="2559795"/>
                </a:cubicBezTo>
                <a:cubicBezTo>
                  <a:pt x="566020" y="2539828"/>
                  <a:pt x="568465" y="2521492"/>
                  <a:pt x="575392" y="2503155"/>
                </a:cubicBezTo>
                <a:cubicBezTo>
                  <a:pt x="579060" y="2492968"/>
                  <a:pt x="583134" y="2482374"/>
                  <a:pt x="584764" y="2471779"/>
                </a:cubicBezTo>
                <a:cubicBezTo>
                  <a:pt x="589247" y="2444885"/>
                  <a:pt x="598211" y="2418399"/>
                  <a:pt x="594544" y="2389875"/>
                </a:cubicBezTo>
                <a:cubicBezTo>
                  <a:pt x="593321" y="2378058"/>
                  <a:pt x="592506" y="2362982"/>
                  <a:pt x="606768" y="2355239"/>
                </a:cubicBezTo>
                <a:cubicBezTo>
                  <a:pt x="622253" y="2346682"/>
                  <a:pt x="627142" y="2333643"/>
                  <a:pt x="629180" y="2316529"/>
                </a:cubicBezTo>
                <a:cubicBezTo>
                  <a:pt x="632440" y="2289227"/>
                  <a:pt x="636922" y="2261926"/>
                  <a:pt x="643849" y="2235033"/>
                </a:cubicBezTo>
                <a:cubicBezTo>
                  <a:pt x="658926" y="2175133"/>
                  <a:pt x="675633" y="2116048"/>
                  <a:pt x="691117" y="2056148"/>
                </a:cubicBezTo>
                <a:cubicBezTo>
                  <a:pt x="697229" y="2032107"/>
                  <a:pt x="689079" y="2017030"/>
                  <a:pt x="667075" y="2006843"/>
                </a:cubicBezTo>
                <a:cubicBezTo>
                  <a:pt x="656073" y="2001546"/>
                  <a:pt x="645479" y="1995841"/>
                  <a:pt x="635699" y="1988914"/>
                </a:cubicBezTo>
                <a:cubicBezTo>
                  <a:pt x="631625" y="1986062"/>
                  <a:pt x="627550" y="1979542"/>
                  <a:pt x="627957" y="1975060"/>
                </a:cubicBezTo>
                <a:cubicBezTo>
                  <a:pt x="632032" y="1922495"/>
                  <a:pt x="632032" y="1868707"/>
                  <a:pt x="643034" y="1817772"/>
                </a:cubicBezTo>
                <a:cubicBezTo>
                  <a:pt x="673595" y="1678006"/>
                  <a:pt x="710268" y="1539463"/>
                  <a:pt x="742867" y="1400104"/>
                </a:cubicBezTo>
                <a:cubicBezTo>
                  <a:pt x="780355" y="1239149"/>
                  <a:pt x="814991" y="1077787"/>
                  <a:pt x="852072" y="916832"/>
                </a:cubicBezTo>
                <a:cubicBezTo>
                  <a:pt x="863074" y="869564"/>
                  <a:pt x="876928" y="823111"/>
                  <a:pt x="926641" y="800292"/>
                </a:cubicBezTo>
                <a:cubicBezTo>
                  <a:pt x="929086" y="799070"/>
                  <a:pt x="931123" y="797440"/>
                  <a:pt x="932753" y="795810"/>
                </a:cubicBezTo>
                <a:cubicBezTo>
                  <a:pt x="955979" y="771361"/>
                  <a:pt x="988170" y="769324"/>
                  <a:pt x="1017916" y="761989"/>
                </a:cubicBezTo>
                <a:cubicBezTo>
                  <a:pt x="1026066" y="759952"/>
                  <a:pt x="1029733" y="757507"/>
                  <a:pt x="1030548" y="749357"/>
                </a:cubicBezTo>
                <a:cubicBezTo>
                  <a:pt x="1031771" y="736318"/>
                  <a:pt x="1039106" y="727761"/>
                  <a:pt x="1050107" y="721241"/>
                </a:cubicBezTo>
                <a:cubicBezTo>
                  <a:pt x="1083113" y="701682"/>
                  <a:pt x="1115304" y="681716"/>
                  <a:pt x="1147903" y="662156"/>
                </a:cubicBezTo>
                <a:cubicBezTo>
                  <a:pt x="1167462" y="650747"/>
                  <a:pt x="1168277" y="649117"/>
                  <a:pt x="1156868" y="629558"/>
                </a:cubicBezTo>
                <a:cubicBezTo>
                  <a:pt x="1145458" y="609999"/>
                  <a:pt x="1130789" y="592070"/>
                  <a:pt x="1128344" y="567621"/>
                </a:cubicBezTo>
                <a:cubicBezTo>
                  <a:pt x="1124269" y="525650"/>
                  <a:pt x="1118564" y="483680"/>
                  <a:pt x="1113675" y="441709"/>
                </a:cubicBezTo>
                <a:cubicBezTo>
                  <a:pt x="1110007" y="408703"/>
                  <a:pt x="1115304" y="377327"/>
                  <a:pt x="1127529" y="346766"/>
                </a:cubicBezTo>
                <a:cubicBezTo>
                  <a:pt x="1145865" y="301943"/>
                  <a:pt x="1145051" y="314575"/>
                  <a:pt x="1112045" y="285644"/>
                </a:cubicBezTo>
                <a:cubicBezTo>
                  <a:pt x="1098190" y="273420"/>
                  <a:pt x="1083928" y="262010"/>
                  <a:pt x="1066407" y="247748"/>
                </a:cubicBezTo>
                <a:cubicBezTo>
                  <a:pt x="1068037" y="261195"/>
                  <a:pt x="1070074" y="270160"/>
                  <a:pt x="1070482" y="278717"/>
                </a:cubicBezTo>
                <a:cubicBezTo>
                  <a:pt x="1073334" y="366325"/>
                  <a:pt x="1076186" y="454341"/>
                  <a:pt x="1079039" y="541950"/>
                </a:cubicBezTo>
                <a:cubicBezTo>
                  <a:pt x="1079446" y="550507"/>
                  <a:pt x="1080261" y="561509"/>
                  <a:pt x="1067222" y="561509"/>
                </a:cubicBezTo>
                <a:cubicBezTo>
                  <a:pt x="1054997" y="561509"/>
                  <a:pt x="1054182" y="552137"/>
                  <a:pt x="1054590" y="542765"/>
                </a:cubicBezTo>
                <a:cubicBezTo>
                  <a:pt x="1056220" y="470640"/>
                  <a:pt x="1057442" y="398516"/>
                  <a:pt x="1059480" y="326392"/>
                </a:cubicBezTo>
                <a:cubicBezTo>
                  <a:pt x="1059887" y="303981"/>
                  <a:pt x="1062739" y="281977"/>
                  <a:pt x="1063554" y="259565"/>
                </a:cubicBezTo>
                <a:cubicBezTo>
                  <a:pt x="1063962" y="253453"/>
                  <a:pt x="1062332" y="244489"/>
                  <a:pt x="1058257" y="241229"/>
                </a:cubicBezTo>
                <a:cubicBezTo>
                  <a:pt x="1044403" y="229412"/>
                  <a:pt x="1049700" y="220855"/>
                  <a:pt x="1060294" y="210668"/>
                </a:cubicBezTo>
                <a:cubicBezTo>
                  <a:pt x="1132826" y="140581"/>
                  <a:pt x="1205358" y="70494"/>
                  <a:pt x="1277889" y="0"/>
                </a:cubicBezTo>
                <a:cubicBezTo>
                  <a:pt x="1279112" y="0"/>
                  <a:pt x="1279927" y="0"/>
                  <a:pt x="1281149" y="0"/>
                </a:cubicBezTo>
                <a:cubicBezTo>
                  <a:pt x="1283187" y="1630"/>
                  <a:pt x="1285224" y="3260"/>
                  <a:pt x="1287261" y="4482"/>
                </a:cubicBezTo>
                <a:cubicBezTo>
                  <a:pt x="1410321" y="76606"/>
                  <a:pt x="1533380" y="148731"/>
                  <a:pt x="1656439" y="220855"/>
                </a:cubicBezTo>
                <a:cubicBezTo>
                  <a:pt x="1678443" y="233894"/>
                  <a:pt x="1678851" y="235524"/>
                  <a:pt x="1662144" y="255491"/>
                </a:cubicBezTo>
                <a:cubicBezTo>
                  <a:pt x="1587575" y="343099"/>
                  <a:pt x="1508116" y="426632"/>
                  <a:pt x="1441697" y="520761"/>
                </a:cubicBezTo>
                <a:cubicBezTo>
                  <a:pt x="1438029" y="526058"/>
                  <a:pt x="1433547" y="531355"/>
                  <a:pt x="1429880" y="536652"/>
                </a:cubicBezTo>
                <a:cubicBezTo>
                  <a:pt x="1410728" y="527280"/>
                  <a:pt x="1410321" y="528095"/>
                  <a:pt x="1403393" y="547654"/>
                </a:cubicBezTo>
                <a:cubicBezTo>
                  <a:pt x="1395651" y="570881"/>
                  <a:pt x="1385872" y="593700"/>
                  <a:pt x="1378537" y="616926"/>
                </a:cubicBezTo>
                <a:cubicBezTo>
                  <a:pt x="1374462" y="629965"/>
                  <a:pt x="1370795" y="644227"/>
                  <a:pt x="1370387" y="658082"/>
                </a:cubicBezTo>
                <a:cubicBezTo>
                  <a:pt x="1369980" y="666639"/>
                  <a:pt x="1374055" y="676826"/>
                  <a:pt x="1379760" y="683345"/>
                </a:cubicBezTo>
                <a:cubicBezTo>
                  <a:pt x="1398911" y="704534"/>
                  <a:pt x="1419285" y="724908"/>
                  <a:pt x="1440067" y="744468"/>
                </a:cubicBezTo>
                <a:cubicBezTo>
                  <a:pt x="1445364" y="749357"/>
                  <a:pt x="1453921" y="753840"/>
                  <a:pt x="1460848" y="753432"/>
                </a:cubicBezTo>
                <a:cubicBezTo>
                  <a:pt x="1472258" y="752617"/>
                  <a:pt x="1470220" y="741615"/>
                  <a:pt x="1470220" y="733466"/>
                </a:cubicBezTo>
                <a:cubicBezTo>
                  <a:pt x="1469813" y="715129"/>
                  <a:pt x="1467775" y="696792"/>
                  <a:pt x="1468590" y="678863"/>
                </a:cubicBezTo>
                <a:cubicBezTo>
                  <a:pt x="1470628" y="636893"/>
                  <a:pt x="1491409" y="601034"/>
                  <a:pt x="1510153" y="565176"/>
                </a:cubicBezTo>
                <a:cubicBezTo>
                  <a:pt x="1515043" y="556211"/>
                  <a:pt x="1514228" y="550099"/>
                  <a:pt x="1506486" y="543579"/>
                </a:cubicBezTo>
                <a:cubicBezTo>
                  <a:pt x="1494669" y="533392"/>
                  <a:pt x="1483260" y="522798"/>
                  <a:pt x="1471443" y="511796"/>
                </a:cubicBezTo>
                <a:cubicBezTo>
                  <a:pt x="1475925" y="506091"/>
                  <a:pt x="1479592" y="500794"/>
                  <a:pt x="1483260" y="495904"/>
                </a:cubicBezTo>
                <a:cubicBezTo>
                  <a:pt x="1557421" y="408703"/>
                  <a:pt x="1631583" y="321502"/>
                  <a:pt x="1706559" y="235116"/>
                </a:cubicBezTo>
                <a:cubicBezTo>
                  <a:pt x="1715931" y="224114"/>
                  <a:pt x="1730193" y="217595"/>
                  <a:pt x="1743232" y="208630"/>
                </a:cubicBezTo>
                <a:cubicBezTo>
                  <a:pt x="1852437" y="324355"/>
                  <a:pt x="1959605" y="438042"/>
                  <a:pt x="2067180" y="551729"/>
                </a:cubicBezTo>
                <a:cubicBezTo>
                  <a:pt x="2062290" y="557434"/>
                  <a:pt x="2059438" y="561916"/>
                  <a:pt x="2055770" y="565583"/>
                </a:cubicBezTo>
                <a:cubicBezTo>
                  <a:pt x="2023172" y="598182"/>
                  <a:pt x="1991388" y="631188"/>
                  <a:pt x="1957975" y="662971"/>
                </a:cubicBezTo>
                <a:cubicBezTo>
                  <a:pt x="1944936" y="675196"/>
                  <a:pt x="1940046" y="686605"/>
                  <a:pt x="1943713" y="704127"/>
                </a:cubicBezTo>
                <a:cubicBezTo>
                  <a:pt x="1950640" y="738355"/>
                  <a:pt x="1953085" y="773806"/>
                  <a:pt x="1963680" y="806812"/>
                </a:cubicBezTo>
                <a:cubicBezTo>
                  <a:pt x="1976312" y="845930"/>
                  <a:pt x="1995871" y="882604"/>
                  <a:pt x="2013392" y="920092"/>
                </a:cubicBezTo>
                <a:cubicBezTo>
                  <a:pt x="2016245" y="925797"/>
                  <a:pt x="2023579" y="930279"/>
                  <a:pt x="2030099" y="933539"/>
                </a:cubicBezTo>
                <a:cubicBezTo>
                  <a:pt x="2056178" y="946578"/>
                  <a:pt x="2087961" y="953098"/>
                  <a:pt x="2107928" y="972249"/>
                </a:cubicBezTo>
                <a:cubicBezTo>
                  <a:pt x="2158048" y="1020332"/>
                  <a:pt x="2204093" y="1072490"/>
                  <a:pt x="2224875" y="1142169"/>
                </a:cubicBezTo>
                <a:cubicBezTo>
                  <a:pt x="2250546" y="1227740"/>
                  <a:pt x="2279070" y="1312496"/>
                  <a:pt x="2304741" y="1398067"/>
                </a:cubicBezTo>
                <a:cubicBezTo>
                  <a:pt x="2332043" y="1488120"/>
                  <a:pt x="2363418" y="1577358"/>
                  <a:pt x="2381755" y="1669042"/>
                </a:cubicBezTo>
                <a:cubicBezTo>
                  <a:pt x="2406612" y="1794953"/>
                  <a:pt x="2421688" y="1922902"/>
                  <a:pt x="2439210" y="2050444"/>
                </a:cubicBezTo>
                <a:cubicBezTo>
                  <a:pt x="2444100" y="2087524"/>
                  <a:pt x="2455917" y="2118086"/>
                  <a:pt x="2485663" y="2142127"/>
                </a:cubicBezTo>
                <a:cubicBezTo>
                  <a:pt x="2506444" y="2159241"/>
                  <a:pt x="2527226" y="2178393"/>
                  <a:pt x="2541895" y="2200804"/>
                </a:cubicBezTo>
                <a:cubicBezTo>
                  <a:pt x="2668622" y="2393135"/>
                  <a:pt x="2793718" y="2586689"/>
                  <a:pt x="2920852" y="2779427"/>
                </a:cubicBezTo>
                <a:cubicBezTo>
                  <a:pt x="2946116" y="2817323"/>
                  <a:pt x="2977900" y="2853181"/>
                  <a:pt x="3006831" y="28906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066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17752" y="1889131"/>
            <a:ext cx="34353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ФИО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Дата рождения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Данные об образовании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ИНН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СНИЛС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Паспорт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Контактная информация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Субъект / Муниципалитет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Место работы, должность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Преподаваемый предмет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Нагрузка по предмету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Классное руководство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Квалификационная категория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Дата аттестации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30425" y="1613012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92D050"/>
                </a:solidFill>
                <a:latin typeface="Arial Black" panose="020B0A04020102020204" pitchFamily="34" charset="0"/>
              </a:rPr>
              <a:t>ПЕДАГОГ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7752" y="4999982"/>
            <a:ext cx="324143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Подать заявку на: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АТТЕСТАЦИЮ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ПРОХОЖДЕНИЕ КПК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УЧАСТИЕ В КОНКУРСЕ</a:t>
            </a:r>
          </a:p>
        </p:txBody>
      </p:sp>
      <p:sp>
        <p:nvSpPr>
          <p:cNvPr id="14" name="Frame 17">
            <a:extLst>
              <a:ext uri="{FF2B5EF4-FFF2-40B4-BE49-F238E27FC236}">
                <a16:creationId xmlns=""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1303093" y="5314844"/>
            <a:ext cx="241412" cy="2414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5" name="Frame 17">
            <a:extLst>
              <a:ext uri="{FF2B5EF4-FFF2-40B4-BE49-F238E27FC236}">
                <a16:creationId xmlns=""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1303093" y="5706121"/>
            <a:ext cx="241412" cy="2414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6" name="Frame 17">
            <a:extLst>
              <a:ext uri="{FF2B5EF4-FFF2-40B4-BE49-F238E27FC236}">
                <a16:creationId xmlns=""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1303093" y="6079222"/>
            <a:ext cx="241412" cy="2414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43863" y="1549055"/>
            <a:ext cx="2992047" cy="4987117"/>
          </a:xfrm>
          <a:prstGeom prst="rect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423942" y="1549054"/>
            <a:ext cx="3049907" cy="3685608"/>
          </a:xfrm>
          <a:prstGeom prst="rect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749250" y="1549054"/>
            <a:ext cx="3203664" cy="4321175"/>
          </a:xfrm>
          <a:prstGeom prst="rect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423941" y="2147747"/>
            <a:ext cx="31588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Название (полное / краткое)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Адрес (юридический, фактический, почтовый)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ФИО руководителя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Банковские реквизиты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Кадровый состав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80977" y="1613013"/>
            <a:ext cx="2637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92D050"/>
                </a:solidFill>
                <a:latin typeface="Arial Black" panose="020B0A04020102020204" pitchFamily="34" charset="0"/>
              </a:rPr>
              <a:t>ОБРАЗОВАТЕЛЬНАЯ </a:t>
            </a:r>
          </a:p>
          <a:p>
            <a:pPr algn="ctr"/>
            <a:r>
              <a:rPr lang="ru-RU" sz="1600" dirty="0">
                <a:solidFill>
                  <a:srgbClr val="92D050"/>
                </a:solidFill>
                <a:latin typeface="Arial Black" panose="020B0A04020102020204" pitchFamily="34" charset="0"/>
              </a:rPr>
              <a:t>ОРГАНИЗАЦИЯ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97831" y="3594174"/>
            <a:ext cx="324143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Подать заявку на: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ПРОХОЖДЕНИЕ КПК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УЧАСТИЕ В КОНКУРСЕ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СФОРМИРОВАТЬ ОТЧЕТЫ</a:t>
            </a:r>
          </a:p>
        </p:txBody>
      </p:sp>
      <p:sp>
        <p:nvSpPr>
          <p:cNvPr id="23" name="Frame 17">
            <a:extLst>
              <a:ext uri="{FF2B5EF4-FFF2-40B4-BE49-F238E27FC236}">
                <a16:creationId xmlns=""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4583172" y="3880755"/>
            <a:ext cx="241412" cy="2414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4" name="Frame 17">
            <a:extLst>
              <a:ext uri="{FF2B5EF4-FFF2-40B4-BE49-F238E27FC236}">
                <a16:creationId xmlns=""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4583172" y="4272032"/>
            <a:ext cx="241412" cy="2414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29305" y="2383417"/>
            <a:ext cx="304355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Название (полное / краткое)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Адрес (юридический, фактический, почтовый)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ФИО руководителя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Банковские реквизиты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Кадровый состав</a:t>
            </a:r>
          </a:p>
          <a:p>
            <a:pPr marL="285750" indent="-285750">
              <a:buClr>
                <a:srgbClr val="92D050"/>
              </a:buClr>
              <a:buSzPct val="130000"/>
              <a:buFont typeface="Wingdings" panose="05000000000000000000" pitchFamily="2" charset="2"/>
              <a:buChar char="§"/>
            </a:pPr>
            <a:r>
              <a:rPr lang="ru-RU" sz="1400" dirty="0"/>
              <a:t>Подведомственные организации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49250" y="1613013"/>
            <a:ext cx="3315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92D050"/>
                </a:solidFill>
                <a:latin typeface="Arial Black" panose="020B0A04020102020204" pitchFamily="34" charset="0"/>
              </a:rPr>
              <a:t>МУНИЦИПАЛЬНЫЙ </a:t>
            </a:r>
          </a:p>
          <a:p>
            <a:pPr algn="ctr"/>
            <a:r>
              <a:rPr lang="ru-RU" sz="1600" dirty="0">
                <a:solidFill>
                  <a:srgbClr val="92D050"/>
                </a:solidFill>
                <a:latin typeface="Arial Black" panose="020B0A04020102020204" pitchFamily="34" charset="0"/>
              </a:rPr>
              <a:t>ОРГАН УПРАВЛЕНИЯ ОБРАЗОВАНИЕМ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29305" y="3969840"/>
            <a:ext cx="324143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Подать заявку на: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ПРОХОЖДЕНИЕ КПК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СФОРМИРОВАТЬ ОТЧЕТЫ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УПРАВЛЯТЬ КОНТИНГЕНТОМ ПЕДАГОГОВ В МУНИЦИПАЛИТЕТЕ</a:t>
            </a:r>
          </a:p>
        </p:txBody>
      </p:sp>
      <p:sp>
        <p:nvSpPr>
          <p:cNvPr id="28" name="Frame 17">
            <a:extLst>
              <a:ext uri="{FF2B5EF4-FFF2-40B4-BE49-F238E27FC236}">
                <a16:creationId xmlns=""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7988536" y="4276685"/>
            <a:ext cx="241412" cy="2414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4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19423" y="-36115"/>
            <a:ext cx="10101262" cy="6848476"/>
            <a:chOff x="76266" y="35290"/>
            <a:chExt cx="10101262" cy="6848476"/>
          </a:xfrm>
        </p:grpSpPr>
        <p:pic>
          <p:nvPicPr>
            <p:cNvPr id="3076" name="Picture 4" descr="C:\Users\Марина\Desktop\Презентация\Готовые слайды\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6" y="35290"/>
              <a:ext cx="10101262" cy="684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Заголовок 3"/>
            <p:cNvSpPr txBox="1">
              <a:spLocks/>
            </p:cNvSpPr>
            <p:nvPr/>
          </p:nvSpPr>
          <p:spPr>
            <a:xfrm>
              <a:off x="168664" y="179306"/>
              <a:ext cx="4680272" cy="12241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2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itchFamily="34" charset="0"/>
                </a:rPr>
                <a:t>Оцениваемые показатели и результаты мониторинга - 2020</a:t>
              </a:r>
            </a:p>
            <a:p>
              <a:pPr algn="l"/>
              <a:endParaRPr lang="ru-RU" sz="28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946520" y="67375"/>
              <a:ext cx="2036389" cy="13357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96656" y="2052117"/>
              <a:ext cx="9886253" cy="3744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00780" y="1339723"/>
            <a:ext cx="408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dk1"/>
                </a:solidFill>
              </a:rPr>
              <a:t>Выявление школ с низкими результатами обучения и/или школ, функционирующих  в неблагоприятных </a:t>
            </a:r>
            <a:br>
              <a:rPr lang="ru-RU" sz="1200" dirty="0">
                <a:solidFill>
                  <a:schemeClr val="dk1"/>
                </a:solidFill>
              </a:rPr>
            </a:br>
            <a:r>
              <a:rPr lang="ru-RU" sz="1200" dirty="0">
                <a:solidFill>
                  <a:schemeClr val="dk1"/>
                </a:solidFill>
              </a:rPr>
              <a:t>социальных условиях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92482" y="2131811"/>
            <a:ext cx="4112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dk1"/>
                </a:solidFill>
              </a:rPr>
              <a:t>Выявление динамики образовательных результатов в школах с низкими результатами обучения и/или школах, функционирующих в неблагоприятных социальных условиях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785845" y="1332038"/>
            <a:ext cx="435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dk1"/>
                </a:solidFill>
              </a:rPr>
              <a:t>Оценка предметных компетенций педагогических работников в школах с низкими результатами обучения и/или школах, функционирующих в неблагоприятных социальных условиях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790927" y="2176025"/>
            <a:ext cx="413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dk1"/>
                </a:solidFill>
              </a:rPr>
              <a:t>Оказание методической помощи школам с низкими результатами обучения и/или школам, функционирующим в неблагоприятных социальных условиях</a:t>
            </a:r>
            <a:endParaRPr lang="ru-RU" sz="1200" dirty="0"/>
          </a:p>
        </p:txBody>
      </p:sp>
      <p:sp>
        <p:nvSpPr>
          <p:cNvPr id="20" name="Oval 27">
            <a:extLst>
              <a:ext uri="{FF2B5EF4-FFF2-40B4-BE49-F238E27FC236}">
                <a16:creationId xmlns="" xmlns:a16="http://schemas.microsoft.com/office/drawing/2014/main" id="{F30BBA55-1DA3-4263-A208-3D4880B8FA6A}"/>
              </a:ext>
            </a:extLst>
          </p:cNvPr>
          <p:cNvSpPr/>
          <p:nvPr/>
        </p:nvSpPr>
        <p:spPr>
          <a:xfrm>
            <a:off x="6060527" y="1339723"/>
            <a:ext cx="695015" cy="6950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1" name="Rounded Rectangle 5">
            <a:extLst>
              <a:ext uri="{FF2B5EF4-FFF2-40B4-BE49-F238E27FC236}">
                <a16:creationId xmlns="" xmlns:a16="http://schemas.microsoft.com/office/drawing/2014/main" id="{79485FB3-7A68-4928-ADCD-CAC2FD1FE80C}"/>
              </a:ext>
            </a:extLst>
          </p:cNvPr>
          <p:cNvSpPr/>
          <p:nvPr/>
        </p:nvSpPr>
        <p:spPr>
          <a:xfrm flipH="1">
            <a:off x="6218517" y="1571178"/>
            <a:ext cx="362129" cy="29873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2" name="Oval 27">
            <a:extLst>
              <a:ext uri="{FF2B5EF4-FFF2-40B4-BE49-F238E27FC236}">
                <a16:creationId xmlns="" xmlns:a16="http://schemas.microsoft.com/office/drawing/2014/main" id="{F30BBA55-1DA3-4263-A208-3D4880B8FA6A}"/>
              </a:ext>
            </a:extLst>
          </p:cNvPr>
          <p:cNvSpPr/>
          <p:nvPr/>
        </p:nvSpPr>
        <p:spPr>
          <a:xfrm>
            <a:off x="1208647" y="2158627"/>
            <a:ext cx="695015" cy="6950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3" name="Oval 27">
            <a:extLst>
              <a:ext uri="{FF2B5EF4-FFF2-40B4-BE49-F238E27FC236}">
                <a16:creationId xmlns="" xmlns:a16="http://schemas.microsoft.com/office/drawing/2014/main" id="{F30BBA55-1DA3-4263-A208-3D4880B8FA6A}"/>
              </a:ext>
            </a:extLst>
          </p:cNvPr>
          <p:cNvSpPr/>
          <p:nvPr/>
        </p:nvSpPr>
        <p:spPr>
          <a:xfrm>
            <a:off x="1208647" y="1339723"/>
            <a:ext cx="695015" cy="6950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4" name="Oval 27">
            <a:extLst>
              <a:ext uri="{FF2B5EF4-FFF2-40B4-BE49-F238E27FC236}">
                <a16:creationId xmlns="" xmlns:a16="http://schemas.microsoft.com/office/drawing/2014/main" id="{F30BBA55-1DA3-4263-A208-3D4880B8FA6A}"/>
              </a:ext>
            </a:extLst>
          </p:cNvPr>
          <p:cNvSpPr/>
          <p:nvPr/>
        </p:nvSpPr>
        <p:spPr>
          <a:xfrm>
            <a:off x="6052072" y="2180001"/>
            <a:ext cx="695015" cy="6950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0" name="Round Same Side Corner Rectangle 36">
            <a:extLst>
              <a:ext uri="{FF2B5EF4-FFF2-40B4-BE49-F238E27FC236}">
                <a16:creationId xmlns="" xmlns:a16="http://schemas.microsoft.com/office/drawing/2014/main" id="{2955BDA8-56C6-4DF4-B09E-8C399CE36420}"/>
              </a:ext>
            </a:extLst>
          </p:cNvPr>
          <p:cNvSpPr>
            <a:spLocks noChangeAspect="1"/>
          </p:cNvSpPr>
          <p:nvPr/>
        </p:nvSpPr>
        <p:spPr>
          <a:xfrm>
            <a:off x="1371141" y="2341105"/>
            <a:ext cx="396000" cy="313084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" name="Round Same Side Corner Rectangle 11">
            <a:extLst>
              <a:ext uri="{FF2B5EF4-FFF2-40B4-BE49-F238E27FC236}">
                <a16:creationId xmlns="" xmlns:a16="http://schemas.microsoft.com/office/drawing/2014/main" id="{E89A4FDF-B8D7-44E6-8F44-4859741CC64C}"/>
              </a:ext>
            </a:extLst>
          </p:cNvPr>
          <p:cNvSpPr>
            <a:spLocks noChangeAspect="1"/>
          </p:cNvSpPr>
          <p:nvPr/>
        </p:nvSpPr>
        <p:spPr>
          <a:xfrm rot="9900000">
            <a:off x="6254610" y="2344708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782" y="1447280"/>
            <a:ext cx="443401" cy="443401"/>
          </a:xfrm>
          <a:prstGeom prst="rect">
            <a:avLst/>
          </a:prstGeom>
        </p:spPr>
      </p:pic>
      <p:sp>
        <p:nvSpPr>
          <p:cNvPr id="39" name="Rectangle 7">
            <a:extLst>
              <a:ext uri="{FF2B5EF4-FFF2-40B4-BE49-F238E27FC236}">
                <a16:creationId xmlns="" xmlns:a16="http://schemas.microsoft.com/office/drawing/2014/main" id="{DF45A325-C9CB-4286-96FA-819410DD2D96}"/>
              </a:ext>
            </a:extLst>
          </p:cNvPr>
          <p:cNvSpPr/>
          <p:nvPr/>
        </p:nvSpPr>
        <p:spPr>
          <a:xfrm flipH="1">
            <a:off x="7376270" y="3212991"/>
            <a:ext cx="3564081" cy="356408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70054" y="148412"/>
            <a:ext cx="4977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119EB4"/>
                </a:solidFill>
                <a:latin typeface="Arial Black" panose="020B0A04020102020204" pitchFamily="34" charset="0"/>
              </a:rPr>
              <a:t>Система работы со школами с низкими результатами обучения и/или школами, функционирующими в неблагоприятных социальных условиях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468799"/>
              </p:ext>
            </p:extLst>
          </p:nvPr>
        </p:nvGraphicFramePr>
        <p:xfrm>
          <a:off x="1346949" y="3290303"/>
          <a:ext cx="9528148" cy="344233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6461368">
                  <a:extLst>
                    <a:ext uri="{9D8B030D-6E8A-4147-A177-3AD203B41FA5}">
                      <a16:colId xmlns="" xmlns:a16="http://schemas.microsoft.com/office/drawing/2014/main" val="523744206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864640858"/>
                    </a:ext>
                  </a:extLst>
                </a:gridCol>
                <a:gridCol w="1482604">
                  <a:extLst>
                    <a:ext uri="{9D8B030D-6E8A-4147-A177-3AD203B41FA5}">
                      <a16:colId xmlns="" xmlns:a16="http://schemas.microsoft.com/office/drawing/2014/main" val="2106393065"/>
                    </a:ext>
                  </a:extLst>
                </a:gridCol>
              </a:tblGrid>
              <a:tr h="22604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Раздел / «западающий» показатель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Максимальное количество</a:t>
                      </a:r>
                      <a:r>
                        <a:rPr lang="ru-RU" sz="1000" baseline="0" dirty="0" smtClean="0"/>
                        <a:t> баллов по разделу / показателю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Результат</a:t>
                      </a:r>
                      <a:r>
                        <a:rPr lang="ru-RU" sz="1000" baseline="0" dirty="0" smtClean="0"/>
                        <a:t> Томской области</a:t>
                      </a:r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9626705"/>
                  </a:ext>
                </a:extLst>
              </a:tr>
              <a:tr h="226525">
                <a:tc>
                  <a:txBody>
                    <a:bodyPr/>
                    <a:lstStyle/>
                    <a:p>
                      <a:pPr indent="180000" algn="l" fontAlgn="ctr"/>
                      <a:r>
                        <a:rPr lang="ru-RU" sz="1000" u="none" strike="noStrike" dirty="0">
                          <a:effectLst/>
                          <a:latin typeface="Arial Black" panose="020B0A04020102020204" pitchFamily="34" charset="0"/>
                        </a:rPr>
                        <a:t>Цели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Black" panose="020B0A04020102020204" pitchFamily="34" charset="0"/>
                        </a:rPr>
                        <a:t>4</a:t>
                      </a:r>
                      <a:endParaRPr lang="ru-RU" sz="1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Black" panose="020B0A04020102020204" pitchFamily="34" charset="0"/>
                        </a:rPr>
                        <a:t>4</a:t>
                      </a:r>
                      <a:endParaRPr lang="ru-RU" sz="1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29000520"/>
                  </a:ext>
                </a:extLst>
              </a:tr>
              <a:tr h="226525">
                <a:tc>
                  <a:txBody>
                    <a:bodyPr/>
                    <a:lstStyle/>
                    <a:p>
                      <a:pPr indent="180000" algn="l" fontAlgn="ctr"/>
                      <a:r>
                        <a:rPr lang="ru-RU" sz="1000" u="none" strike="noStrike" dirty="0">
                          <a:effectLst/>
                          <a:latin typeface="Arial Black" panose="020B0A04020102020204" pitchFamily="34" charset="0"/>
                        </a:rPr>
                        <a:t>Показатели, методы сбора информации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Black" panose="020B0A04020102020204" pitchFamily="34" charset="0"/>
                        </a:rPr>
                        <a:t>7</a:t>
                      </a:r>
                      <a:endParaRPr lang="ru-RU" sz="1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Black" panose="020B0A04020102020204" pitchFamily="34" charset="0"/>
                        </a:rPr>
                        <a:t>4</a:t>
                      </a:r>
                      <a:endParaRPr lang="ru-RU" sz="1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9804415"/>
                  </a:ext>
                </a:extLst>
              </a:tr>
              <a:tr h="226525">
                <a:tc>
                  <a:txBody>
                    <a:bodyPr/>
                    <a:lstStyle/>
                    <a:p>
                      <a:pPr lvl="1" indent="0" algn="l" fontAlgn="ctr"/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выявление школ с низкими результатами обучения и/или школ, функционирующих в неблагоприятных социальных условиях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96680112"/>
                  </a:ext>
                </a:extLst>
              </a:tr>
              <a:tr h="292005">
                <a:tc>
                  <a:txBody>
                    <a:bodyPr/>
                    <a:lstStyle/>
                    <a:p>
                      <a:pPr marL="4572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выявление динамики образовательных результатов в школах с низкими результатами обучения и/или школах, функционирующих в неблагоприятных социальных условиях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2005">
                <a:tc>
                  <a:txBody>
                    <a:bodyPr/>
                    <a:lstStyle/>
                    <a:p>
                      <a:pPr marL="4572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предметных компетенций педагогических работников в школах с низкими результатами обучения </a:t>
                      </a:r>
                      <a:b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и/или школах, функционирующих в неблагоприятных социальных условиях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6525">
                <a:tc>
                  <a:txBody>
                    <a:bodyPr/>
                    <a:lstStyle/>
                    <a:p>
                      <a:pPr indent="180000" algn="l" fontAlgn="ctr"/>
                      <a:r>
                        <a:rPr lang="ru-RU" sz="1000" u="none" strike="noStrike" dirty="0">
                          <a:effectLst/>
                          <a:latin typeface="Arial Black" panose="020B0A04020102020204" pitchFamily="34" charset="0"/>
                        </a:rPr>
                        <a:t>Мониторинг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>
                          <a:latin typeface="Arial Black" panose="020B0A04020102020204" pitchFamily="34" charset="0"/>
                        </a:rPr>
                        <a:t>3</a:t>
                      </a:r>
                      <a:endParaRPr lang="ru-RU" sz="1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Black" panose="020B0A04020102020204" pitchFamily="34" charset="0"/>
                        </a:rPr>
                        <a:t>3</a:t>
                      </a:r>
                      <a:endParaRPr lang="ru-RU" sz="1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5491768"/>
                  </a:ext>
                </a:extLst>
              </a:tr>
              <a:tr h="226525">
                <a:tc>
                  <a:txBody>
                    <a:bodyPr/>
                    <a:lstStyle/>
                    <a:p>
                      <a:pPr indent="180000" algn="l" fontAlgn="ctr"/>
                      <a:r>
                        <a:rPr lang="ru-RU" sz="1000" u="none" strike="noStrike" dirty="0">
                          <a:effectLst/>
                          <a:latin typeface="Arial Black" panose="020B0A04020102020204" pitchFamily="34" charset="0"/>
                        </a:rPr>
                        <a:t>Анализ, адресные рекомендации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Black" panose="020B0A04020102020204" pitchFamily="34" charset="0"/>
                        </a:rPr>
                        <a:t>5</a:t>
                      </a:r>
                      <a:endParaRPr lang="ru-RU" sz="1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Black" panose="020B0A04020102020204" pitchFamily="34" charset="0"/>
                        </a:rPr>
                        <a:t>5</a:t>
                      </a:r>
                      <a:endParaRPr lang="ru-RU" sz="1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78700940"/>
                  </a:ext>
                </a:extLst>
              </a:tr>
              <a:tr h="226525">
                <a:tc>
                  <a:txBody>
                    <a:bodyPr/>
                    <a:lstStyle/>
                    <a:p>
                      <a:pPr indent="180000" algn="l" fontAlgn="ctr"/>
                      <a:r>
                        <a:rPr lang="ru-RU" sz="1000" u="none" strike="noStrike" dirty="0">
                          <a:effectLst/>
                          <a:latin typeface="Arial Black" panose="020B0A04020102020204" pitchFamily="34" charset="0"/>
                        </a:rPr>
                        <a:t>Меры, управленческие решения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Black" panose="020B0A04020102020204" pitchFamily="34" charset="0"/>
                        </a:rPr>
                        <a:t>3</a:t>
                      </a:r>
                      <a:endParaRPr lang="ru-RU" sz="1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Black" panose="020B0A04020102020204" pitchFamily="34" charset="0"/>
                        </a:rPr>
                        <a:t>3</a:t>
                      </a:r>
                      <a:endParaRPr lang="ru-RU" sz="1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84226027"/>
                  </a:ext>
                </a:extLst>
              </a:tr>
              <a:tr h="226525">
                <a:tc>
                  <a:txBody>
                    <a:bodyPr/>
                    <a:lstStyle/>
                    <a:p>
                      <a:pPr indent="180000" algn="l" fontAlgn="ctr"/>
                      <a:r>
                        <a:rPr lang="ru-RU" sz="1000" u="none" strike="noStrike" dirty="0">
                          <a:effectLst/>
                          <a:latin typeface="Arial Black" panose="020B0A04020102020204" pitchFamily="34" charset="0"/>
                        </a:rPr>
                        <a:t>Анализ эффективности принятых мер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Black" panose="020B0A04020102020204" pitchFamily="34" charset="0"/>
                        </a:rPr>
                        <a:t>1</a:t>
                      </a:r>
                      <a:endParaRPr lang="ru-RU" sz="1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Black" panose="020B0A04020102020204" pitchFamily="34" charset="0"/>
                        </a:rPr>
                        <a:t>0</a:t>
                      </a:r>
                      <a:endParaRPr lang="ru-RU" sz="1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23083580"/>
                  </a:ext>
                </a:extLst>
              </a:tr>
              <a:tr h="226525">
                <a:tc>
                  <a:txBody>
                    <a:bodyPr/>
                    <a:lstStyle/>
                    <a:p>
                      <a:pPr marL="358775" lvl="1" indent="0"/>
                      <a:r>
                        <a:rPr lang="ru-RU" sz="1000" u="none" strike="noStrike" kern="1200" dirty="0" smtClean="0">
                          <a:effectLst/>
                        </a:rPr>
                        <a:t>проведение</a:t>
                      </a:r>
                      <a:r>
                        <a:rPr lang="ru-RU" sz="1000" dirty="0" smtClean="0"/>
                        <a:t> анализа эффективности принятых мер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63200643"/>
                  </a:ext>
                </a:extLst>
              </a:tr>
              <a:tr h="226525">
                <a:tc>
                  <a:txBody>
                    <a:bodyPr/>
                    <a:lstStyle/>
                    <a:p>
                      <a:pPr marL="358775" lvl="1" indent="0" algn="r"/>
                      <a:r>
                        <a:rPr lang="ru-RU" sz="1000" dirty="0" smtClean="0">
                          <a:latin typeface="Arial Black" panose="020B0A04020102020204" pitchFamily="34" charset="0"/>
                        </a:rPr>
                        <a:t>ИТОГО:</a:t>
                      </a:r>
                      <a:endParaRPr lang="ru-RU" sz="1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Black" panose="020B0A04020102020204" pitchFamily="34" charset="0"/>
                        </a:rPr>
                        <a:t>23</a:t>
                      </a:r>
                      <a:endParaRPr lang="ru-RU" sz="1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 Black" panose="020B0A04020102020204" pitchFamily="34" charset="0"/>
                        </a:rPr>
                        <a:t>19</a:t>
                      </a:r>
                      <a:endParaRPr lang="ru-RU" sz="1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60531006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440165" y="2796271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119EB4"/>
                </a:solidFill>
                <a:latin typeface="Arial Black" panose="020B0A04020102020204" pitchFamily="34" charset="0"/>
              </a:rPr>
              <a:t>83</a:t>
            </a:r>
            <a:r>
              <a:rPr lang="ru-RU" sz="1600" dirty="0">
                <a:solidFill>
                  <a:srgbClr val="119EB4"/>
                </a:solidFill>
                <a:latin typeface="Arial Black" panose="020B0A04020102020204" pitchFamily="34" charset="0"/>
              </a:rPr>
              <a:t>%</a:t>
            </a:r>
            <a:endParaRPr lang="ru-RU" sz="3200" dirty="0">
              <a:solidFill>
                <a:srgbClr val="119EB4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29278" y="301763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ЦЕЛОСТНОСТЬ СИСТЕМЫ ОТСУТСТВУЕТ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820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878"/>
          <a:stretch/>
        </p:blipFill>
        <p:spPr>
          <a:xfrm>
            <a:off x="0" y="0"/>
            <a:ext cx="5328000" cy="6840538"/>
          </a:xfrm>
          <a:prstGeom prst="rect">
            <a:avLst/>
          </a:prstGeom>
        </p:spPr>
      </p:pic>
      <p:pic>
        <p:nvPicPr>
          <p:cNvPr id="12290" name="Picture 2" descr="C:\Users\Марина\Desktop\Презентация\Готовые слайды\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b="13333"/>
          <a:stretch/>
        </p:blipFill>
        <p:spPr bwMode="auto">
          <a:xfrm>
            <a:off x="1687637" y="0"/>
            <a:ext cx="9268504" cy="688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3631853" y="107677"/>
            <a:ext cx="7200553" cy="150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sz="3600" dirty="0"/>
              <a:t>УПРАВЛЕНЧЕСКИЕ </a:t>
            </a:r>
          </a:p>
          <a:p>
            <a:pPr algn="r"/>
            <a:r>
              <a:rPr lang="ru-RU" sz="3600" dirty="0"/>
              <a:t>РЕШЕНИЯ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6277" y="2022495"/>
            <a:ext cx="604842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b="1" dirty="0"/>
              <a:t>Сформированы составы региональных </a:t>
            </a:r>
            <a:br>
              <a:rPr lang="ru-RU" sz="1600" b="1" dirty="0"/>
            </a:br>
            <a:r>
              <a:rPr lang="ru-RU" sz="1600" b="1" dirty="0"/>
              <a:t>и муниципальных координаторов проекта «500+» 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b="1" dirty="0"/>
              <a:t>Утвержден план-график проекта Адресной методической помощи «500+» в общеобразовательных организациях Томской области в 2021 году </a:t>
            </a:r>
          </a:p>
          <a:p>
            <a:pPr>
              <a:spcAft>
                <a:spcPts val="600"/>
              </a:spcAft>
              <a:buClr>
                <a:srgbClr val="92D050"/>
              </a:buClr>
            </a:pPr>
            <a:r>
              <a:rPr lang="ru-RU" sz="1200" dirty="0"/>
              <a:t>        (Распоряжение ДОО ТО от 19.03.2021 № 461-р)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b="1" dirty="0"/>
              <a:t>Региональные мероприятия (</a:t>
            </a:r>
            <a:r>
              <a:rPr lang="ru-RU" sz="1600" b="1" dirty="0" err="1"/>
              <a:t>страт.сессии</a:t>
            </a:r>
            <a:r>
              <a:rPr lang="ru-RU" sz="1600" b="1" dirty="0"/>
              <a:t>, тренинги и др.):</a:t>
            </a:r>
          </a:p>
          <a:p>
            <a:pPr marL="882900" lvl="1" indent="-1714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200" i="1" dirty="0"/>
              <a:t>«Школа Кураторов 500+ «</a:t>
            </a:r>
            <a:r>
              <a:rPr lang="ru-RU" sz="1200" i="1" dirty="0" err="1"/>
              <a:t>ИнструментариУМ</a:t>
            </a:r>
            <a:r>
              <a:rPr lang="ru-RU" sz="1200" i="1" dirty="0"/>
              <a:t>»</a:t>
            </a:r>
          </a:p>
          <a:p>
            <a:pPr marL="882900" lvl="1" indent="-1714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200" i="1" dirty="0"/>
              <a:t>«Школа Директоров 500+ «</a:t>
            </a:r>
            <a:r>
              <a:rPr lang="ru-RU" sz="1200" i="1" dirty="0" err="1"/>
              <a:t>ИнструментариУМ</a:t>
            </a:r>
            <a:r>
              <a:rPr lang="ru-RU" sz="1200" i="1" dirty="0"/>
              <a:t>»</a:t>
            </a:r>
          </a:p>
          <a:p>
            <a:pPr marL="882900" lvl="1" indent="-17145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200" i="1" dirty="0"/>
              <a:t>«ШНОР! Прокачай свою управленческую команду» </a:t>
            </a:r>
          </a:p>
          <a:p>
            <a:pPr marL="285750" indent="-28575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b="1" dirty="0"/>
              <a:t>Проведение консультаций, семинаров, </a:t>
            </a:r>
            <a:r>
              <a:rPr lang="ru-RU" sz="1600" b="1" dirty="0" err="1"/>
              <a:t>вебинаров</a:t>
            </a:r>
            <a:r>
              <a:rPr lang="ru-RU" sz="1600" b="1" dirty="0"/>
              <a:t> для кураторов и руководителей образовательных организаций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b="1" dirty="0"/>
              <a:t>Реализация программ повышения квалификации:</a:t>
            </a:r>
          </a:p>
          <a:p>
            <a:pPr marL="882900" lvl="1" indent="-1714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200" i="1" dirty="0"/>
              <a:t>«Профилактика профессионального выгорания педагогов в школах, функционирующих в сложных социальных условиях» (16 </a:t>
            </a:r>
            <a:r>
              <a:rPr lang="ru-RU" sz="1200" i="1" dirty="0" err="1"/>
              <a:t>ак.ч</a:t>
            </a:r>
            <a:r>
              <a:rPr lang="ru-RU" sz="1200" i="1" dirty="0"/>
              <a:t>.)</a:t>
            </a:r>
          </a:p>
          <a:p>
            <a:pPr marL="882900" lvl="1" indent="-1714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200" i="1" dirty="0"/>
              <a:t>«Социально-психологическое сопровождение участников образовательного процесса в школах, работающих в сложном социальном контексте» (24 </a:t>
            </a:r>
            <a:r>
              <a:rPr lang="ru-RU" sz="1200" i="1" dirty="0" err="1"/>
              <a:t>ак.ч</a:t>
            </a:r>
            <a:r>
              <a:rPr lang="ru-RU" sz="1200" i="1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75198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Марина\Desktop\Презентация\Оксана Михайловна\последний слай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7" y="0"/>
            <a:ext cx="5429843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Марина\Desktop\Презентация\Готовые слайды\зеленый кру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65" y="5478276"/>
            <a:ext cx="677329" cy="67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Марина\Desktop\Презентация\Готовые слайды\еще блямб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49685" y="-4762"/>
            <a:ext cx="213995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0125" y="915575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cs typeface="Arial" panose="020B0604020202020204" pitchFamily="34" charset="0"/>
              </a:rPr>
              <a:t>Благодарю </a:t>
            </a:r>
          </a:p>
          <a:p>
            <a:pPr algn="ctr"/>
            <a:r>
              <a:rPr lang="ru-RU" sz="4000" dirty="0">
                <a:cs typeface="Arial" panose="020B0604020202020204" pitchFamily="34" charset="0"/>
              </a:rPr>
              <a:t>за внимание!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0245" y="2434398"/>
            <a:ext cx="2517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92D050"/>
                </a:solidFill>
                <a:latin typeface="Arial Black" panose="020B0A04020102020204" pitchFamily="34" charset="0"/>
              </a:rPr>
              <a:t>+7 (3822) 55-79-89</a:t>
            </a:r>
          </a:p>
          <a:p>
            <a:endParaRPr lang="ru-RU" b="1" dirty="0">
              <a:solidFill>
                <a:srgbClr val="92D050"/>
              </a:solidFill>
              <a:latin typeface="Arial Black" panose="020B0A04020102020204" pitchFamily="34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Arial Black" panose="020B0A04020102020204" pitchFamily="34" charset="0"/>
              </a:rPr>
              <a:t>zamyatina@tpu.ru</a:t>
            </a:r>
            <a:r>
              <a:rPr lang="ru-RU" b="1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264FB26-2544-43FB-810E-28B55C534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145" y="3789352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73" y="2813934"/>
            <a:ext cx="691700" cy="6917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23" y="2340149"/>
            <a:ext cx="442688" cy="4426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88" y="3517807"/>
            <a:ext cx="442688" cy="442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9441" y="3553113"/>
            <a:ext cx="23465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92D050"/>
                </a:solidFill>
                <a:latin typeface="Arial Black" panose="020B0A04020102020204" pitchFamily="34" charset="0"/>
              </a:rPr>
              <a:t>https://toipkro.ru/</a:t>
            </a:r>
            <a:endParaRPr lang="ru-RU" dirty="0"/>
          </a:p>
          <a:p>
            <a:endParaRPr lang="ru-RU" dirty="0">
              <a:solidFill>
                <a:srgbClr val="92D050"/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rgbClr val="92D050"/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rgbClr val="92D050"/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rgbClr val="92D050"/>
              </a:solidFill>
              <a:latin typeface="Arial Black" panose="020B0A04020102020204" pitchFamily="34" charset="0"/>
            </a:endParaRPr>
          </a:p>
          <a:p>
            <a:r>
              <a:rPr lang="ru-RU" dirty="0">
                <a:solidFill>
                  <a:srgbClr val="92D050"/>
                </a:solidFill>
                <a:latin typeface="Arial Black" panose="020B0A04020102020204" pitchFamily="34" charset="0"/>
              </a:rPr>
              <a:t>КПК ТОИПКРО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23" y="4886476"/>
            <a:ext cx="442688" cy="442688"/>
          </a:xfrm>
          <a:prstGeom prst="rect">
            <a:avLst/>
          </a:prstGeom>
        </p:spPr>
      </p:pic>
      <p:pic>
        <p:nvPicPr>
          <p:cNvPr id="1026" name="Picture 2" descr="http://qrcoder.ru/code/?http%3A%2F%2Ftoipkro.ru%2Findex.php%3Fact%3Dactivities%26page%3D465&amp;4&amp;0"/>
          <p:cNvPicPr>
            <a:picLocks noChangeAspect="1" noChangeArrowheads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366" y="5235989"/>
            <a:ext cx="1162899" cy="116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40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Марина\Desktop\Презентация\Готовые слайды\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" t="2730" r="31396" b="68360"/>
          <a:stretch/>
        </p:blipFill>
        <p:spPr bwMode="auto">
          <a:xfrm rot="16200000">
            <a:off x="-639938" y="603821"/>
            <a:ext cx="6894271" cy="561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895549" y="2628182"/>
            <a:ext cx="3798320" cy="2208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3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Субъекты системы обеспечения профессионального развития педагогических работников</a:t>
            </a:r>
          </a:p>
        </p:txBody>
      </p:sp>
      <p:sp>
        <p:nvSpPr>
          <p:cNvPr id="7" name="Овал 6"/>
          <p:cNvSpPr/>
          <p:nvPr/>
        </p:nvSpPr>
        <p:spPr>
          <a:xfrm rot="16200000">
            <a:off x="10040565" y="-322593"/>
            <a:ext cx="1492360" cy="14923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rot="16200000">
            <a:off x="4783981" y="5408610"/>
            <a:ext cx="511206" cy="511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16200000">
            <a:off x="10802601" y="1431377"/>
            <a:ext cx="223754" cy="22375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5248488" y="1313362"/>
            <a:ext cx="216155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00" dirty="0"/>
              <a:t>Департамент </a:t>
            </a:r>
          </a:p>
          <a:p>
            <a:r>
              <a:rPr lang="ru-RU" sz="1600" dirty="0"/>
              <a:t>общего образования Томской области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60538" y="3193807"/>
            <a:ext cx="286413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Томский областной институт повышения квалификации </a:t>
            </a:r>
          </a:p>
          <a:p>
            <a:pPr algn="ctr"/>
            <a:r>
              <a:rPr lang="ru-RU" sz="1600" dirty="0"/>
              <a:t>и переподготовки работников образования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0479" y="5262305"/>
            <a:ext cx="257213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Сетевые муниципальные методические службы</a:t>
            </a:r>
            <a:r>
              <a:rPr lang="en-US" sz="1600" dirty="0"/>
              <a:t>,</a:t>
            </a:r>
          </a:p>
          <a:p>
            <a:pPr algn="ctr"/>
            <a:r>
              <a:rPr lang="ru-RU" sz="1600" dirty="0"/>
              <a:t>региональные профессиональные сообщества (ассоциации)</a:t>
            </a:r>
          </a:p>
          <a:p>
            <a:pPr algn="ctr"/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792616" y="3193807"/>
            <a:ext cx="304051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Центр непрерывного повышения профессионального мастерства педагогических работников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33375" y="5326580"/>
            <a:ext cx="241124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Учебно-методические объединения </a:t>
            </a:r>
          </a:p>
          <a:p>
            <a:pPr algn="ctr"/>
            <a:r>
              <a:rPr lang="ru-RU" sz="1600" dirty="0"/>
              <a:t>в образовательных организациях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75523" y="1307256"/>
            <a:ext cx="246909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Муниципальные органы управления образованием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470" y="614614"/>
            <a:ext cx="632064" cy="63206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74" y="2409790"/>
            <a:ext cx="916455" cy="65918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596" y="2475151"/>
            <a:ext cx="1570326" cy="58302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042" y="4395862"/>
            <a:ext cx="744917" cy="74160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1815" y="4355848"/>
            <a:ext cx="876514" cy="955401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 rot="16200000">
            <a:off x="9248478" y="-144844"/>
            <a:ext cx="380565" cy="3805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445" y="624404"/>
            <a:ext cx="632064" cy="63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6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3389" y="-48628"/>
            <a:ext cx="6570792" cy="6910523"/>
            <a:chOff x="-248" y="-48628"/>
            <a:chExt cx="6570792" cy="6910523"/>
          </a:xfrm>
        </p:grpSpPr>
        <p:pic>
          <p:nvPicPr>
            <p:cNvPr id="2050" name="Picture 2" descr="Директор федерального института оценки качества образования Сергей Станченко  принял участие в стратегической сессии кузбасских работников образования в  рамках Дней науки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11"/>
            <a:stretch/>
          </p:blipFill>
          <p:spPr bwMode="auto">
            <a:xfrm>
              <a:off x="-248" y="-48628"/>
              <a:ext cx="6570792" cy="6910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0" y="107901"/>
              <a:ext cx="93585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949493" y="-36115"/>
            <a:ext cx="10243200" cy="7041260"/>
            <a:chOff x="-40382" y="-180131"/>
            <a:chExt cx="10243200" cy="7041260"/>
          </a:xfrm>
        </p:grpSpPr>
        <p:pic>
          <p:nvPicPr>
            <p:cNvPr id="3" name="Picture 2" descr="C:\Users\Марина\Desktop\Презентация\Готовые слайды\1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09" b="13333"/>
            <a:stretch/>
          </p:blipFill>
          <p:spPr bwMode="auto">
            <a:xfrm>
              <a:off x="-40382" y="-180131"/>
              <a:ext cx="10193262" cy="6836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4658202" y="6515847"/>
              <a:ext cx="5544616" cy="345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Заголовок 3"/>
          <p:cNvSpPr txBox="1">
            <a:spLocks/>
          </p:cNvSpPr>
          <p:nvPr/>
        </p:nvSpPr>
        <p:spPr>
          <a:xfrm>
            <a:off x="4063901" y="107902"/>
            <a:ext cx="6912768" cy="1365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Оценка механизмов управления качеством образования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368158" y="1764085"/>
            <a:ext cx="4752281" cy="342140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Структура управленческого цикла</a:t>
            </a:r>
          </a:p>
        </p:txBody>
      </p:sp>
      <p:sp>
        <p:nvSpPr>
          <p:cNvPr id="6" name="Круговая стрелка 5"/>
          <p:cNvSpPr/>
          <p:nvPr/>
        </p:nvSpPr>
        <p:spPr>
          <a:xfrm rot="15103161">
            <a:off x="6285848" y="2220682"/>
            <a:ext cx="3840594" cy="4093219"/>
          </a:xfrm>
          <a:prstGeom prst="circularArrow">
            <a:avLst>
              <a:gd name="adj1" fmla="val 4061"/>
              <a:gd name="adj2" fmla="val 666353"/>
              <a:gd name="adj3" fmla="val 20539185"/>
              <a:gd name="adj4" fmla="val 2805089"/>
              <a:gd name="adj5" fmla="val 5433"/>
            </a:avLst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20285" y="2306001"/>
            <a:ext cx="1512168" cy="57606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119EB4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Цели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837655" y="3242106"/>
            <a:ext cx="2067006" cy="80694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119EB4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Показатели, методы сбора информации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22621" y="4596140"/>
            <a:ext cx="1710033" cy="70658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119EB4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Мониторинг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40697" y="5609886"/>
            <a:ext cx="2130896" cy="74799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119EB4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Анализ, адресные рекомендации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32054" y="4608120"/>
            <a:ext cx="2110131" cy="735385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119EB4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Меры, управленческие решения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60045" y="3303175"/>
            <a:ext cx="2175126" cy="80302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119EB4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Анализ эффективности принятых мер</a:t>
            </a:r>
          </a:p>
        </p:txBody>
      </p:sp>
    </p:spTree>
    <p:extLst>
      <p:ext uri="{BB962C8B-B14F-4D97-AF65-F5344CB8AC3E}">
        <p14:creationId xmlns:p14="http://schemas.microsoft.com/office/powerpoint/2010/main" val="170053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39813" y="0"/>
            <a:ext cx="10101262" cy="6848476"/>
            <a:chOff x="0" y="0"/>
            <a:chExt cx="10101262" cy="6848476"/>
          </a:xfrm>
        </p:grpSpPr>
        <p:pic>
          <p:nvPicPr>
            <p:cNvPr id="3076" name="Picture 4" descr="C:\Users\Марина\Desktop\Презентация\Готовые слайды\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101262" cy="684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Заголовок 3"/>
            <p:cNvSpPr txBox="1">
              <a:spLocks/>
            </p:cNvSpPr>
            <p:nvPr/>
          </p:nvSpPr>
          <p:spPr>
            <a:xfrm>
              <a:off x="0" y="251917"/>
              <a:ext cx="4680272" cy="12241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2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itchFamily="34" charset="0"/>
                </a:rPr>
                <a:t>Оцениваемые показатели</a:t>
              </a:r>
            </a:p>
            <a:p>
              <a:pPr algn="l"/>
              <a:endParaRPr lang="ru-RU" sz="28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946520" y="67375"/>
              <a:ext cx="2036389" cy="13357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1760" y="2052117"/>
              <a:ext cx="9911149" cy="3744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440165" y="2777557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itchFamily="34" charset="0"/>
              </a:rPr>
              <a:t>выявление профессиональных дефицитов педагогических работников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3661" y="1734700"/>
            <a:ext cx="381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itchFamily="34" charset="0"/>
              </a:rPr>
              <a:t>осуществление профессиональной переподготовки по образовательным программам педагогической направленности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92483" y="280836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itchFamily="34" charset="0"/>
              </a:rPr>
              <a:t>вовлечение педагогов в экспертную деятельность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3661" y="5644167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itchFamily="34" charset="0"/>
              </a:rPr>
              <a:t>формирование методического актива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0165" y="1734701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itchFamily="34" charset="0"/>
              </a:rPr>
              <a:t>учет индивидуальных образовательных маршрутов совершенствования профессионального мастерства педагогических работников, разработанных на основе диагностики профессиональных дефицитов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92483" y="3719695"/>
            <a:ext cx="4248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itchFamily="34" charset="0"/>
              </a:rPr>
              <a:t>поддержка молодых педагогов / реализация программ наставничества педагогических работников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78578" y="4697307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itchFamily="34" charset="0"/>
              </a:rPr>
              <a:t>выявление кадровых потребностей в образовательных организациях региона</a:t>
            </a:r>
          </a:p>
        </p:txBody>
      </p:sp>
      <p:sp>
        <p:nvSpPr>
          <p:cNvPr id="20" name="Oval 27">
            <a:extLst>
              <a:ext uri="{FF2B5EF4-FFF2-40B4-BE49-F238E27FC236}">
                <a16:creationId xmlns="" xmlns:a16="http://schemas.microsoft.com/office/drawing/2014/main" id="{F30BBA55-1DA3-4263-A208-3D4880B8FA6A}"/>
              </a:ext>
            </a:extLst>
          </p:cNvPr>
          <p:cNvSpPr/>
          <p:nvPr/>
        </p:nvSpPr>
        <p:spPr>
          <a:xfrm>
            <a:off x="1183564" y="3791704"/>
            <a:ext cx="695015" cy="6950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1" name="Rounded Rectangle 5">
            <a:extLst>
              <a:ext uri="{FF2B5EF4-FFF2-40B4-BE49-F238E27FC236}">
                <a16:creationId xmlns="" xmlns:a16="http://schemas.microsoft.com/office/drawing/2014/main" id="{79485FB3-7A68-4928-ADCD-CAC2FD1FE80C}"/>
              </a:ext>
            </a:extLst>
          </p:cNvPr>
          <p:cNvSpPr/>
          <p:nvPr/>
        </p:nvSpPr>
        <p:spPr>
          <a:xfrm flipH="1">
            <a:off x="1341554" y="4023159"/>
            <a:ext cx="362129" cy="29873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2" name="Oval 27">
            <a:extLst>
              <a:ext uri="{FF2B5EF4-FFF2-40B4-BE49-F238E27FC236}">
                <a16:creationId xmlns="" xmlns:a16="http://schemas.microsoft.com/office/drawing/2014/main" id="{F30BBA55-1DA3-4263-A208-3D4880B8FA6A}"/>
              </a:ext>
            </a:extLst>
          </p:cNvPr>
          <p:cNvSpPr/>
          <p:nvPr/>
        </p:nvSpPr>
        <p:spPr>
          <a:xfrm>
            <a:off x="1175110" y="2772198"/>
            <a:ext cx="695015" cy="6950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3" name="Oval 27">
            <a:extLst>
              <a:ext uri="{FF2B5EF4-FFF2-40B4-BE49-F238E27FC236}">
                <a16:creationId xmlns="" xmlns:a16="http://schemas.microsoft.com/office/drawing/2014/main" id="{F30BBA55-1DA3-4263-A208-3D4880B8FA6A}"/>
              </a:ext>
            </a:extLst>
          </p:cNvPr>
          <p:cNvSpPr/>
          <p:nvPr/>
        </p:nvSpPr>
        <p:spPr>
          <a:xfrm>
            <a:off x="1175110" y="1800545"/>
            <a:ext cx="695015" cy="6950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4" name="Oval 27">
            <a:extLst>
              <a:ext uri="{FF2B5EF4-FFF2-40B4-BE49-F238E27FC236}">
                <a16:creationId xmlns="" xmlns:a16="http://schemas.microsoft.com/office/drawing/2014/main" id="{F30BBA55-1DA3-4263-A208-3D4880B8FA6A}"/>
              </a:ext>
            </a:extLst>
          </p:cNvPr>
          <p:cNvSpPr/>
          <p:nvPr/>
        </p:nvSpPr>
        <p:spPr>
          <a:xfrm>
            <a:off x="1175110" y="4698531"/>
            <a:ext cx="695015" cy="6950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5" name="Oval 27">
            <a:extLst>
              <a:ext uri="{FF2B5EF4-FFF2-40B4-BE49-F238E27FC236}">
                <a16:creationId xmlns="" xmlns:a16="http://schemas.microsoft.com/office/drawing/2014/main" id="{F30BBA55-1DA3-4263-A208-3D4880B8FA6A}"/>
              </a:ext>
            </a:extLst>
          </p:cNvPr>
          <p:cNvSpPr/>
          <p:nvPr/>
        </p:nvSpPr>
        <p:spPr>
          <a:xfrm>
            <a:off x="1197469" y="5616969"/>
            <a:ext cx="695015" cy="6950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6" name="Oval 27">
            <a:extLst>
              <a:ext uri="{FF2B5EF4-FFF2-40B4-BE49-F238E27FC236}">
                <a16:creationId xmlns="" xmlns:a16="http://schemas.microsoft.com/office/drawing/2014/main" id="{F30BBA55-1DA3-4263-A208-3D4880B8FA6A}"/>
              </a:ext>
            </a:extLst>
          </p:cNvPr>
          <p:cNvSpPr/>
          <p:nvPr/>
        </p:nvSpPr>
        <p:spPr>
          <a:xfrm>
            <a:off x="5713498" y="3791704"/>
            <a:ext cx="695015" cy="695015"/>
          </a:xfrm>
          <a:prstGeom prst="ellipse">
            <a:avLst/>
          </a:prstGeom>
          <a:solidFill>
            <a:srgbClr val="B0DD7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7" name="Oval 27">
            <a:extLst>
              <a:ext uri="{FF2B5EF4-FFF2-40B4-BE49-F238E27FC236}">
                <a16:creationId xmlns="" xmlns:a16="http://schemas.microsoft.com/office/drawing/2014/main" id="{F30BBA55-1DA3-4263-A208-3D4880B8FA6A}"/>
              </a:ext>
            </a:extLst>
          </p:cNvPr>
          <p:cNvSpPr/>
          <p:nvPr/>
        </p:nvSpPr>
        <p:spPr>
          <a:xfrm>
            <a:off x="5705044" y="2772198"/>
            <a:ext cx="695015" cy="695015"/>
          </a:xfrm>
          <a:prstGeom prst="ellipse">
            <a:avLst/>
          </a:prstGeom>
          <a:solidFill>
            <a:srgbClr val="B0DD7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F30BBA55-1DA3-4263-A208-3D4880B8FA6A}"/>
              </a:ext>
            </a:extLst>
          </p:cNvPr>
          <p:cNvSpPr/>
          <p:nvPr/>
        </p:nvSpPr>
        <p:spPr>
          <a:xfrm>
            <a:off x="5705044" y="1800545"/>
            <a:ext cx="695015" cy="695015"/>
          </a:xfrm>
          <a:prstGeom prst="ellipse">
            <a:avLst/>
          </a:prstGeom>
          <a:solidFill>
            <a:srgbClr val="B0DD7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9" name="Oval 27">
            <a:extLst>
              <a:ext uri="{FF2B5EF4-FFF2-40B4-BE49-F238E27FC236}">
                <a16:creationId xmlns="" xmlns:a16="http://schemas.microsoft.com/office/drawing/2014/main" id="{F30BBA55-1DA3-4263-A208-3D4880B8FA6A}"/>
              </a:ext>
            </a:extLst>
          </p:cNvPr>
          <p:cNvSpPr/>
          <p:nvPr/>
        </p:nvSpPr>
        <p:spPr>
          <a:xfrm>
            <a:off x="5705044" y="4698531"/>
            <a:ext cx="695015" cy="695015"/>
          </a:xfrm>
          <a:prstGeom prst="ellipse">
            <a:avLst/>
          </a:prstGeom>
          <a:solidFill>
            <a:srgbClr val="B0DD7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0" name="Round Same Side Corner Rectangle 36">
            <a:extLst>
              <a:ext uri="{FF2B5EF4-FFF2-40B4-BE49-F238E27FC236}">
                <a16:creationId xmlns="" xmlns:a16="http://schemas.microsoft.com/office/drawing/2014/main" id="{2955BDA8-56C6-4DF4-B09E-8C399CE36420}"/>
              </a:ext>
            </a:extLst>
          </p:cNvPr>
          <p:cNvSpPr>
            <a:spLocks noChangeAspect="1"/>
          </p:cNvSpPr>
          <p:nvPr/>
        </p:nvSpPr>
        <p:spPr>
          <a:xfrm>
            <a:off x="1337604" y="2954676"/>
            <a:ext cx="396000" cy="313084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" name="Round Same Side Corner Rectangle 11">
            <a:extLst>
              <a:ext uri="{FF2B5EF4-FFF2-40B4-BE49-F238E27FC236}">
                <a16:creationId xmlns="" xmlns:a16="http://schemas.microsoft.com/office/drawing/2014/main" id="{E89A4FDF-B8D7-44E6-8F44-4859741CC64C}"/>
              </a:ext>
            </a:extLst>
          </p:cNvPr>
          <p:cNvSpPr>
            <a:spLocks noChangeAspect="1"/>
          </p:cNvSpPr>
          <p:nvPr/>
        </p:nvSpPr>
        <p:spPr>
          <a:xfrm rot="9900000">
            <a:off x="1360894" y="4894619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4" name="Parallelogram 30">
            <a:extLst>
              <a:ext uri="{FF2B5EF4-FFF2-40B4-BE49-F238E27FC236}">
                <a16:creationId xmlns="" xmlns:a16="http://schemas.microsoft.com/office/drawing/2014/main" id="{07A9DF64-EAEC-4F98-A0C9-E2239CA0F425}"/>
              </a:ext>
            </a:extLst>
          </p:cNvPr>
          <p:cNvSpPr/>
          <p:nvPr/>
        </p:nvSpPr>
        <p:spPr>
          <a:xfrm flipH="1">
            <a:off x="5831246" y="2883669"/>
            <a:ext cx="458537" cy="459671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5" name="Block Arc 6">
            <a:extLst>
              <a:ext uri="{FF2B5EF4-FFF2-40B4-BE49-F238E27FC236}">
                <a16:creationId xmlns="" xmlns:a16="http://schemas.microsoft.com/office/drawing/2014/main" id="{62965521-2EFF-4BE9-866C-3D9369FA5C74}"/>
              </a:ext>
            </a:extLst>
          </p:cNvPr>
          <p:cNvSpPr/>
          <p:nvPr/>
        </p:nvSpPr>
        <p:spPr>
          <a:xfrm>
            <a:off x="5879822" y="3950042"/>
            <a:ext cx="374650" cy="378336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6" name="Rounded Rectangle 10">
            <a:extLst>
              <a:ext uri="{FF2B5EF4-FFF2-40B4-BE49-F238E27FC236}">
                <a16:creationId xmlns="" xmlns:a16="http://schemas.microsoft.com/office/drawing/2014/main" id="{3E5098DC-A2ED-473E-8EE3-8F11A4CBE312}"/>
              </a:ext>
            </a:extLst>
          </p:cNvPr>
          <p:cNvSpPr/>
          <p:nvPr/>
        </p:nvSpPr>
        <p:spPr>
          <a:xfrm>
            <a:off x="5932991" y="1979637"/>
            <a:ext cx="254160" cy="336352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245" y="1908102"/>
            <a:ext cx="443401" cy="443401"/>
          </a:xfrm>
          <a:prstGeom prst="rect">
            <a:avLst/>
          </a:prstGeom>
        </p:spPr>
      </p:pic>
      <p:sp>
        <p:nvSpPr>
          <p:cNvPr id="39" name="Rectangle 7">
            <a:extLst>
              <a:ext uri="{FF2B5EF4-FFF2-40B4-BE49-F238E27FC236}">
                <a16:creationId xmlns="" xmlns:a16="http://schemas.microsoft.com/office/drawing/2014/main" id="{DF45A325-C9CB-4286-96FA-819410DD2D96}"/>
              </a:ext>
            </a:extLst>
          </p:cNvPr>
          <p:cNvSpPr/>
          <p:nvPr/>
        </p:nvSpPr>
        <p:spPr>
          <a:xfrm flipH="1">
            <a:off x="7376270" y="3212991"/>
            <a:ext cx="3564081" cy="356408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0" y="5694626"/>
            <a:ext cx="476250" cy="4762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45" y="4800212"/>
            <a:ext cx="476250" cy="4762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40165" y="3719695"/>
            <a:ext cx="4248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itchFamily="34" charset="0"/>
              </a:rPr>
              <a:t>развитие цифровой образовательной среды дополнительного профессионального образования педагогических работников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57602" y="4665091"/>
            <a:ext cx="4248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itchFamily="34" charset="0"/>
              </a:rPr>
              <a:t>реализация сетевого взаимодействия педагогов (методических объединений, профессиональных сообществ педагогов) на региональном уровне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00058" y="251917"/>
            <a:ext cx="430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008118" y="172359"/>
            <a:ext cx="4856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119EB4"/>
                </a:solidFill>
                <a:latin typeface="Arial Black" pitchFamily="34" charset="0"/>
              </a:rPr>
              <a:t>Система обеспечения профессионального развития педагогических работников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995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020773" y="-108123"/>
            <a:ext cx="10120302" cy="6848476"/>
            <a:chOff x="-19040" y="0"/>
            <a:chExt cx="10120302" cy="6848476"/>
          </a:xfrm>
        </p:grpSpPr>
        <p:pic>
          <p:nvPicPr>
            <p:cNvPr id="3" name="Picture 4" descr="C:\Users\Марина\Desktop\Презентация\Готовые слайды\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101262" cy="684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Заголовок 3"/>
            <p:cNvSpPr txBox="1">
              <a:spLocks/>
            </p:cNvSpPr>
            <p:nvPr/>
          </p:nvSpPr>
          <p:spPr>
            <a:xfrm>
              <a:off x="-19040" y="288032"/>
              <a:ext cx="4680272" cy="12241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2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itchFamily="34" charset="0"/>
                </a:rPr>
                <a:t>Результаты мониторинга - 2020</a:t>
              </a:r>
            </a:p>
            <a:p>
              <a:pPr algn="l"/>
              <a:endParaRPr lang="ru-RU" sz="28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8352680" y="0"/>
              <a:ext cx="1727945" cy="1332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5776" y="2268141"/>
              <a:ext cx="9864849" cy="3384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714651"/>
              </p:ext>
            </p:extLst>
          </p:nvPr>
        </p:nvGraphicFramePr>
        <p:xfrm>
          <a:off x="1255589" y="1289724"/>
          <a:ext cx="9528148" cy="544329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6840760">
                  <a:extLst>
                    <a:ext uri="{9D8B030D-6E8A-4147-A177-3AD203B41FA5}">
                      <a16:colId xmlns="" xmlns:a16="http://schemas.microsoft.com/office/drawing/2014/main" val="523744206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864640858"/>
                    </a:ext>
                  </a:extLst>
                </a:gridCol>
                <a:gridCol w="1031204">
                  <a:extLst>
                    <a:ext uri="{9D8B030D-6E8A-4147-A177-3AD203B41FA5}">
                      <a16:colId xmlns="" xmlns:a16="http://schemas.microsoft.com/office/drawing/2014/main" val="2106393065"/>
                    </a:ext>
                  </a:extLst>
                </a:gridCol>
              </a:tblGrid>
              <a:tr h="5447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Раздел / «западающий» показатель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Максимальное количество</a:t>
                      </a:r>
                      <a:r>
                        <a:rPr lang="ru-RU" sz="1200" baseline="0" dirty="0" smtClean="0"/>
                        <a:t> баллов по разделу / показателю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Результат</a:t>
                      </a:r>
                      <a:r>
                        <a:rPr lang="ru-RU" sz="1200" baseline="0" dirty="0" smtClean="0"/>
                        <a:t> Томской области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9626705"/>
                  </a:ext>
                </a:extLst>
              </a:tr>
              <a:tr h="269910">
                <a:tc>
                  <a:txBody>
                    <a:bodyPr/>
                    <a:lstStyle/>
                    <a:p>
                      <a:pPr indent="180000" algn="l" fontAlgn="ctr"/>
                      <a:r>
                        <a:rPr lang="ru-RU" sz="1200" u="none" strike="noStrike" dirty="0">
                          <a:effectLst/>
                          <a:latin typeface="Arial Black" panose="020B0A04020102020204" pitchFamily="34" charset="0"/>
                        </a:rPr>
                        <a:t>Цели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9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9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29000520"/>
                  </a:ext>
                </a:extLst>
              </a:tr>
              <a:tr h="269910">
                <a:tc>
                  <a:txBody>
                    <a:bodyPr/>
                    <a:lstStyle/>
                    <a:p>
                      <a:pPr indent="180000" algn="l" fontAlgn="ctr"/>
                      <a:r>
                        <a:rPr lang="ru-RU" sz="1200" u="none" strike="noStrike" dirty="0">
                          <a:effectLst/>
                          <a:latin typeface="Arial Black" panose="020B0A04020102020204" pitchFamily="34" charset="0"/>
                        </a:rPr>
                        <a:t>Показатели, методы сбора информации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7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5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9804415"/>
                  </a:ext>
                </a:extLst>
              </a:tr>
              <a:tr h="269910">
                <a:tc>
                  <a:txBody>
                    <a:bodyPr/>
                    <a:lstStyle/>
                    <a:p>
                      <a:pPr lvl="1" indent="0" algn="l" fontAlgn="ctr"/>
                      <a:r>
                        <a:rPr lang="ru-RU" sz="1000" u="none" strike="noStrike" dirty="0" smtClean="0">
                          <a:effectLst/>
                        </a:rPr>
                        <a:t>наличие региональных показателей по осуществлению профессиональной переподготовки по образовательным программам педагогической направленности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96680112"/>
                  </a:ext>
                </a:extLst>
              </a:tr>
              <a:tr h="269910">
                <a:tc>
                  <a:txBody>
                    <a:bodyPr/>
                    <a:lstStyle/>
                    <a:p>
                      <a:pPr indent="180000" algn="l" fontAlgn="ctr"/>
                      <a:r>
                        <a:rPr lang="ru-RU" sz="1200" u="none" strike="noStrike" dirty="0">
                          <a:effectLst/>
                          <a:latin typeface="Arial Black" panose="020B0A04020102020204" pitchFamily="34" charset="0"/>
                        </a:rPr>
                        <a:t>Мониторинг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3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1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5491768"/>
                  </a:ext>
                </a:extLst>
              </a:tr>
              <a:tr h="269910">
                <a:tc>
                  <a:txBody>
                    <a:bodyPr/>
                    <a:lstStyle/>
                    <a:p>
                      <a:pPr lvl="1" indent="0" algn="l" fontAlgn="ctr"/>
                      <a:r>
                        <a:rPr lang="ru-RU" sz="1000" u="none" strike="noStrike" dirty="0" smtClean="0">
                          <a:effectLst/>
                        </a:rPr>
                        <a:t>проведение мониторинга региональных показателей по качеству программ дополнительного профессионального образования, разработанных в регионе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07579024"/>
                  </a:ext>
                </a:extLst>
              </a:tr>
              <a:tr h="269910">
                <a:tc>
                  <a:txBody>
                    <a:bodyPr/>
                    <a:lstStyle/>
                    <a:p>
                      <a:pPr lvl="1" indent="0" algn="l" fontAlgn="ctr"/>
                      <a:r>
                        <a:rPr lang="ru-RU" sz="1000" u="none" strike="noStrike" dirty="0" smtClean="0">
                          <a:effectLst/>
                        </a:rPr>
                        <a:t>проведение мониторинга региональных показателей по осуществлению профессиональной переподготовки по образовательным программам педагогической направленности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68246800"/>
                  </a:ext>
                </a:extLst>
              </a:tr>
              <a:tr h="269910">
                <a:tc>
                  <a:txBody>
                    <a:bodyPr/>
                    <a:lstStyle/>
                    <a:p>
                      <a:pPr indent="180000" algn="l" fontAlgn="ctr"/>
                      <a:r>
                        <a:rPr lang="ru-RU" sz="1200" u="none" strike="noStrike" dirty="0">
                          <a:effectLst/>
                          <a:latin typeface="Arial Black" panose="020B0A04020102020204" pitchFamily="34" charset="0"/>
                        </a:rPr>
                        <a:t>Анализ, адресные рекомендации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5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0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78700940"/>
                  </a:ext>
                </a:extLst>
              </a:tr>
              <a:tr h="269910">
                <a:tc>
                  <a:txBody>
                    <a:bodyPr/>
                    <a:lstStyle/>
                    <a:p>
                      <a:pPr lvl="1" indent="0" algn="l" fontAlgn="ctr"/>
                      <a:r>
                        <a:rPr lang="ru-RU" sz="1000" u="none" strike="noStrike" dirty="0" smtClean="0">
                          <a:effectLst/>
                        </a:rPr>
                        <a:t>проведение анализа результатов мониторинга региональных показателей по повышению квалификации педагогов на основе диагностики профессиональных дефицитов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68424311"/>
                  </a:ext>
                </a:extLst>
              </a:tr>
              <a:tr h="269910">
                <a:tc>
                  <a:txBody>
                    <a:bodyPr/>
                    <a:lstStyle/>
                    <a:p>
                      <a:pPr lvl="1" indent="0" algn="l" fontAlgn="ctr"/>
                      <a:r>
                        <a:rPr lang="ru-RU" sz="1000" u="none" strike="noStrike" dirty="0" smtClean="0">
                          <a:effectLst/>
                        </a:rPr>
                        <a:t>проведение анализа результатов мониторинга региональных показателей по качеству программ дополнительного профессионального образования, разработанных в регионе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1085918"/>
                  </a:ext>
                </a:extLst>
              </a:tr>
              <a:tr h="269910">
                <a:tc>
                  <a:txBody>
                    <a:bodyPr/>
                    <a:lstStyle/>
                    <a:p>
                      <a:pPr lvl="1" indent="0" algn="l" fontAlgn="ctr"/>
                      <a:r>
                        <a:rPr lang="ru-RU" sz="1000" u="none" strike="noStrike" dirty="0" smtClean="0">
                          <a:effectLst/>
                        </a:rPr>
                        <a:t>проведение анализа результатов мониторинга региональных показателей по осуществлению профессиональной переподготовки по образовательным программам педагогической направленности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4613624"/>
                  </a:ext>
                </a:extLst>
              </a:tr>
              <a:tr h="269910">
                <a:tc>
                  <a:txBody>
                    <a:bodyPr/>
                    <a:lstStyle/>
                    <a:p>
                      <a:pPr lvl="1" indent="0" algn="l" fontAlgn="ctr"/>
                      <a:r>
                        <a:rPr lang="ru-RU" sz="1000" u="none" strike="noStrike" dirty="0" smtClean="0">
                          <a:effectLst/>
                        </a:rPr>
                        <a:t>наличие адресных рекомендаций по результатам проведённого анализа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78262057"/>
                  </a:ext>
                </a:extLst>
              </a:tr>
              <a:tr h="269910">
                <a:tc>
                  <a:txBody>
                    <a:bodyPr/>
                    <a:lstStyle/>
                    <a:p>
                      <a:pPr indent="180000" algn="l" fontAlgn="ctr"/>
                      <a:r>
                        <a:rPr lang="ru-RU" sz="1200" u="none" strike="noStrike" dirty="0">
                          <a:effectLst/>
                          <a:latin typeface="Arial Black" panose="020B0A04020102020204" pitchFamily="34" charset="0"/>
                        </a:rPr>
                        <a:t>Меры, управленческие решения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6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5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84226027"/>
                  </a:ext>
                </a:extLst>
              </a:tr>
              <a:tr h="269910">
                <a:tc>
                  <a:txBody>
                    <a:bodyPr/>
                    <a:lstStyle/>
                    <a:p>
                      <a:pPr lvl="1" indent="0" algn="l" fontAlgn="ctr"/>
                      <a:r>
                        <a:rPr lang="ru-RU" sz="1000" u="none" strike="noStrike" dirty="0" smtClean="0">
                          <a:effectLst/>
                        </a:rPr>
                        <a:t>принятие управленческих решений по результатам проведённого анализа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4500629"/>
                  </a:ext>
                </a:extLst>
              </a:tr>
              <a:tr h="269910">
                <a:tc>
                  <a:txBody>
                    <a:bodyPr/>
                    <a:lstStyle/>
                    <a:p>
                      <a:pPr indent="180000" algn="l" fontAlgn="ctr"/>
                      <a:r>
                        <a:rPr lang="ru-RU" sz="1200" u="none" strike="noStrike" dirty="0">
                          <a:effectLst/>
                          <a:latin typeface="Arial Black" panose="020B0A04020102020204" pitchFamily="34" charset="0"/>
                        </a:rPr>
                        <a:t>Анализ эффективности принятых мер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1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0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23083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58775" lvl="1" indent="0"/>
                      <a:r>
                        <a:rPr lang="ru-RU" sz="1000" u="none" strike="noStrike" kern="1200" dirty="0" smtClean="0">
                          <a:effectLst/>
                        </a:rPr>
                        <a:t>проведение</a:t>
                      </a:r>
                      <a:r>
                        <a:rPr lang="ru-RU" sz="1000" dirty="0" smtClean="0"/>
                        <a:t> анализа эффективности принятых мер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63200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58775" lvl="1" indent="0" algn="r"/>
                      <a:r>
                        <a:rPr lang="ru-RU" sz="1200" dirty="0" smtClean="0">
                          <a:latin typeface="Arial Black" panose="020B0A04020102020204" pitchFamily="34" charset="0"/>
                        </a:rPr>
                        <a:t>ИТОГО:</a:t>
                      </a:r>
                      <a:endParaRPr lang="ru-RU" sz="12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31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20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60531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957369" y="755974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119EB4"/>
                </a:solidFill>
                <a:latin typeface="Arial Black" panose="020B0A04020102020204" pitchFamily="34" charset="0"/>
              </a:rPr>
              <a:t>65</a:t>
            </a:r>
            <a:r>
              <a:rPr lang="ru-RU" sz="1600" dirty="0">
                <a:solidFill>
                  <a:srgbClr val="119EB4"/>
                </a:solidFill>
                <a:latin typeface="Arial Black" panose="020B0A04020102020204" pitchFamily="34" charset="0"/>
              </a:rPr>
              <a:t>%</a:t>
            </a:r>
            <a:endParaRPr lang="ru-RU" sz="3200" dirty="0">
              <a:solidFill>
                <a:srgbClr val="119EB4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54493" y="824176"/>
            <a:ext cx="2150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СИСТЕМА ЧАСТИЧНО СФОРМИРОВАНА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401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6" r="18399"/>
          <a:stretch/>
        </p:blipFill>
        <p:spPr>
          <a:xfrm>
            <a:off x="0" y="-36115"/>
            <a:ext cx="4680520" cy="6876653"/>
          </a:xfrm>
          <a:prstGeom prst="rect">
            <a:avLst/>
          </a:prstGeom>
        </p:spPr>
      </p:pic>
      <p:pic>
        <p:nvPicPr>
          <p:cNvPr id="12290" name="Picture 2" descr="C:\Users\Марина\Desktop\Презентация\Готовые слайды\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b="13333"/>
          <a:stretch/>
        </p:blipFill>
        <p:spPr bwMode="auto">
          <a:xfrm>
            <a:off x="1111573" y="-61260"/>
            <a:ext cx="10060592" cy="70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3847878" y="107677"/>
            <a:ext cx="7200553" cy="150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sz="3600" dirty="0"/>
              <a:t>УПРАВЛЕНЧЕСКИЕ </a:t>
            </a:r>
          </a:p>
          <a:p>
            <a:pPr algn="r"/>
            <a:r>
              <a:rPr lang="ru-RU" sz="3600" dirty="0"/>
              <a:t>РЕШЕНИЯ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2055" y="1836094"/>
            <a:ext cx="5760639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b="1" dirty="0"/>
              <a:t>Центр непрерывного повышения профессионального мастерства педагогических работников и управленческих кадров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200" dirty="0"/>
              <a:t>(создан на базе ТОИПКРО 14.05.2021)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200" i="1" dirty="0"/>
              <a:t>Диагностика профессиональных дефицитов и разработка ИОМ педагогических работников и управленческих кадров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200" i="1" dirty="0" err="1"/>
              <a:t>Тьюторское</a:t>
            </a:r>
            <a:r>
              <a:rPr lang="ru-RU" sz="1200" i="1" dirty="0"/>
              <a:t> сопровождение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200" i="1" dirty="0" err="1"/>
              <a:t>Практикоориентированные</a:t>
            </a:r>
            <a:r>
              <a:rPr lang="ru-RU" sz="1200" i="1" dirty="0"/>
              <a:t> КПК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200" i="1" dirty="0"/>
              <a:t>Размещение программ ДПП в федеральном реестре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200" i="1" dirty="0"/>
              <a:t>Обновленная МТБ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b="1" dirty="0"/>
              <a:t>Региональная система научно-методического сопровождения педагогических работников и управленческих кадров Томской области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200" dirty="0"/>
              <a:t>(распоряжение ДОО ТО от 15.07.2021 №1233-р)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200" i="1" dirty="0"/>
              <a:t>сетевое непрерывное научно-методическое сопровождение повышения уровня профессионального мастерства педагогических работников и управленческих кадров в соответствии с приоритетными задачами в области образования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b="1" dirty="0"/>
              <a:t>АИС Педагогические кадры Томской области</a:t>
            </a:r>
            <a:r>
              <a:rPr lang="en-US" sz="1600" b="1" dirty="0"/>
              <a:t>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en-US" sz="1200" dirty="0"/>
              <a:t>(</a:t>
            </a:r>
            <a:r>
              <a:rPr lang="ru-RU" sz="1200" dirty="0"/>
              <a:t>декабрь</a:t>
            </a:r>
            <a:r>
              <a:rPr lang="en-US" sz="1200" dirty="0"/>
              <a:t> 2021)</a:t>
            </a:r>
            <a:endParaRPr lang="ru-RU" sz="1200" dirty="0"/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200" i="1" dirty="0"/>
              <a:t>Учет уникальных педагогических работников Томской области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200" i="1" dirty="0"/>
              <a:t>Аттестация педагогических работников</a:t>
            </a:r>
          </a:p>
        </p:txBody>
      </p:sp>
    </p:spTree>
    <p:extLst>
      <p:ext uri="{BB962C8B-B14F-4D97-AF65-F5344CB8AC3E}">
        <p14:creationId xmlns:p14="http://schemas.microsoft.com/office/powerpoint/2010/main" val="350937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039813" y="0"/>
            <a:ext cx="10101262" cy="6848476"/>
            <a:chOff x="-190684" y="-684187"/>
            <a:chExt cx="10101262" cy="6848476"/>
          </a:xfrm>
        </p:grpSpPr>
        <p:pic>
          <p:nvPicPr>
            <p:cNvPr id="3" name="Picture 4" descr="C:\Users\Марина\Desktop\Презентация\Готовые слайды\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0684" y="-684187"/>
              <a:ext cx="10101262" cy="684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8311728" y="-540171"/>
              <a:ext cx="1512168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158208" y="1620069"/>
              <a:ext cx="10068786" cy="3240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404534" y="1643425"/>
            <a:ext cx="1509515" cy="4801181"/>
          </a:xfrm>
          <a:prstGeom prst="rect">
            <a:avLst/>
          </a:prstGeom>
          <a:ln w="28575">
            <a:solidFill>
              <a:srgbClr val="92D050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9454D2D-3772-45CE-986B-7F14EE0F60B3}"/>
              </a:ext>
            </a:extLst>
          </p:cNvPr>
          <p:cNvSpPr txBox="1"/>
          <p:nvPr/>
        </p:nvSpPr>
        <p:spPr>
          <a:xfrm>
            <a:off x="9011518" y="2838052"/>
            <a:ext cx="184731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88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35941" y="1632907"/>
            <a:ext cx="3619941" cy="4803325"/>
          </a:xfrm>
          <a:prstGeom prst="rect">
            <a:avLst/>
          </a:prstGeom>
          <a:ln w="28575">
            <a:solidFill>
              <a:srgbClr val="07DEE9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10" name="Прямоугольник 9"/>
          <p:cNvSpPr/>
          <p:nvPr/>
        </p:nvSpPr>
        <p:spPr>
          <a:xfrm>
            <a:off x="7772673" y="1641244"/>
            <a:ext cx="448549" cy="4801181"/>
          </a:xfrm>
          <a:prstGeom prst="rect">
            <a:avLst/>
          </a:prstGeom>
          <a:ln w="28575">
            <a:solidFill>
              <a:srgbClr val="92D050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11" name="Прямоугольник 10"/>
          <p:cNvSpPr/>
          <p:nvPr/>
        </p:nvSpPr>
        <p:spPr>
          <a:xfrm>
            <a:off x="9797445" y="2282630"/>
            <a:ext cx="1246004" cy="11915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12" name="TextBox 11"/>
          <p:cNvSpPr txBox="1"/>
          <p:nvPr/>
        </p:nvSpPr>
        <p:spPr>
          <a:xfrm>
            <a:off x="9723773" y="2559128"/>
            <a:ext cx="1393348" cy="55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992" b="1" dirty="0"/>
              <a:t>ОРГАНИЗАЦИЯ </a:t>
            </a:r>
          </a:p>
          <a:p>
            <a:pPr algn="ctr" fontAlgn="base"/>
            <a:r>
              <a:rPr lang="ru-RU" sz="992" b="1" dirty="0"/>
              <a:t>ОБРАЗОВАТЕЛЬНОГО</a:t>
            </a:r>
          </a:p>
          <a:p>
            <a:pPr algn="ctr" fontAlgn="base"/>
            <a:r>
              <a:rPr lang="ru-RU" sz="992" b="1" dirty="0"/>
              <a:t>ПРОЦЕССА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797446" y="4420525"/>
            <a:ext cx="1246001" cy="11915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14" name="TextBox 13"/>
          <p:cNvSpPr txBox="1"/>
          <p:nvPr/>
        </p:nvSpPr>
        <p:spPr>
          <a:xfrm>
            <a:off x="9639753" y="4704203"/>
            <a:ext cx="1561384" cy="55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992" b="1" dirty="0"/>
              <a:t>СОПРОВОЖДЕНИЕ </a:t>
            </a:r>
          </a:p>
          <a:p>
            <a:pPr algn="ctr" fontAlgn="base"/>
            <a:r>
              <a:rPr lang="ru-RU" sz="992" b="1" dirty="0"/>
              <a:t>ОБРАЗОВАТЕЛЬНОГО</a:t>
            </a:r>
          </a:p>
          <a:p>
            <a:pPr algn="ctr" fontAlgn="base"/>
            <a:r>
              <a:rPr lang="ru-RU" sz="992" b="1" dirty="0"/>
              <a:t>ПРОЦЕССА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396285" y="4052890"/>
            <a:ext cx="3230691" cy="2462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fontAlgn="base"/>
            <a:r>
              <a:rPr lang="ru-RU" sz="1000" b="1" dirty="0">
                <a:solidFill>
                  <a:schemeClr val="bg2">
                    <a:lumMod val="25000"/>
                  </a:schemeClr>
                </a:solidFill>
              </a:rPr>
              <a:t>Методическое сопровождение</a:t>
            </a:r>
          </a:p>
        </p:txBody>
      </p:sp>
      <p:sp>
        <p:nvSpPr>
          <p:cNvPr id="16" name="Двойная стрелка влево/вправо 15"/>
          <p:cNvSpPr/>
          <p:nvPr/>
        </p:nvSpPr>
        <p:spPr>
          <a:xfrm rot="19108840" flipV="1">
            <a:off x="4413569" y="4849392"/>
            <a:ext cx="873580" cy="85687"/>
          </a:xfrm>
          <a:prstGeom prst="leftRightArrow">
            <a:avLst/>
          </a:prstGeom>
          <a:solidFill>
            <a:schemeClr val="bg1"/>
          </a:solidFill>
          <a:ln>
            <a:solidFill>
              <a:srgbClr val="199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54"/>
          </a:p>
        </p:txBody>
      </p:sp>
      <p:sp>
        <p:nvSpPr>
          <p:cNvPr id="17" name="Двойная стрелка влево/вправо 16"/>
          <p:cNvSpPr/>
          <p:nvPr/>
        </p:nvSpPr>
        <p:spPr>
          <a:xfrm rot="16200000" flipV="1">
            <a:off x="5566655" y="4852844"/>
            <a:ext cx="565810" cy="87024"/>
          </a:xfrm>
          <a:prstGeom prst="leftRightArrow">
            <a:avLst/>
          </a:prstGeom>
          <a:solidFill>
            <a:schemeClr val="bg1"/>
          </a:solidFill>
          <a:ln>
            <a:solidFill>
              <a:srgbClr val="199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54"/>
          </a:p>
        </p:txBody>
      </p:sp>
      <p:sp>
        <p:nvSpPr>
          <p:cNvPr id="18" name="Двойная стрелка влево/вправо 17"/>
          <p:cNvSpPr/>
          <p:nvPr/>
        </p:nvSpPr>
        <p:spPr>
          <a:xfrm rot="13727143" flipV="1">
            <a:off x="6604852" y="4827269"/>
            <a:ext cx="739415" cy="89073"/>
          </a:xfrm>
          <a:prstGeom prst="leftRightArrow">
            <a:avLst/>
          </a:prstGeom>
          <a:solidFill>
            <a:schemeClr val="bg1"/>
          </a:solidFill>
          <a:ln>
            <a:solidFill>
              <a:srgbClr val="199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54"/>
          </a:p>
        </p:txBody>
      </p:sp>
      <p:sp>
        <p:nvSpPr>
          <p:cNvPr id="19" name="Семиугольник 18">
            <a:extLst>
              <a:ext uri="{FF2B5EF4-FFF2-40B4-BE49-F238E27FC236}">
                <a16:creationId xmlns="" xmlns:a16="http://schemas.microsoft.com/office/drawing/2014/main" id="{E6638B46-F085-4C0E-95D3-85208BBFF55C}"/>
              </a:ext>
            </a:extLst>
          </p:cNvPr>
          <p:cNvSpPr/>
          <p:nvPr/>
        </p:nvSpPr>
        <p:spPr>
          <a:xfrm>
            <a:off x="2409887" y="1552306"/>
            <a:ext cx="464602" cy="464335"/>
          </a:xfrm>
          <a:prstGeom prst="hep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15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" name="Семиугольник 19">
            <a:extLst>
              <a:ext uri="{FF2B5EF4-FFF2-40B4-BE49-F238E27FC236}">
                <a16:creationId xmlns="" xmlns:a16="http://schemas.microsoft.com/office/drawing/2014/main" id="{E6638B46-F085-4C0E-95D3-85208BBFF55C}"/>
              </a:ext>
            </a:extLst>
          </p:cNvPr>
          <p:cNvSpPr/>
          <p:nvPr/>
        </p:nvSpPr>
        <p:spPr>
          <a:xfrm>
            <a:off x="4056288" y="1544613"/>
            <a:ext cx="464602" cy="464335"/>
          </a:xfrm>
          <a:prstGeom prst="hep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15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1" name="Семиугольник 20">
            <a:extLst>
              <a:ext uri="{FF2B5EF4-FFF2-40B4-BE49-F238E27FC236}">
                <a16:creationId xmlns="" xmlns:a16="http://schemas.microsoft.com/office/drawing/2014/main" id="{E6638B46-F085-4C0E-95D3-85208BBFF55C}"/>
              </a:ext>
            </a:extLst>
          </p:cNvPr>
          <p:cNvSpPr/>
          <p:nvPr/>
        </p:nvSpPr>
        <p:spPr>
          <a:xfrm>
            <a:off x="7759674" y="1499723"/>
            <a:ext cx="464602" cy="464335"/>
          </a:xfrm>
          <a:prstGeom prst="hep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15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707852" y="3604340"/>
            <a:ext cx="2355002" cy="859783"/>
          </a:xfrm>
          <a:prstGeom prst="rect">
            <a:avLst/>
          </a:prstGeom>
          <a:solidFill>
            <a:srgbClr val="009BBD">
              <a:alpha val="80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54" b="1" dirty="0"/>
              <a:t>Компенсация профессиональных дефицитов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99761" y="3258948"/>
            <a:ext cx="1325079" cy="86177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fontAlgn="base"/>
            <a:r>
              <a:rPr lang="ru-RU" sz="1000" b="1" dirty="0">
                <a:solidFill>
                  <a:schemeClr val="bg2">
                    <a:lumMod val="25000"/>
                  </a:schemeClr>
                </a:solidFill>
              </a:rPr>
              <a:t>Выявление профессиональных дефицитов</a:t>
            </a:r>
          </a:p>
          <a:p>
            <a:pPr algn="ctr" fontAlgn="base"/>
            <a:r>
              <a:rPr lang="ru-RU" sz="1000" b="1" dirty="0">
                <a:solidFill>
                  <a:schemeClr val="bg2">
                    <a:lumMod val="25000"/>
                  </a:schemeClr>
                </a:solidFill>
              </a:rPr>
              <a:t>(тестирование, </a:t>
            </a:r>
            <a:r>
              <a:rPr lang="ru-RU" sz="1000" b="1" dirty="0" err="1">
                <a:solidFill>
                  <a:schemeClr val="bg2">
                    <a:lumMod val="25000"/>
                  </a:schemeClr>
                </a:solidFill>
              </a:rPr>
              <a:t>КИМы</a:t>
            </a:r>
            <a:r>
              <a:rPr lang="ru-RU" sz="1000" b="1" dirty="0">
                <a:solidFill>
                  <a:schemeClr val="bg2">
                    <a:lumMod val="25000"/>
                  </a:schemeClr>
                </a:solidFill>
              </a:rPr>
              <a:t> + платформа)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99761" y="4778926"/>
            <a:ext cx="1325079" cy="86177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fontAlgn="base"/>
            <a:r>
              <a:rPr lang="ru-RU" sz="1000" b="1" dirty="0">
                <a:solidFill>
                  <a:schemeClr val="bg2">
                    <a:lumMod val="25000"/>
                  </a:schemeClr>
                </a:solidFill>
              </a:rPr>
              <a:t>Создание индивидуальных образовательных маршрутов</a:t>
            </a:r>
          </a:p>
          <a:p>
            <a:pPr algn="ctr" fontAlgn="base"/>
            <a:r>
              <a:rPr lang="ru-RU" sz="1000" b="1" dirty="0">
                <a:solidFill>
                  <a:schemeClr val="bg2">
                    <a:lumMod val="25000"/>
                  </a:schemeClr>
                </a:solidFill>
              </a:rPr>
              <a:t>(платформа)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335232" y="5227979"/>
            <a:ext cx="964483" cy="218509"/>
          </a:xfrm>
          <a:prstGeom prst="rect">
            <a:avLst/>
          </a:prstGeom>
          <a:solidFill>
            <a:srgbClr val="009BBD">
              <a:alpha val="80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100" b="1" dirty="0">
                <a:solidFill>
                  <a:schemeClr val="bg1"/>
                </a:solidFill>
              </a:rPr>
              <a:t>Стажировки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126314" y="5227978"/>
            <a:ext cx="1144196" cy="666304"/>
          </a:xfrm>
          <a:prstGeom prst="rect">
            <a:avLst/>
          </a:prstGeom>
          <a:solidFill>
            <a:srgbClr val="009BBD">
              <a:alpha val="80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158" b="1" dirty="0">
                <a:solidFill>
                  <a:schemeClr val="bg1"/>
                </a:solidFill>
              </a:rPr>
              <a:t>Курсы повышения квалификации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364435" y="5227978"/>
            <a:ext cx="1226488" cy="789594"/>
          </a:xfrm>
          <a:prstGeom prst="rect">
            <a:avLst/>
          </a:prstGeom>
          <a:solidFill>
            <a:srgbClr val="009BBD">
              <a:alpha val="80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100" b="1" dirty="0">
                <a:solidFill>
                  <a:schemeClr val="bg1"/>
                </a:solidFill>
              </a:rPr>
              <a:t>Программа </a:t>
            </a:r>
            <a:r>
              <a:rPr lang="ru-RU" sz="1100" b="1" dirty="0" err="1">
                <a:solidFill>
                  <a:schemeClr val="bg1"/>
                </a:solidFill>
              </a:rPr>
              <a:t>профессиональ</a:t>
            </a:r>
            <a:r>
              <a:rPr lang="ru-RU" sz="1100" b="1" dirty="0">
                <a:solidFill>
                  <a:schemeClr val="bg1"/>
                </a:solidFill>
              </a:rPr>
              <a:t>-ной переподготовки</a:t>
            </a:r>
          </a:p>
        </p:txBody>
      </p:sp>
      <p:sp>
        <p:nvSpPr>
          <p:cNvPr id="28" name="Стрелка вниз 27"/>
          <p:cNvSpPr/>
          <p:nvPr/>
        </p:nvSpPr>
        <p:spPr>
          <a:xfrm>
            <a:off x="3106940" y="4222642"/>
            <a:ext cx="162761" cy="512868"/>
          </a:xfrm>
          <a:prstGeom prst="downArrow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129" y="3556926"/>
            <a:ext cx="1146634" cy="68403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8432323" y="1641243"/>
            <a:ext cx="1291449" cy="4794988"/>
          </a:xfrm>
          <a:prstGeom prst="rect">
            <a:avLst/>
          </a:prstGeom>
          <a:ln w="28575">
            <a:solidFill>
              <a:srgbClr val="07DEE9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31" name="Семиугольник 30">
            <a:extLst>
              <a:ext uri="{FF2B5EF4-FFF2-40B4-BE49-F238E27FC236}">
                <a16:creationId xmlns="" xmlns:a16="http://schemas.microsoft.com/office/drawing/2014/main" id="{E6638B46-F085-4C0E-95D3-85208BBFF55C}"/>
              </a:ext>
            </a:extLst>
          </p:cNvPr>
          <p:cNvSpPr/>
          <p:nvPr/>
        </p:nvSpPr>
        <p:spPr>
          <a:xfrm>
            <a:off x="8432321" y="1502931"/>
            <a:ext cx="440143" cy="455398"/>
          </a:xfrm>
          <a:prstGeom prst="hep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15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533399" y="3257322"/>
            <a:ext cx="1108975" cy="1208753"/>
          </a:xfrm>
          <a:prstGeom prst="rect">
            <a:avLst/>
          </a:prstGeom>
          <a:solidFill>
            <a:srgbClr val="009BBD">
              <a:alpha val="80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158" b="1" dirty="0">
                <a:solidFill>
                  <a:schemeClr val="bg1"/>
                </a:solidFill>
              </a:rPr>
              <a:t>Оценка уровня </a:t>
            </a:r>
          </a:p>
          <a:p>
            <a:pPr algn="ctr" fontAlgn="base"/>
            <a:r>
              <a:rPr lang="ru-RU" sz="1158" b="1" dirty="0">
                <a:solidFill>
                  <a:schemeClr val="bg1"/>
                </a:solidFill>
              </a:rPr>
              <a:t>повышения</a:t>
            </a:r>
          </a:p>
          <a:p>
            <a:pPr algn="ctr" fontAlgn="base"/>
            <a:r>
              <a:rPr lang="ru-RU" sz="1158" b="1" dirty="0">
                <a:solidFill>
                  <a:schemeClr val="bg1"/>
                </a:solidFill>
              </a:rPr>
              <a:t>квалификации</a:t>
            </a:r>
          </a:p>
          <a:p>
            <a:pPr algn="ctr" fontAlgn="base"/>
            <a:r>
              <a:rPr lang="ru-RU" sz="1158" b="1" dirty="0">
                <a:solidFill>
                  <a:schemeClr val="bg1"/>
                </a:solidFill>
              </a:rPr>
              <a:t>(выходное</a:t>
            </a:r>
          </a:p>
          <a:p>
            <a:pPr algn="ctr" fontAlgn="base"/>
            <a:r>
              <a:rPr lang="ru-RU" sz="1158" b="1" dirty="0">
                <a:solidFill>
                  <a:schemeClr val="bg1"/>
                </a:solidFill>
              </a:rPr>
              <a:t>тестирование)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39" y="1641035"/>
            <a:ext cx="493307" cy="49330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923016" y="2948277"/>
            <a:ext cx="66068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88" dirty="0"/>
              <a:t>ЦОКО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39356" y="5725734"/>
            <a:ext cx="66068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88" dirty="0"/>
              <a:t>ЦУАР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734339" y="2922724"/>
            <a:ext cx="66068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88" dirty="0"/>
              <a:t>ЦОКО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26315" y="6035557"/>
            <a:ext cx="34352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88" dirty="0"/>
              <a:t>кафедры: </a:t>
            </a:r>
            <a:r>
              <a:rPr lang="ru-RU" sz="1488" dirty="0" err="1"/>
              <a:t>НиДО</a:t>
            </a:r>
            <a:r>
              <a:rPr lang="ru-RU" sz="1488" dirty="0"/>
              <a:t>, УО, РПМ, </a:t>
            </a:r>
            <a:r>
              <a:rPr lang="ru-RU" sz="1488" dirty="0" err="1"/>
              <a:t>ППиИО</a:t>
            </a:r>
            <a:r>
              <a:rPr lang="ru-RU" sz="1488" dirty="0"/>
              <a:t>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154974" y="1645575"/>
            <a:ext cx="1128762" cy="4796878"/>
          </a:xfrm>
          <a:prstGeom prst="rect">
            <a:avLst/>
          </a:prstGeom>
          <a:ln w="28575">
            <a:solidFill>
              <a:srgbClr val="07DEE9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39" name="Стрелка вниз 38"/>
          <p:cNvSpPr/>
          <p:nvPr/>
        </p:nvSpPr>
        <p:spPr>
          <a:xfrm>
            <a:off x="1672549" y="2750443"/>
            <a:ext cx="121159" cy="512868"/>
          </a:xfrm>
          <a:prstGeom prst="downArrow">
            <a:avLst/>
          </a:prstGeom>
          <a:solidFill>
            <a:schemeClr val="bg1"/>
          </a:solidFill>
          <a:ln>
            <a:solidFill>
              <a:srgbClr val="009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40" name="TextBox 39"/>
          <p:cNvSpPr txBox="1"/>
          <p:nvPr/>
        </p:nvSpPr>
        <p:spPr>
          <a:xfrm>
            <a:off x="1198129" y="5871753"/>
            <a:ext cx="1043675" cy="5503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ru-RU" sz="1000" b="1" dirty="0">
                <a:solidFill>
                  <a:schemeClr val="bg2">
                    <a:lumMod val="25000"/>
                  </a:schemeClr>
                </a:solidFill>
              </a:rPr>
              <a:t>*при изменении кандидатур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98127" y="4433579"/>
            <a:ext cx="1083048" cy="21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100" b="1" dirty="0"/>
              <a:t>cuar.toipkro.ru</a:t>
            </a:r>
            <a:endParaRPr lang="ru-RU" sz="11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163968" y="5267552"/>
            <a:ext cx="1132766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100" dirty="0"/>
              <a:t>заявка за подписью начальника МОУО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535451" y="4685614"/>
            <a:ext cx="1108975" cy="416375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323" b="1" i="1" dirty="0">
                <a:solidFill>
                  <a:schemeClr val="bg1"/>
                </a:solidFill>
              </a:rPr>
              <a:t>экзамен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539218" y="5321528"/>
            <a:ext cx="1108975" cy="637799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323" b="1" i="1" dirty="0">
                <a:solidFill>
                  <a:schemeClr val="bg1"/>
                </a:solidFill>
              </a:rPr>
              <a:t>защита группового проекта</a:t>
            </a:r>
          </a:p>
        </p:txBody>
      </p:sp>
      <p:sp>
        <p:nvSpPr>
          <p:cNvPr id="45" name="Семиугольник 44">
            <a:extLst>
              <a:ext uri="{FF2B5EF4-FFF2-40B4-BE49-F238E27FC236}">
                <a16:creationId xmlns="" xmlns:a16="http://schemas.microsoft.com/office/drawing/2014/main" id="{E6638B46-F085-4C0E-95D3-85208BBFF55C}"/>
              </a:ext>
            </a:extLst>
          </p:cNvPr>
          <p:cNvSpPr/>
          <p:nvPr/>
        </p:nvSpPr>
        <p:spPr>
          <a:xfrm>
            <a:off x="1039565" y="1574752"/>
            <a:ext cx="464602" cy="464335"/>
          </a:xfrm>
          <a:prstGeom prst="hep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15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98127" y="2337013"/>
            <a:ext cx="1083108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dirty="0"/>
              <a:t>ОО формирует заявку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11098" y="3247852"/>
            <a:ext cx="1256599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100" dirty="0"/>
              <a:t>муниципальный координатор</a:t>
            </a:r>
          </a:p>
          <a:p>
            <a:pPr algn="ctr">
              <a:lnSpc>
                <a:spcPct val="70000"/>
              </a:lnSpc>
            </a:pPr>
            <a:r>
              <a:rPr lang="ru-RU" sz="1100" dirty="0"/>
              <a:t>обрабатывает заявку</a:t>
            </a:r>
          </a:p>
        </p:txBody>
      </p:sp>
      <p:sp>
        <p:nvSpPr>
          <p:cNvPr id="48" name="Стрелка вниз 47"/>
          <p:cNvSpPr/>
          <p:nvPr/>
        </p:nvSpPr>
        <p:spPr>
          <a:xfrm>
            <a:off x="1672549" y="3816732"/>
            <a:ext cx="121159" cy="512868"/>
          </a:xfrm>
          <a:prstGeom prst="downArrow">
            <a:avLst/>
          </a:prstGeom>
          <a:solidFill>
            <a:schemeClr val="bg1"/>
          </a:solidFill>
          <a:ln>
            <a:solidFill>
              <a:srgbClr val="009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49" name="Стрелка вниз 48"/>
          <p:cNvSpPr/>
          <p:nvPr/>
        </p:nvSpPr>
        <p:spPr>
          <a:xfrm>
            <a:off x="1672549" y="4700980"/>
            <a:ext cx="121159" cy="512868"/>
          </a:xfrm>
          <a:prstGeom prst="downArrow">
            <a:avLst/>
          </a:prstGeom>
          <a:solidFill>
            <a:schemeClr val="bg1"/>
          </a:solidFill>
          <a:ln>
            <a:solidFill>
              <a:srgbClr val="009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1198128" y="2484166"/>
            <a:ext cx="14777" cy="3394875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1198127" y="2484165"/>
            <a:ext cx="156528" cy="70344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872464" y="5041579"/>
            <a:ext cx="66068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88" i="1" dirty="0"/>
              <a:t>или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29" y="1947209"/>
            <a:ext cx="761724" cy="76172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693" y="1596940"/>
            <a:ext cx="711521" cy="71152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10" y="2016640"/>
            <a:ext cx="927895" cy="92789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10" y="1885190"/>
            <a:ext cx="685779" cy="68577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50" y="1885449"/>
            <a:ext cx="685521" cy="68552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57" y="2601999"/>
            <a:ext cx="668987" cy="66898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65" y="2603995"/>
            <a:ext cx="666991" cy="66699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30" y="2630004"/>
            <a:ext cx="640980" cy="64098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80" y="1944395"/>
            <a:ext cx="649311" cy="649311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143863" y="3166"/>
            <a:ext cx="4251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Схема работы ЦНППМП</a:t>
            </a:r>
          </a:p>
        </p:txBody>
      </p:sp>
    </p:spTree>
    <p:extLst>
      <p:ext uri="{BB962C8B-B14F-4D97-AF65-F5344CB8AC3E}">
        <p14:creationId xmlns:p14="http://schemas.microsoft.com/office/powerpoint/2010/main" val="578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Аттестация педагогов: что нужно знать – Учительская плю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29478"/>
          <a:stretch/>
        </p:blipFill>
        <p:spPr bwMode="auto">
          <a:xfrm>
            <a:off x="4855990" y="-28717"/>
            <a:ext cx="7308000" cy="68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рина\Desktop\Презентация\Готовые слайды\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3" r="5229" b="3187"/>
          <a:stretch/>
        </p:blipFill>
        <p:spPr bwMode="auto">
          <a:xfrm flipH="1">
            <a:off x="1034504" y="-36115"/>
            <a:ext cx="7848872" cy="687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1111573" y="38539"/>
            <a:ext cx="5400600" cy="1365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Arial Black" pitchFamily="34" charset="0"/>
              </a:rPr>
              <a:t>Этап #2 Тестирование </a:t>
            </a:r>
          </a:p>
          <a:p>
            <a:pPr algn="l"/>
            <a:r>
              <a:rPr lang="ru-RU" sz="3200" dirty="0">
                <a:solidFill>
                  <a:schemeClr val="bg1"/>
                </a:solidFill>
                <a:latin typeface="Arial Black" pitchFamily="34" charset="0"/>
              </a:rPr>
              <a:t>и создание индивидуального образовательного маршрута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1856137" y="2214268"/>
            <a:ext cx="1412546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878258" y="2216128"/>
            <a:ext cx="0" cy="56537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399811" y="2216128"/>
            <a:ext cx="0" cy="56537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897636" y="3329631"/>
            <a:ext cx="6123" cy="71031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399811" y="3352659"/>
            <a:ext cx="0" cy="71031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856951" y="4039949"/>
            <a:ext cx="544365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1878258" y="4031831"/>
            <a:ext cx="576064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681094" y="5369658"/>
            <a:ext cx="985" cy="34118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040827" y="198767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3987267" y="2214268"/>
            <a:ext cx="1412544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емиугольник 18">
            <a:extLst>
              <a:ext uri="{FF2B5EF4-FFF2-40B4-BE49-F238E27FC236}">
                <a16:creationId xmlns="" xmlns:a16="http://schemas.microsoft.com/office/drawing/2014/main" id="{E6638B46-F085-4C0E-95D3-85208BBFF55C}"/>
              </a:ext>
            </a:extLst>
          </p:cNvPr>
          <p:cNvSpPr/>
          <p:nvPr/>
        </p:nvSpPr>
        <p:spPr>
          <a:xfrm>
            <a:off x="2919730" y="1980110"/>
            <a:ext cx="464602" cy="464335"/>
          </a:xfrm>
          <a:prstGeom prst="hep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15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" name="Семиугольник 19">
            <a:extLst>
              <a:ext uri="{FF2B5EF4-FFF2-40B4-BE49-F238E27FC236}">
                <a16:creationId xmlns="" xmlns:a16="http://schemas.microsoft.com/office/drawing/2014/main" id="{E6638B46-F085-4C0E-95D3-85208BBFF55C}"/>
              </a:ext>
            </a:extLst>
          </p:cNvPr>
          <p:cNvSpPr/>
          <p:nvPr/>
        </p:nvSpPr>
        <p:spPr>
          <a:xfrm>
            <a:off x="3900296" y="1980250"/>
            <a:ext cx="464602" cy="464335"/>
          </a:xfrm>
          <a:prstGeom prst="hep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15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230187" y="2839499"/>
            <a:ext cx="1340771" cy="434035"/>
          </a:xfrm>
          <a:prstGeom prst="rect">
            <a:avLst/>
          </a:prstGeom>
          <a:noFill/>
          <a:ln w="38100">
            <a:solidFill>
              <a:srgbClr val="009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предварительное тестирование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647489" y="2839499"/>
            <a:ext cx="1504645" cy="465803"/>
          </a:xfrm>
          <a:prstGeom prst="rect">
            <a:avLst/>
          </a:prstGeom>
          <a:noFill/>
          <a:ln w="38100">
            <a:solidFill>
              <a:srgbClr val="009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тестирование </a:t>
            </a:r>
          </a:p>
          <a:p>
            <a:pPr algn="ctr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первый день КПК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562410" y="3800303"/>
            <a:ext cx="2232096" cy="503356"/>
          </a:xfrm>
          <a:prstGeom prst="rect">
            <a:avLst/>
          </a:prstGeom>
          <a:noFill/>
          <a:ln w="38100">
            <a:solidFill>
              <a:srgbClr val="009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выявление профессиональных дефицитов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562410" y="4702168"/>
            <a:ext cx="2232096" cy="664558"/>
          </a:xfrm>
          <a:prstGeom prst="rect">
            <a:avLst/>
          </a:prstGeom>
          <a:noFill/>
          <a:ln w="38100">
            <a:solidFill>
              <a:srgbClr val="009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создание индивидуального образовательного маршрута</a:t>
            </a:r>
          </a:p>
          <a:p>
            <a:pPr algn="ctr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(включая программы КПК)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454322" y="5735322"/>
            <a:ext cx="2448272" cy="585262"/>
          </a:xfrm>
          <a:prstGeom prst="rect">
            <a:avLst/>
          </a:prstGeom>
          <a:noFill/>
          <a:ln w="38100">
            <a:solidFill>
              <a:srgbClr val="009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приглашение слушателей</a:t>
            </a:r>
          </a:p>
          <a:p>
            <a:pPr algn="ctr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(письмо за подписью начальника МОУО)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3678459" y="4319225"/>
            <a:ext cx="2206" cy="34659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032" y="2556174"/>
            <a:ext cx="1052853" cy="105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2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35" y="1340209"/>
            <a:ext cx="685521" cy="6855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11" y="1332038"/>
            <a:ext cx="668987" cy="66898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98" y="1334034"/>
            <a:ext cx="666991" cy="6669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03" y="1384749"/>
            <a:ext cx="640980" cy="6409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467" y="1380586"/>
            <a:ext cx="649311" cy="6493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039813" y="0"/>
            <a:ext cx="10101262" cy="6848476"/>
            <a:chOff x="-190684" y="-684187"/>
            <a:chExt cx="10101262" cy="6848476"/>
          </a:xfrm>
        </p:grpSpPr>
        <p:pic>
          <p:nvPicPr>
            <p:cNvPr id="4" name="Picture 4" descr="C:\Users\Марина\Desktop\Презентация\Готовые слайды\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0684" y="-684187"/>
              <a:ext cx="10101262" cy="684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8311728" y="-540171"/>
              <a:ext cx="1512168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58208" y="1620069"/>
              <a:ext cx="10068786" cy="3240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83581" y="35894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Этап #3 Компенсация профессиональных дефицитов 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7431423" y="2625767"/>
            <a:ext cx="448903" cy="2928000"/>
          </a:xfrm>
          <a:prstGeom prst="downArrow">
            <a:avLst/>
          </a:prstGeom>
          <a:pattFill prst="dkUpDiag">
            <a:fgClr>
              <a:srgbClr val="92D050"/>
            </a:fgClr>
            <a:bgClr>
              <a:schemeClr val="bg1"/>
            </a:bgClr>
          </a:patt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 dirty="0"/>
          </a:p>
        </p:txBody>
      </p:sp>
      <p:sp>
        <p:nvSpPr>
          <p:cNvPr id="9" name="Стрелка вниз 8"/>
          <p:cNvSpPr/>
          <p:nvPr/>
        </p:nvSpPr>
        <p:spPr>
          <a:xfrm>
            <a:off x="5504062" y="2607818"/>
            <a:ext cx="448903" cy="2928000"/>
          </a:xfrm>
          <a:prstGeom prst="downArrow">
            <a:avLst/>
          </a:prstGeom>
          <a:pattFill prst="dkUpDiag">
            <a:fgClr>
              <a:srgbClr val="92D050"/>
            </a:fgClr>
            <a:bgClr>
              <a:schemeClr val="bg1"/>
            </a:bgClr>
          </a:patt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10" name="Стрелка вниз 9"/>
          <p:cNvSpPr/>
          <p:nvPr/>
        </p:nvSpPr>
        <p:spPr>
          <a:xfrm>
            <a:off x="3559846" y="2607818"/>
            <a:ext cx="448903" cy="2928000"/>
          </a:xfrm>
          <a:prstGeom prst="downArrow">
            <a:avLst/>
          </a:prstGeom>
          <a:pattFill prst="dkUpDiag">
            <a:fgClr>
              <a:srgbClr val="92D050"/>
            </a:fgClr>
            <a:bgClr>
              <a:schemeClr val="bg1"/>
            </a:bgClr>
          </a:patt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11" name="Стрелка вниз 10"/>
          <p:cNvSpPr/>
          <p:nvPr/>
        </p:nvSpPr>
        <p:spPr>
          <a:xfrm>
            <a:off x="1715410" y="2617386"/>
            <a:ext cx="448903" cy="2928000"/>
          </a:xfrm>
          <a:prstGeom prst="downArrow">
            <a:avLst/>
          </a:prstGeom>
          <a:pattFill prst="dkUpDiag">
            <a:fgClr>
              <a:srgbClr val="92D050"/>
            </a:fgClr>
            <a:bgClr>
              <a:schemeClr val="bg1"/>
            </a:bgClr>
          </a:patt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12" name="Прямоугольник 11"/>
          <p:cNvSpPr/>
          <p:nvPr/>
        </p:nvSpPr>
        <p:spPr>
          <a:xfrm>
            <a:off x="1255589" y="2015242"/>
            <a:ext cx="1403772" cy="59257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88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Предметные компетенции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90092" y="2015242"/>
            <a:ext cx="1403772" cy="59257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88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Методические компетенции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39643" y="2015242"/>
            <a:ext cx="1403772" cy="59257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88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Цифровые компетенции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870350" y="2015242"/>
            <a:ext cx="1517891" cy="59257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88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Управленческие компетенции</a:t>
            </a:r>
          </a:p>
        </p:txBody>
      </p:sp>
      <p:sp>
        <p:nvSpPr>
          <p:cNvPr id="21" name="Стрелка вправо 20"/>
          <p:cNvSpPr/>
          <p:nvPr/>
        </p:nvSpPr>
        <p:spPr>
          <a:xfrm>
            <a:off x="1213688" y="2494502"/>
            <a:ext cx="7818328" cy="970022"/>
          </a:xfrm>
          <a:prstGeom prst="rightArrow">
            <a:avLst/>
          </a:prstGeom>
          <a:solidFill>
            <a:srgbClr val="58B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Школы, работающие в сложном социальном контексте и с низкими результатами</a:t>
            </a:r>
          </a:p>
        </p:txBody>
      </p:sp>
      <p:sp>
        <p:nvSpPr>
          <p:cNvPr id="22" name="Стрелка вправо 21"/>
          <p:cNvSpPr/>
          <p:nvPr/>
        </p:nvSpPr>
        <p:spPr>
          <a:xfrm>
            <a:off x="1213688" y="3087079"/>
            <a:ext cx="7818328" cy="970022"/>
          </a:xfrm>
          <a:prstGeom prst="rightArrow">
            <a:avLst/>
          </a:prstGeom>
          <a:solidFill>
            <a:srgbClr val="5EAF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4" b="1" dirty="0"/>
              <a:t>Цифровая трансформация и зрелость</a:t>
            </a:r>
          </a:p>
        </p:txBody>
      </p:sp>
      <p:sp>
        <p:nvSpPr>
          <p:cNvPr id="23" name="Стрелка вправо 22"/>
          <p:cNvSpPr/>
          <p:nvPr/>
        </p:nvSpPr>
        <p:spPr>
          <a:xfrm>
            <a:off x="1213688" y="3746805"/>
            <a:ext cx="7818328" cy="970022"/>
          </a:xfrm>
          <a:prstGeom prst="rightArrow">
            <a:avLst/>
          </a:prstGeom>
          <a:solidFill>
            <a:srgbClr val="119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4" b="1" dirty="0"/>
              <a:t>Психолого-педагогические технологии и инструменты*</a:t>
            </a:r>
          </a:p>
        </p:txBody>
      </p:sp>
      <p:sp>
        <p:nvSpPr>
          <p:cNvPr id="24" name="Стрелка вправо 23"/>
          <p:cNvSpPr/>
          <p:nvPr/>
        </p:nvSpPr>
        <p:spPr>
          <a:xfrm>
            <a:off x="1186175" y="4459047"/>
            <a:ext cx="7818328" cy="970022"/>
          </a:xfrm>
          <a:prstGeom prst="rightArrow">
            <a:avLst/>
          </a:prstGeom>
          <a:solidFill>
            <a:srgbClr val="35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88" b="1" dirty="0"/>
              <a:t>Предметные концепции и профессиональные сообщества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55589" y="6446975"/>
            <a:ext cx="9478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*мотивация, </a:t>
            </a:r>
            <a:r>
              <a:rPr lang="ru-RU" sz="1000" dirty="0" err="1"/>
              <a:t>геймификация</a:t>
            </a:r>
            <a:r>
              <a:rPr lang="ru-RU" sz="1000" dirty="0"/>
              <a:t>, технологии личностного роста, инструменты профилактики </a:t>
            </a:r>
            <a:r>
              <a:rPr lang="ru-RU" sz="1000" dirty="0" err="1"/>
              <a:t>девиантного</a:t>
            </a:r>
            <a:r>
              <a:rPr lang="ru-RU" sz="1000" dirty="0"/>
              <a:t> поведения и профессионального выгорания, технологии работы с детьми с особыми образовательными потребностями</a:t>
            </a:r>
          </a:p>
        </p:txBody>
      </p:sp>
      <p:sp>
        <p:nvSpPr>
          <p:cNvPr id="26" name="Прямоугольник с одним вырезанным углом 25"/>
          <p:cNvSpPr/>
          <p:nvPr/>
        </p:nvSpPr>
        <p:spPr>
          <a:xfrm>
            <a:off x="9145902" y="2717836"/>
            <a:ext cx="1825608" cy="2374421"/>
          </a:xfrm>
          <a:prstGeom prst="snip1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88" b="1" dirty="0"/>
              <a:t>Повышение качества образовательных результатов детей </a:t>
            </a:r>
          </a:p>
          <a:p>
            <a:pPr algn="ctr"/>
            <a:r>
              <a:rPr lang="ru-RU" sz="1488" b="1" dirty="0"/>
              <a:t>и воспитание гармонично развитых личностей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066370" y="5466751"/>
            <a:ext cx="5040313" cy="906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323" dirty="0"/>
              <a:t>Доля педагогических работников общеобразовательных организации, прошедших повышение квалификации в Центре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323" dirty="0"/>
              <a:t>Доля школ, управленческие команды которых вовлечены в систему </a:t>
            </a:r>
            <a:r>
              <a:rPr lang="ru-RU" sz="1323" dirty="0" err="1"/>
              <a:t>менторства</a:t>
            </a:r>
            <a:endParaRPr lang="ru-RU" sz="1323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080126" y="5465320"/>
            <a:ext cx="5040313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240" dirty="0"/>
              <a:t>Количество общеобразовательных организаций, принявших участие в программах повышения квалификации управленческих команд</a:t>
            </a:r>
            <a:endParaRPr lang="ru-RU" sz="1240" i="1" dirty="0"/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240" dirty="0"/>
              <a:t>Доля школ, реализующих целевую модель наставничества педагогических работников</a:t>
            </a:r>
          </a:p>
        </p:txBody>
      </p:sp>
      <p:sp>
        <p:nvSpPr>
          <p:cNvPr id="29" name="Семиугольник 28">
            <a:extLst>
              <a:ext uri="{FF2B5EF4-FFF2-40B4-BE49-F238E27FC236}">
                <a16:creationId xmlns="" xmlns:a16="http://schemas.microsoft.com/office/drawing/2014/main" id="{E6638B46-F085-4C0E-95D3-85208BBFF55C}"/>
              </a:ext>
            </a:extLst>
          </p:cNvPr>
          <p:cNvSpPr/>
          <p:nvPr/>
        </p:nvSpPr>
        <p:spPr>
          <a:xfrm>
            <a:off x="2472297" y="1847187"/>
            <a:ext cx="488553" cy="481743"/>
          </a:xfrm>
          <a:prstGeom prst="hep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21</a:t>
            </a:r>
          </a:p>
        </p:txBody>
      </p:sp>
      <p:sp>
        <p:nvSpPr>
          <p:cNvPr id="30" name="Семиугольник 29">
            <a:extLst>
              <a:ext uri="{FF2B5EF4-FFF2-40B4-BE49-F238E27FC236}">
                <a16:creationId xmlns="" xmlns:a16="http://schemas.microsoft.com/office/drawing/2014/main" id="{E6638B46-F085-4C0E-95D3-85208BBFF55C}"/>
              </a:ext>
            </a:extLst>
          </p:cNvPr>
          <p:cNvSpPr/>
          <p:nvPr/>
        </p:nvSpPr>
        <p:spPr>
          <a:xfrm>
            <a:off x="4367437" y="1811787"/>
            <a:ext cx="488553" cy="481743"/>
          </a:xfrm>
          <a:prstGeom prst="hep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31" name="Семиугольник 30">
            <a:extLst>
              <a:ext uri="{FF2B5EF4-FFF2-40B4-BE49-F238E27FC236}">
                <a16:creationId xmlns="" xmlns:a16="http://schemas.microsoft.com/office/drawing/2014/main" id="{E6638B46-F085-4C0E-95D3-85208BBFF55C}"/>
              </a:ext>
            </a:extLst>
          </p:cNvPr>
          <p:cNvSpPr/>
          <p:nvPr/>
        </p:nvSpPr>
        <p:spPr>
          <a:xfrm>
            <a:off x="6167637" y="1810832"/>
            <a:ext cx="488553" cy="481743"/>
          </a:xfrm>
          <a:prstGeom prst="hep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2" name="Семиугольник 31">
            <a:extLst>
              <a:ext uri="{FF2B5EF4-FFF2-40B4-BE49-F238E27FC236}">
                <a16:creationId xmlns="" xmlns:a16="http://schemas.microsoft.com/office/drawing/2014/main" id="{E6638B46-F085-4C0E-95D3-85208BBFF55C}"/>
              </a:ext>
            </a:extLst>
          </p:cNvPr>
          <p:cNvSpPr/>
          <p:nvPr/>
        </p:nvSpPr>
        <p:spPr>
          <a:xfrm>
            <a:off x="8255869" y="1794489"/>
            <a:ext cx="488553" cy="481743"/>
          </a:xfrm>
          <a:prstGeom prst="hep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 Black" panose="020B0A040201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49071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10656</TotalTime>
  <Words>1284</Words>
  <Application>Microsoft Office PowerPoint</Application>
  <PresentationFormat>Произвольный</PresentationFormat>
  <Paragraphs>344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Malgun Gothic</vt:lpstr>
      <vt:lpstr>Arial</vt:lpstr>
      <vt:lpstr>Arial Black</vt:lpstr>
      <vt:lpstr>Calibri</vt:lpstr>
      <vt:lpstr>PT Astra Serif</vt:lpstr>
      <vt:lpstr>Tahoma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Переход на ФГОС  основной образовательной школы в штатном режиме</dc:title>
  <dc:creator>Елена</dc:creator>
  <cp:lastModifiedBy>Е. В. Ковалева</cp:lastModifiedBy>
  <cp:revision>586</cp:revision>
  <dcterms:created xsi:type="dcterms:W3CDTF">2015-08-07T17:34:38Z</dcterms:created>
  <dcterms:modified xsi:type="dcterms:W3CDTF">2021-08-18T12:31:57Z</dcterms:modified>
</cp:coreProperties>
</file>