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6" r:id="rId2"/>
    <p:sldId id="278" r:id="rId3"/>
    <p:sldId id="261" r:id="rId4"/>
    <p:sldId id="279" r:id="rId5"/>
    <p:sldId id="282" r:id="rId6"/>
    <p:sldId id="283" r:id="rId7"/>
    <p:sldId id="281" r:id="rId8"/>
    <p:sldId id="285" r:id="rId9"/>
    <p:sldId id="286" r:id="rId10"/>
    <p:sldId id="26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625C"/>
    <a:srgbClr val="F9FFFE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66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281D3E-CE78-46AE-8631-24FBF5E3957B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CC13FEC4-6E2A-484F-9B36-D7CDF110956F}">
      <dgm:prSet custT="1"/>
      <dgm:spPr>
        <a:xfrm>
          <a:off x="935976" y="2855008"/>
          <a:ext cx="9732255" cy="522696"/>
        </a:xfrm>
        <a:blipFill rotWithShape="0">
          <a:blip xmlns:r="http://schemas.openxmlformats.org/officeDocument/2006/relationships" r:embed="rId1"/>
          <a:srcRect/>
          <a:stretch>
            <a:fillRect l="-1024000" r="-1024000"/>
          </a:stretch>
        </a:blipFill>
      </dgm:spPr>
      <dgm:t>
        <a:bodyPr/>
        <a:lstStyle/>
        <a:p>
          <a:pPr algn="ctr"/>
          <a:r>
            <a:rPr lang="ru-RU" sz="2400" dirty="0" smtClean="0">
              <a:latin typeface="Cambria" panose="02040503050406030204" pitchFamily="18" charset="0"/>
              <a:ea typeface="Cambria" panose="02040503050406030204" pitchFamily="18" charset="0"/>
            </a:rPr>
            <a:t>Организация и создание образовательной среды для реализации особых образовательных потребностей обучающихся с ОВЗ</a:t>
          </a:r>
        </a:p>
      </dgm:t>
    </dgm:pt>
    <dgm:pt modelId="{0F289D91-43C7-4784-A208-8791894937BF}" type="sibTrans" cxnId="{F921F11A-8349-4553-886D-8FCAEB4640E7}">
      <dgm:prSet/>
      <dgm:spPr/>
      <dgm:t>
        <a:bodyPr/>
        <a:lstStyle/>
        <a:p>
          <a:endParaRPr lang="ru-RU"/>
        </a:p>
      </dgm:t>
    </dgm:pt>
    <dgm:pt modelId="{A8576A3D-4B19-4B6D-9660-E014FEB2C58B}" type="parTrans" cxnId="{F921F11A-8349-4553-886D-8FCAEB4640E7}">
      <dgm:prSet/>
      <dgm:spPr/>
      <dgm:t>
        <a:bodyPr/>
        <a:lstStyle/>
        <a:p>
          <a:endParaRPr lang="ru-RU"/>
        </a:p>
      </dgm:t>
    </dgm:pt>
    <dgm:pt modelId="{6CD5E167-17A2-409C-A156-5B59B7CFCFD0}">
      <dgm:prSet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400" dirty="0" smtClean="0">
              <a:latin typeface="Cambria" panose="02040503050406030204" pitchFamily="18" charset="0"/>
              <a:ea typeface="Cambria" panose="02040503050406030204" pitchFamily="18" charset="0"/>
            </a:rPr>
            <a:t>Проектирование адаптированных образовательных программ для детей с ОВЗ</a:t>
          </a:r>
          <a:endParaRPr lang="ru-RU" sz="2400" b="0" dirty="0"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gm:t>
    </dgm:pt>
    <dgm:pt modelId="{7228A06C-7CE8-4F62-B9CE-EA3437135744}" type="sibTrans" cxnId="{BB7D2396-1990-448C-8C6B-DCED3210D086}">
      <dgm:prSet/>
      <dgm:spPr/>
      <dgm:t>
        <a:bodyPr/>
        <a:lstStyle/>
        <a:p>
          <a:endParaRPr lang="ru-RU"/>
        </a:p>
      </dgm:t>
    </dgm:pt>
    <dgm:pt modelId="{0423F5BF-ABE9-4EF3-B741-49430C4B87D7}" type="parTrans" cxnId="{BB7D2396-1990-448C-8C6B-DCED3210D086}">
      <dgm:prSet/>
      <dgm:spPr/>
      <dgm:t>
        <a:bodyPr/>
        <a:lstStyle/>
        <a:p>
          <a:endParaRPr lang="ru-RU"/>
        </a:p>
      </dgm:t>
    </dgm:pt>
    <dgm:pt modelId="{23E7B088-6DC3-45A6-AEF2-9D0D4CE13084}">
      <dgm:prSet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400" dirty="0" smtClean="0">
              <a:latin typeface="Cambria" panose="02040503050406030204" pitchFamily="18" charset="0"/>
              <a:ea typeface="Cambria" panose="02040503050406030204" pitchFamily="18" charset="0"/>
            </a:rPr>
            <a:t>Нормативно-правовая база организации обучения детей с ОВЗ и инвалидностью</a:t>
          </a:r>
          <a:endParaRPr lang="ru-RU" sz="2400" b="0" i="0" dirty="0"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gm:t>
    </dgm:pt>
    <dgm:pt modelId="{1273C488-2506-478F-B946-DFB03A75FE65}" type="sibTrans" cxnId="{2C372847-9D8E-46E4-BE2B-D7810E10EB7F}">
      <dgm:prSet/>
      <dgm:spPr/>
      <dgm:t>
        <a:bodyPr/>
        <a:lstStyle/>
        <a:p>
          <a:endParaRPr lang="ru-RU"/>
        </a:p>
      </dgm:t>
    </dgm:pt>
    <dgm:pt modelId="{73588CD5-98A7-451D-9194-F5A11C6C5BC8}" type="parTrans" cxnId="{2C372847-9D8E-46E4-BE2B-D7810E10EB7F}">
      <dgm:prSet/>
      <dgm:spPr/>
      <dgm:t>
        <a:bodyPr/>
        <a:lstStyle/>
        <a:p>
          <a:endParaRPr lang="ru-RU"/>
        </a:p>
      </dgm:t>
    </dgm:pt>
    <dgm:pt modelId="{75E331D1-66F7-41CD-A1A1-33098D2EC5D2}">
      <dgm:prSet custT="1"/>
      <dgm:spPr>
        <a:xfrm>
          <a:off x="935976" y="2855008"/>
          <a:ext cx="9732255" cy="522696"/>
        </a:xfrm>
        <a:blipFill rotWithShape="0">
          <a:blip xmlns:r="http://schemas.openxmlformats.org/officeDocument/2006/relationships" r:embed="rId1"/>
          <a:srcRect/>
          <a:stretch>
            <a:fillRect l="-1024000" r="-1024000"/>
          </a:stretch>
        </a:blipFill>
      </dgm:spPr>
      <dgm:t>
        <a:bodyPr/>
        <a:lstStyle/>
        <a:p>
          <a:pPr algn="ctr"/>
          <a:r>
            <a:rPr lang="ru-RU" sz="2400" dirty="0" smtClean="0">
              <a:latin typeface="Cambria" panose="02040503050406030204" pitchFamily="18" charset="0"/>
              <a:ea typeface="Cambria" panose="02040503050406030204" pitchFamily="18" charset="0"/>
            </a:rPr>
            <a:t>Особенности детей с ОВЗ разных нозологий</a:t>
          </a:r>
          <a:endParaRPr lang="ru-RU" sz="2400" b="0" i="0" dirty="0"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gm:t>
    </dgm:pt>
    <dgm:pt modelId="{9865B23A-93CD-41C9-99E6-6715BDE01841}" type="sibTrans" cxnId="{A3A92D13-9819-4AB9-985F-84337CF573E1}">
      <dgm:prSet/>
      <dgm:spPr/>
      <dgm:t>
        <a:bodyPr/>
        <a:lstStyle/>
        <a:p>
          <a:endParaRPr lang="ru-RU"/>
        </a:p>
      </dgm:t>
    </dgm:pt>
    <dgm:pt modelId="{91E0FD30-A68D-42DE-9C3B-9777F63CC571}" type="parTrans" cxnId="{A3A92D13-9819-4AB9-985F-84337CF573E1}">
      <dgm:prSet/>
      <dgm:spPr/>
      <dgm:t>
        <a:bodyPr/>
        <a:lstStyle/>
        <a:p>
          <a:endParaRPr lang="ru-RU"/>
        </a:p>
      </dgm:t>
    </dgm:pt>
    <dgm:pt modelId="{2167DA1C-F1A2-4229-BA19-804E1745DE00}" type="pres">
      <dgm:prSet presAssocID="{7E281D3E-CE78-46AE-8631-24FBF5E3957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552FF71-7FDA-4A5E-B6CF-F0AC31783594}" type="pres">
      <dgm:prSet presAssocID="{7E281D3E-CE78-46AE-8631-24FBF5E3957B}" presName="Name1" presStyleCnt="0"/>
      <dgm:spPr/>
      <dgm:t>
        <a:bodyPr/>
        <a:lstStyle/>
        <a:p>
          <a:endParaRPr lang="ru-RU"/>
        </a:p>
      </dgm:t>
    </dgm:pt>
    <dgm:pt modelId="{A79AB68C-16E6-423F-AB7C-3920908D4AE2}" type="pres">
      <dgm:prSet presAssocID="{7E281D3E-CE78-46AE-8631-24FBF5E3957B}" presName="cycle" presStyleCnt="0"/>
      <dgm:spPr/>
      <dgm:t>
        <a:bodyPr/>
        <a:lstStyle/>
        <a:p>
          <a:endParaRPr lang="ru-RU"/>
        </a:p>
      </dgm:t>
    </dgm:pt>
    <dgm:pt modelId="{D31B3824-48D3-47A6-9696-5094EC87FDE2}" type="pres">
      <dgm:prSet presAssocID="{7E281D3E-CE78-46AE-8631-24FBF5E3957B}" presName="srcNode" presStyleLbl="node1" presStyleIdx="0" presStyleCnt="4"/>
      <dgm:spPr/>
      <dgm:t>
        <a:bodyPr/>
        <a:lstStyle/>
        <a:p>
          <a:endParaRPr lang="ru-RU"/>
        </a:p>
      </dgm:t>
    </dgm:pt>
    <dgm:pt modelId="{FCB42A17-703A-47D8-B870-FA78F4532F41}" type="pres">
      <dgm:prSet presAssocID="{7E281D3E-CE78-46AE-8631-24FBF5E3957B}" presName="conn" presStyleLbl="parChTrans1D2" presStyleIdx="0" presStyleCnt="1"/>
      <dgm:spPr/>
      <dgm:t>
        <a:bodyPr/>
        <a:lstStyle/>
        <a:p>
          <a:endParaRPr lang="ru-RU"/>
        </a:p>
      </dgm:t>
    </dgm:pt>
    <dgm:pt modelId="{F93AE7FC-18B3-446C-B3F5-2664BC366844}" type="pres">
      <dgm:prSet presAssocID="{7E281D3E-CE78-46AE-8631-24FBF5E3957B}" presName="extraNode" presStyleLbl="node1" presStyleIdx="0" presStyleCnt="4"/>
      <dgm:spPr/>
      <dgm:t>
        <a:bodyPr/>
        <a:lstStyle/>
        <a:p>
          <a:endParaRPr lang="ru-RU"/>
        </a:p>
      </dgm:t>
    </dgm:pt>
    <dgm:pt modelId="{7DD5B29E-6E11-48FB-AEAB-7264C68DE472}" type="pres">
      <dgm:prSet presAssocID="{7E281D3E-CE78-46AE-8631-24FBF5E3957B}" presName="dstNode" presStyleLbl="node1" presStyleIdx="0" presStyleCnt="4"/>
      <dgm:spPr/>
      <dgm:t>
        <a:bodyPr/>
        <a:lstStyle/>
        <a:p>
          <a:endParaRPr lang="ru-RU"/>
        </a:p>
      </dgm:t>
    </dgm:pt>
    <dgm:pt modelId="{FF6B17A1-981F-451B-8C4A-41015CCE5F72}" type="pres">
      <dgm:prSet presAssocID="{23E7B088-6DC3-45A6-AEF2-9D0D4CE13084}" presName="text_1" presStyleLbl="node1" presStyleIdx="0" presStyleCnt="4" custScaleX="76095" custScaleY="89507" custLinFactNeighborX="-10605" custLinFactNeighborY="-232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A64C8-97A6-4408-A95A-6BF8B357FF2A}" type="pres">
      <dgm:prSet presAssocID="{23E7B088-6DC3-45A6-AEF2-9D0D4CE13084}" presName="accent_1" presStyleCnt="0"/>
      <dgm:spPr/>
      <dgm:t>
        <a:bodyPr/>
        <a:lstStyle/>
        <a:p>
          <a:endParaRPr lang="ru-RU"/>
        </a:p>
      </dgm:t>
    </dgm:pt>
    <dgm:pt modelId="{2F1D1DFB-3D3E-4C80-A785-71B4B72B040C}" type="pres">
      <dgm:prSet presAssocID="{23E7B088-6DC3-45A6-AEF2-9D0D4CE13084}" presName="accentRepeatNode" presStyleLbl="solidFgAcc1" presStyleIdx="0" presStyleCnt="4" custScaleX="91410" custScaleY="94863" custLinFactNeighborX="12984" custLinFactNeighborY="-21447"/>
      <dgm:spPr>
        <a:xfrm>
          <a:off x="678766" y="1502354"/>
          <a:ext cx="556282" cy="556282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F816DCB-E9D3-4B84-9E76-69628C2ACB93}" type="pres">
      <dgm:prSet presAssocID="{6CD5E167-17A2-409C-A156-5B59B7CFCFD0}" presName="text_2" presStyleLbl="node1" presStyleIdx="1" presStyleCnt="4" custScaleX="75724" custScaleY="104356" custLinFactNeighborX="-10951" custLinFactNeighborY="-236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56E789-0009-41F4-8491-4A913D300E64}" type="pres">
      <dgm:prSet presAssocID="{6CD5E167-17A2-409C-A156-5B59B7CFCFD0}" presName="accent_2" presStyleCnt="0"/>
      <dgm:spPr/>
      <dgm:t>
        <a:bodyPr/>
        <a:lstStyle/>
        <a:p>
          <a:endParaRPr lang="ru-RU"/>
        </a:p>
      </dgm:t>
    </dgm:pt>
    <dgm:pt modelId="{49CCF11E-868D-46FF-9C6C-D9AB43DA3D4F}" type="pres">
      <dgm:prSet presAssocID="{6CD5E167-17A2-409C-A156-5B59B7CFCFD0}" presName="accentRepeatNode" presStyleLbl="solidFgAcc1" presStyleIdx="1" presStyleCnt="4" custScaleX="101598" custScaleY="98001" custLinFactNeighborY="-21011"/>
      <dgm:spPr>
        <a:xfrm>
          <a:off x="749280" y="2170284"/>
          <a:ext cx="556282" cy="556282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C7D04B2-99A2-46B8-82A3-B3694A375779}" type="pres">
      <dgm:prSet presAssocID="{75E331D1-66F7-41CD-A1A1-33098D2EC5D2}" presName="text_3" presStyleLbl="node1" presStyleIdx="2" presStyleCnt="4" custScaleX="75433" custScaleY="154540" custLinFactNeighborX="-10569" custLinFactNeighborY="-42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C716BF-1792-48E9-BA8A-7CDBEFD4538E}" type="pres">
      <dgm:prSet presAssocID="{75E331D1-66F7-41CD-A1A1-33098D2EC5D2}" presName="accent_3" presStyleCnt="0"/>
      <dgm:spPr/>
      <dgm:t>
        <a:bodyPr/>
        <a:lstStyle/>
        <a:p>
          <a:endParaRPr lang="ru-RU"/>
        </a:p>
      </dgm:t>
    </dgm:pt>
    <dgm:pt modelId="{9D8745F5-EC03-4F75-9C5D-7CCB687C27DC}" type="pres">
      <dgm:prSet presAssocID="{75E331D1-66F7-41CD-A1A1-33098D2EC5D2}" presName="accentRepeatNode" presStyleLbl="solidFgAcc1" presStyleIdx="2" presStyleCnt="4" custLinFactNeighborX="-5740" custLinFactNeighborY="-12587"/>
      <dgm:spPr>
        <a:xfrm>
          <a:off x="435867" y="3475155"/>
          <a:ext cx="556282" cy="556282"/>
        </a:xfrm>
        <a:prstGeom prst="ellipse">
          <a:avLst/>
        </a:prstGeom>
      </dgm:spPr>
      <dgm:t>
        <a:bodyPr/>
        <a:lstStyle/>
        <a:p>
          <a:endParaRPr lang="ru-RU"/>
        </a:p>
      </dgm:t>
    </dgm:pt>
    <dgm:pt modelId="{A9156D4B-9E6E-42C8-B299-35909AC23B9F}" type="pres">
      <dgm:prSet presAssocID="{CC13FEC4-6E2A-484F-9B36-D7CDF110956F}" presName="text_4" presStyleLbl="node1" presStyleIdx="3" presStyleCnt="4" custScaleX="75488" custScaleY="167785" custLinFactNeighborX="-9353" custLinFactNeighborY="-5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6F5EA4-5E75-4EB9-A9CF-F8D6F96251D4}" type="pres">
      <dgm:prSet presAssocID="{CC13FEC4-6E2A-484F-9B36-D7CDF110956F}" presName="accent_4" presStyleCnt="0"/>
      <dgm:spPr/>
      <dgm:t>
        <a:bodyPr/>
        <a:lstStyle/>
        <a:p>
          <a:endParaRPr lang="ru-RU"/>
        </a:p>
      </dgm:t>
    </dgm:pt>
    <dgm:pt modelId="{586BCA91-7D3B-42B7-86A8-006C474A49F2}" type="pres">
      <dgm:prSet presAssocID="{CC13FEC4-6E2A-484F-9B36-D7CDF110956F}" presName="accentRepeatNode" presStyleLbl="solidFgAcc1" presStyleIdx="3" presStyleCnt="4" custScaleX="99022" custScaleY="104098" custLinFactNeighborX="20606" custLinFactNeighborY="-7933"/>
      <dgm:spPr>
        <a:xfrm>
          <a:off x="54907" y="4173586"/>
          <a:ext cx="556282" cy="556282"/>
        </a:xfrm>
        <a:prstGeom prst="ellipse">
          <a:avLst/>
        </a:prstGeom>
      </dgm:spPr>
      <dgm:t>
        <a:bodyPr/>
        <a:lstStyle/>
        <a:p>
          <a:endParaRPr lang="ru-RU"/>
        </a:p>
      </dgm:t>
    </dgm:pt>
  </dgm:ptLst>
  <dgm:cxnLst>
    <dgm:cxn modelId="{F921F11A-8349-4553-886D-8FCAEB4640E7}" srcId="{7E281D3E-CE78-46AE-8631-24FBF5E3957B}" destId="{CC13FEC4-6E2A-484F-9B36-D7CDF110956F}" srcOrd="3" destOrd="0" parTransId="{A8576A3D-4B19-4B6D-9660-E014FEB2C58B}" sibTransId="{0F289D91-43C7-4784-A208-8791894937BF}"/>
    <dgm:cxn modelId="{F0E7D0F3-9E7D-4F8D-B60F-852D7D03DCA3}" type="presOf" srcId="{1273C488-2506-478F-B946-DFB03A75FE65}" destId="{FCB42A17-703A-47D8-B870-FA78F4532F41}" srcOrd="0" destOrd="0" presId="urn:microsoft.com/office/officeart/2008/layout/VerticalCurvedList"/>
    <dgm:cxn modelId="{A27E3B3A-4713-455E-900C-17E335D48C2E}" type="presOf" srcId="{23E7B088-6DC3-45A6-AEF2-9D0D4CE13084}" destId="{FF6B17A1-981F-451B-8C4A-41015CCE5F72}" srcOrd="0" destOrd="0" presId="urn:microsoft.com/office/officeart/2008/layout/VerticalCurvedList"/>
    <dgm:cxn modelId="{2C372847-9D8E-46E4-BE2B-D7810E10EB7F}" srcId="{7E281D3E-CE78-46AE-8631-24FBF5E3957B}" destId="{23E7B088-6DC3-45A6-AEF2-9D0D4CE13084}" srcOrd="0" destOrd="0" parTransId="{73588CD5-98A7-451D-9194-F5A11C6C5BC8}" sibTransId="{1273C488-2506-478F-B946-DFB03A75FE65}"/>
    <dgm:cxn modelId="{41835347-FBFB-4BE1-9DE3-FAD0F622C9FA}" type="presOf" srcId="{6CD5E167-17A2-409C-A156-5B59B7CFCFD0}" destId="{DF816DCB-E9D3-4B84-9E76-69628C2ACB93}" srcOrd="0" destOrd="0" presId="urn:microsoft.com/office/officeart/2008/layout/VerticalCurvedList"/>
    <dgm:cxn modelId="{F9156A7B-1C5B-41F6-A7E8-9659573C32D6}" type="presOf" srcId="{CC13FEC4-6E2A-484F-9B36-D7CDF110956F}" destId="{A9156D4B-9E6E-42C8-B299-35909AC23B9F}" srcOrd="0" destOrd="0" presId="urn:microsoft.com/office/officeart/2008/layout/VerticalCurvedList"/>
    <dgm:cxn modelId="{BB7D2396-1990-448C-8C6B-DCED3210D086}" srcId="{7E281D3E-CE78-46AE-8631-24FBF5E3957B}" destId="{6CD5E167-17A2-409C-A156-5B59B7CFCFD0}" srcOrd="1" destOrd="0" parTransId="{0423F5BF-ABE9-4EF3-B741-49430C4B87D7}" sibTransId="{7228A06C-7CE8-4F62-B9CE-EA3437135744}"/>
    <dgm:cxn modelId="{58882E41-75F9-4D23-B805-B2A46E5FC49B}" type="presOf" srcId="{75E331D1-66F7-41CD-A1A1-33098D2EC5D2}" destId="{0C7D04B2-99A2-46B8-82A3-B3694A375779}" srcOrd="0" destOrd="0" presId="urn:microsoft.com/office/officeart/2008/layout/VerticalCurvedList"/>
    <dgm:cxn modelId="{A3A92D13-9819-4AB9-985F-84337CF573E1}" srcId="{7E281D3E-CE78-46AE-8631-24FBF5E3957B}" destId="{75E331D1-66F7-41CD-A1A1-33098D2EC5D2}" srcOrd="2" destOrd="0" parTransId="{91E0FD30-A68D-42DE-9C3B-9777F63CC571}" sibTransId="{9865B23A-93CD-41C9-99E6-6715BDE01841}"/>
    <dgm:cxn modelId="{4C14AAC1-EA39-42A0-8F42-17A06505206F}" type="presOf" srcId="{7E281D3E-CE78-46AE-8631-24FBF5E3957B}" destId="{2167DA1C-F1A2-4229-BA19-804E1745DE00}" srcOrd="0" destOrd="0" presId="urn:microsoft.com/office/officeart/2008/layout/VerticalCurvedList"/>
    <dgm:cxn modelId="{9B688932-5B0E-4C88-9A29-EB9A21BE621B}" type="presParOf" srcId="{2167DA1C-F1A2-4229-BA19-804E1745DE00}" destId="{2552FF71-7FDA-4A5E-B6CF-F0AC31783594}" srcOrd="0" destOrd="0" presId="urn:microsoft.com/office/officeart/2008/layout/VerticalCurvedList"/>
    <dgm:cxn modelId="{E7E7530F-9239-4C78-8293-48B59B0C80FC}" type="presParOf" srcId="{2552FF71-7FDA-4A5E-B6CF-F0AC31783594}" destId="{A79AB68C-16E6-423F-AB7C-3920908D4AE2}" srcOrd="0" destOrd="0" presId="urn:microsoft.com/office/officeart/2008/layout/VerticalCurvedList"/>
    <dgm:cxn modelId="{675E163E-D84D-462D-84FE-97C3E9680C7F}" type="presParOf" srcId="{A79AB68C-16E6-423F-AB7C-3920908D4AE2}" destId="{D31B3824-48D3-47A6-9696-5094EC87FDE2}" srcOrd="0" destOrd="0" presId="urn:microsoft.com/office/officeart/2008/layout/VerticalCurvedList"/>
    <dgm:cxn modelId="{F7F91B85-82B7-46FF-A3D2-C3D398F4DF5D}" type="presParOf" srcId="{A79AB68C-16E6-423F-AB7C-3920908D4AE2}" destId="{FCB42A17-703A-47D8-B870-FA78F4532F41}" srcOrd="1" destOrd="0" presId="urn:microsoft.com/office/officeart/2008/layout/VerticalCurvedList"/>
    <dgm:cxn modelId="{F0ECF774-3A20-43FB-A580-B5A105D1102C}" type="presParOf" srcId="{A79AB68C-16E6-423F-AB7C-3920908D4AE2}" destId="{F93AE7FC-18B3-446C-B3F5-2664BC366844}" srcOrd="2" destOrd="0" presId="urn:microsoft.com/office/officeart/2008/layout/VerticalCurvedList"/>
    <dgm:cxn modelId="{F599C274-72E8-461F-9D11-9F58B0851014}" type="presParOf" srcId="{A79AB68C-16E6-423F-AB7C-3920908D4AE2}" destId="{7DD5B29E-6E11-48FB-AEAB-7264C68DE472}" srcOrd="3" destOrd="0" presId="urn:microsoft.com/office/officeart/2008/layout/VerticalCurvedList"/>
    <dgm:cxn modelId="{3C1B7B20-9A4D-4FC6-97D6-11DA66619196}" type="presParOf" srcId="{2552FF71-7FDA-4A5E-B6CF-F0AC31783594}" destId="{FF6B17A1-981F-451B-8C4A-41015CCE5F72}" srcOrd="1" destOrd="0" presId="urn:microsoft.com/office/officeart/2008/layout/VerticalCurvedList"/>
    <dgm:cxn modelId="{E4FAA801-EABD-4ACF-B0AD-6540AA4F0898}" type="presParOf" srcId="{2552FF71-7FDA-4A5E-B6CF-F0AC31783594}" destId="{D96A64C8-97A6-4408-A95A-6BF8B357FF2A}" srcOrd="2" destOrd="0" presId="urn:microsoft.com/office/officeart/2008/layout/VerticalCurvedList"/>
    <dgm:cxn modelId="{58C285E4-1844-49E4-8708-C99DB80CBABF}" type="presParOf" srcId="{D96A64C8-97A6-4408-A95A-6BF8B357FF2A}" destId="{2F1D1DFB-3D3E-4C80-A785-71B4B72B040C}" srcOrd="0" destOrd="0" presId="urn:microsoft.com/office/officeart/2008/layout/VerticalCurvedList"/>
    <dgm:cxn modelId="{E2584503-394C-469A-AE59-AB6FDDDB3B45}" type="presParOf" srcId="{2552FF71-7FDA-4A5E-B6CF-F0AC31783594}" destId="{DF816DCB-E9D3-4B84-9E76-69628C2ACB93}" srcOrd="3" destOrd="0" presId="urn:microsoft.com/office/officeart/2008/layout/VerticalCurvedList"/>
    <dgm:cxn modelId="{953DDDC6-F890-49B4-A3C4-8536ED693DC0}" type="presParOf" srcId="{2552FF71-7FDA-4A5E-B6CF-F0AC31783594}" destId="{6156E789-0009-41F4-8491-4A913D300E64}" srcOrd="4" destOrd="0" presId="urn:microsoft.com/office/officeart/2008/layout/VerticalCurvedList"/>
    <dgm:cxn modelId="{62235281-1E39-4E29-8C73-B1F2E7D3CCAA}" type="presParOf" srcId="{6156E789-0009-41F4-8491-4A913D300E64}" destId="{49CCF11E-868D-46FF-9C6C-D9AB43DA3D4F}" srcOrd="0" destOrd="0" presId="urn:microsoft.com/office/officeart/2008/layout/VerticalCurvedList"/>
    <dgm:cxn modelId="{C612E31A-667E-46D6-96F2-916E93C57580}" type="presParOf" srcId="{2552FF71-7FDA-4A5E-B6CF-F0AC31783594}" destId="{0C7D04B2-99A2-46B8-82A3-B3694A375779}" srcOrd="5" destOrd="0" presId="urn:microsoft.com/office/officeart/2008/layout/VerticalCurvedList"/>
    <dgm:cxn modelId="{6ADD4B78-6C43-4911-9D43-18CE6EBB8B6C}" type="presParOf" srcId="{2552FF71-7FDA-4A5E-B6CF-F0AC31783594}" destId="{04C716BF-1792-48E9-BA8A-7CDBEFD4538E}" srcOrd="6" destOrd="0" presId="urn:microsoft.com/office/officeart/2008/layout/VerticalCurvedList"/>
    <dgm:cxn modelId="{3DAA0A1C-E60F-4031-A5B5-82F04A009CA8}" type="presParOf" srcId="{04C716BF-1792-48E9-BA8A-7CDBEFD4538E}" destId="{9D8745F5-EC03-4F75-9C5D-7CCB687C27DC}" srcOrd="0" destOrd="0" presId="urn:microsoft.com/office/officeart/2008/layout/VerticalCurvedList"/>
    <dgm:cxn modelId="{D6343276-BDF2-4E1D-BBAA-E29AEC36D06E}" type="presParOf" srcId="{2552FF71-7FDA-4A5E-B6CF-F0AC31783594}" destId="{A9156D4B-9E6E-42C8-B299-35909AC23B9F}" srcOrd="7" destOrd="0" presId="urn:microsoft.com/office/officeart/2008/layout/VerticalCurvedList"/>
    <dgm:cxn modelId="{C37E86FF-2262-4EE1-BEC3-98CFB313B9EE}" type="presParOf" srcId="{2552FF71-7FDA-4A5E-B6CF-F0AC31783594}" destId="{8B6F5EA4-5E75-4EB9-A9CF-F8D6F96251D4}" srcOrd="8" destOrd="0" presId="urn:microsoft.com/office/officeart/2008/layout/VerticalCurvedList"/>
    <dgm:cxn modelId="{9B6742A9-4B5D-49E4-9890-400E16E8C099}" type="presParOf" srcId="{8B6F5EA4-5E75-4EB9-A9CF-F8D6F96251D4}" destId="{586BCA91-7D3B-42B7-86A8-006C474A49F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42A17-703A-47D8-B870-FA78F4532F41}">
      <dsp:nvSpPr>
        <dsp:cNvPr id="0" name=""/>
        <dsp:cNvSpPr/>
      </dsp:nvSpPr>
      <dsp:spPr>
        <a:xfrm>
          <a:off x="-5435917" y="-926376"/>
          <a:ext cx="7207268" cy="7207268"/>
        </a:xfrm>
        <a:prstGeom prst="blockArc">
          <a:avLst>
            <a:gd name="adj1" fmla="val 18900000"/>
            <a:gd name="adj2" fmla="val 2700000"/>
            <a:gd name="adj3" fmla="val 300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B17A1-981F-451B-8C4A-41015CCE5F72}">
      <dsp:nvSpPr>
        <dsp:cNvPr id="0" name=""/>
        <dsp:cNvSpPr/>
      </dsp:nvSpPr>
      <dsp:spPr>
        <a:xfrm>
          <a:off x="1365552" y="263765"/>
          <a:ext cx="8114104" cy="7373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53843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Нормативно-правовая база организации обучения детей с ОВЗ и инвалидностью</a:t>
          </a:r>
          <a:endParaRPr lang="ru-RU" sz="2400" b="0" i="0" kern="1200" dirty="0"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sp:txBody>
      <dsp:txXfrm>
        <a:off x="1365552" y="263765"/>
        <a:ext cx="8114104" cy="737303"/>
      </dsp:txXfrm>
    </dsp:sp>
    <dsp:sp modelId="{2F1D1DFB-3D3E-4C80-A785-71B4B72B040C}">
      <dsp:nvSpPr>
        <dsp:cNvPr id="0" name=""/>
        <dsp:cNvSpPr/>
      </dsp:nvSpPr>
      <dsp:spPr>
        <a:xfrm>
          <a:off x="884947" y="114300"/>
          <a:ext cx="941224" cy="976778"/>
        </a:xfrm>
        <a:prstGeom prst="ellipse">
          <a:avLst/>
        </a:prstGeom>
        <a:blipFill rotWithShape="0">
          <a:blip xmlns:r="http://schemas.openxmlformats.org/officeDocument/2006/relationships" r:embed="rId1"/>
          <a:srcRect/>
          <a:stretch>
            <a:fillRect/>
          </a:stretch>
        </a:blip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F816DCB-E9D3-4B84-9E76-69628C2ACB93}">
      <dsp:nvSpPr>
        <dsp:cNvPr id="0" name=""/>
        <dsp:cNvSpPr/>
      </dsp:nvSpPr>
      <dsp:spPr>
        <a:xfrm>
          <a:off x="1815100" y="1434820"/>
          <a:ext cx="7716924" cy="8596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53843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Проектирование адаптированных образовательных программ для детей с ОВЗ</a:t>
          </a:r>
          <a:endParaRPr lang="ru-RU" sz="2400" b="0" kern="1200" dirty="0"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sp:txBody>
      <dsp:txXfrm>
        <a:off x="1815100" y="1434820"/>
        <a:ext cx="7716924" cy="859620"/>
      </dsp:txXfrm>
    </dsp:sp>
    <dsp:sp modelId="{49CCF11E-868D-46FF-9C6C-D9AB43DA3D4F}">
      <dsp:nvSpPr>
        <dsp:cNvPr id="0" name=""/>
        <dsp:cNvSpPr/>
      </dsp:nvSpPr>
      <dsp:spPr>
        <a:xfrm>
          <a:off x="1171071" y="1338456"/>
          <a:ext cx="1046127" cy="1009090"/>
        </a:xfrm>
        <a:prstGeom prst="ellipse">
          <a:avLst/>
        </a:prstGeom>
        <a:blipFill rotWithShape="0">
          <a:blip xmlns:r="http://schemas.openxmlformats.org/officeDocument/2006/relationships" r:embed="rId1"/>
          <a:srcRect/>
          <a:stretch>
            <a:fillRect/>
          </a:stretch>
        </a:blip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7D04B2-99A2-46B8-82A3-B3694A375779}">
      <dsp:nvSpPr>
        <dsp:cNvPr id="0" name=""/>
        <dsp:cNvSpPr/>
      </dsp:nvSpPr>
      <dsp:spPr>
        <a:xfrm>
          <a:off x="1868857" y="2623623"/>
          <a:ext cx="7687268" cy="1273005"/>
        </a:xfrm>
        <a:prstGeom prst="rect">
          <a:avLst/>
        </a:prstGeom>
        <a:blipFill rotWithShape="0">
          <a:blip xmlns:r="http://schemas.openxmlformats.org/officeDocument/2006/relationships" r:embed="rId2"/>
          <a:srcRect/>
          <a:stretch>
            <a:fillRect l="-1024000" r="-1024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53843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Особенности детей с ОВЗ разных нозологий</a:t>
          </a:r>
          <a:endParaRPr lang="ru-RU" sz="2400" b="0" i="0" kern="1200" dirty="0">
            <a:latin typeface="Cambria" panose="02040503050406030204" pitchFamily="18" charset="0"/>
            <a:ea typeface="Cambria" panose="02040503050406030204" pitchFamily="18" charset="0"/>
            <a:cs typeface="+mn-cs"/>
          </a:endParaRPr>
        </a:p>
      </dsp:txBody>
      <dsp:txXfrm>
        <a:off x="1868857" y="2623623"/>
        <a:ext cx="7687268" cy="1273005"/>
      </dsp:txXfrm>
    </dsp:sp>
    <dsp:sp modelId="{9D8745F5-EC03-4F75-9C5D-7CCB687C27DC}">
      <dsp:nvSpPr>
        <dsp:cNvPr id="0" name=""/>
        <dsp:cNvSpPr/>
      </dsp:nvSpPr>
      <dsp:spPr>
        <a:xfrm>
          <a:off x="1120195" y="2650726"/>
          <a:ext cx="1029673" cy="10296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9156D4B-9E6E-42C8-B299-35909AC23B9F}">
      <dsp:nvSpPr>
        <dsp:cNvPr id="0" name=""/>
        <dsp:cNvSpPr/>
      </dsp:nvSpPr>
      <dsp:spPr>
        <a:xfrm>
          <a:off x="1531417" y="3835627"/>
          <a:ext cx="8049379" cy="1382109"/>
        </a:xfrm>
        <a:prstGeom prst="rect">
          <a:avLst/>
        </a:prstGeom>
        <a:blipFill rotWithShape="0">
          <a:blip xmlns:r="http://schemas.openxmlformats.org/officeDocument/2006/relationships" r:embed="rId2"/>
          <a:srcRect/>
          <a:stretch>
            <a:fillRect l="-1024000" r="-1024000"/>
          </a:stretch>
        </a:blip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53843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ambria" panose="02040503050406030204" pitchFamily="18" charset="0"/>
              <a:ea typeface="Cambria" panose="02040503050406030204" pitchFamily="18" charset="0"/>
            </a:rPr>
            <a:t>Организация и создание образовательной среды для реализации особых образовательных потребностей обучающихся с ОВЗ</a:t>
          </a:r>
        </a:p>
      </dsp:txBody>
      <dsp:txXfrm>
        <a:off x="1531417" y="3835627"/>
        <a:ext cx="8049379" cy="1382109"/>
      </dsp:txXfrm>
    </dsp:sp>
    <dsp:sp modelId="{586BCA91-7D3B-42B7-86A8-006C474A49F2}">
      <dsp:nvSpPr>
        <dsp:cNvPr id="0" name=""/>
        <dsp:cNvSpPr/>
      </dsp:nvSpPr>
      <dsp:spPr>
        <a:xfrm>
          <a:off x="924239" y="3913371"/>
          <a:ext cx="1019603" cy="1071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716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520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46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48289B-0B8E-46BF-BF1C-4EF2FB73C3BE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395280-2C92-4E95-95EE-BB8BC0E96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70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13178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27163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8289B-0B8E-46BF-BF1C-4EF2FB73C3BE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95280-2C92-4E95-95EE-BB8BC0E96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79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66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gosreestr.ru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833946" y="4888448"/>
            <a:ext cx="35229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err="1" smtClean="0">
                <a:solidFill>
                  <a:srgbClr val="16625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Бовкун</a:t>
            </a:r>
            <a:r>
              <a:rPr lang="ru-RU" sz="2000" dirty="0" smtClean="0">
                <a:solidFill>
                  <a:srgbClr val="16625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Татьяна Николаевна, </a:t>
            </a:r>
          </a:p>
          <a:p>
            <a:pPr algn="r"/>
            <a:r>
              <a:rPr lang="ru-RU" sz="2000" dirty="0" smtClean="0">
                <a:solidFill>
                  <a:srgbClr val="16625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методист МАУ ИМЦ г. Томска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37367" y="1577712"/>
            <a:ext cx="102412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Cambria" panose="02040503050406030204" pitchFamily="18" charset="0"/>
                <a:ea typeface="Cambria" panose="02040503050406030204" pitchFamily="18" charset="0"/>
              </a:rPr>
              <a:t>Методическое сопровождение </a:t>
            </a:r>
          </a:p>
          <a:p>
            <a:pPr algn="ctr"/>
            <a:r>
              <a:rPr lang="ru-RU" sz="4000" dirty="0" smtClean="0">
                <a:latin typeface="Cambria" panose="02040503050406030204" pitchFamily="18" charset="0"/>
                <a:ea typeface="Cambria" panose="02040503050406030204" pitchFamily="18" charset="0"/>
              </a:rPr>
              <a:t>учителей-логопедов </a:t>
            </a:r>
          </a:p>
          <a:p>
            <a:pPr algn="ctr"/>
            <a:r>
              <a:rPr lang="ru-RU" sz="4000" dirty="0" smtClean="0">
                <a:latin typeface="Cambria" panose="02040503050406030204" pitchFamily="18" charset="0"/>
                <a:ea typeface="Cambria" panose="02040503050406030204" pitchFamily="18" charset="0"/>
              </a:rPr>
              <a:t>в вопросах инклюзивного образования на муниципальном уровне </a:t>
            </a:r>
            <a:endParaRPr lang="ru-RU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5249" y="236746"/>
            <a:ext cx="103676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16625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ДЕПАРТАМЕНТ ОБРАЗОВАНИЯ АДМИНИСТРАЦИИ ГОРОДА ТОМСКА</a:t>
            </a:r>
          </a:p>
          <a:p>
            <a:pPr algn="ctr"/>
            <a:r>
              <a:rPr lang="ru-RU" sz="1400" dirty="0" smtClean="0">
                <a:solidFill>
                  <a:srgbClr val="16625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МУНИЦИПАЛЬНОЕ АВТОНОМНОЕ УЧРЕЖДЕНИЕ ИНФОРМАЦИОННО-МЕТОДИЧЕСКИЙ ЦЕНТР ГОРОДА ТОМСКА</a:t>
            </a:r>
            <a:endParaRPr lang="ru-RU" sz="1400" dirty="0">
              <a:solidFill>
                <a:srgbClr val="16625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72600" y="5765497"/>
            <a:ext cx="19842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21 апреля 2021</a:t>
            </a:r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08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6350" y="1206728"/>
            <a:ext cx="58864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0" u="none" strike="noStrike" dirty="0" smtClean="0">
                <a:solidFill>
                  <a:srgbClr val="16625C"/>
                </a:solidFill>
                <a:effectLst/>
                <a:latin typeface="Century Gothic" panose="020B0502020202020204" pitchFamily="34" charset="0"/>
              </a:rPr>
              <a:t>Контакты</a:t>
            </a:r>
            <a:endParaRPr lang="ru-RU" sz="4400" dirty="0"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795" y="2725955"/>
            <a:ext cx="70744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rgbClr val="2A797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Бовкун</a:t>
            </a:r>
            <a:r>
              <a:rPr lang="ru-RU" sz="2400" dirty="0" smtClean="0">
                <a:solidFill>
                  <a:srgbClr val="2A797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Татьяна Николаевна, методист МАУ ИМЦ</a:t>
            </a:r>
          </a:p>
          <a:p>
            <a:r>
              <a:rPr lang="ru-RU" sz="2400" dirty="0" smtClean="0">
                <a:solidFill>
                  <a:srgbClr val="2A797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ул. Киевская, 89</a:t>
            </a:r>
          </a:p>
          <a:p>
            <a:r>
              <a:rPr lang="ru-RU" sz="2400" dirty="0" smtClean="0">
                <a:solidFill>
                  <a:srgbClr val="2A797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Раб. 43-05-32</a:t>
            </a:r>
            <a:endParaRPr lang="ru-RU" sz="2400" dirty="0">
              <a:solidFill>
                <a:srgbClr val="2A797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sz="2400" dirty="0" smtClean="0">
                <a:solidFill>
                  <a:srgbClr val="2A797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Сот. 89521798962</a:t>
            </a:r>
            <a:endParaRPr lang="ru-RU" sz="2400" dirty="0">
              <a:solidFill>
                <a:srgbClr val="2A797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77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13"/>
          <p:cNvSpPr txBox="1">
            <a:spLocks/>
          </p:cNvSpPr>
          <p:nvPr/>
        </p:nvSpPr>
        <p:spPr>
          <a:xfrm>
            <a:off x="137782" y="344033"/>
            <a:ext cx="7816298" cy="46695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sz="1600" dirty="0">
              <a:solidFill>
                <a:srgbClr val="16625C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sz="900" dirty="0">
              <a:solidFill>
                <a:srgbClr val="16625C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201169"/>
            <a:ext cx="9000744" cy="1078942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</a:br>
            <a:endParaRPr lang="ru-RU" dirty="0">
              <a:solidFill>
                <a:srgbClr val="16625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344033"/>
            <a:ext cx="8562054" cy="280361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муниципальной системе города Томска функционирует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72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дошкольных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образовательных 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учреждений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(4 структурных подразделения ДОО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и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67 общеобразовательных школ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4264270" y="3886201"/>
            <a:ext cx="7211129" cy="152106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 данным на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01.06.2021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года в образовательных организациях города Томска работает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303 учителя-логопеда</a:t>
            </a: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16625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5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58362" y="154110"/>
            <a:ext cx="8229600" cy="97130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Профессиональные потребности </a:t>
            </a:r>
            <a:r>
              <a:rPr lang="ru-RU" sz="2800" b="1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2800" b="1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учителей – логопедов 2020-2021 г.</a:t>
            </a:r>
            <a:endParaRPr lang="ru-RU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157518"/>
              </p:ext>
            </p:extLst>
          </p:nvPr>
        </p:nvGraphicFramePr>
        <p:xfrm>
          <a:off x="219808" y="1125416"/>
          <a:ext cx="11342077" cy="5354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90246" y="1485900"/>
            <a:ext cx="1046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63,2%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1810" y="2699101"/>
            <a:ext cx="798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61%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45223" y="3982915"/>
            <a:ext cx="103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52,4%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0117" y="5415886"/>
            <a:ext cx="1046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43,7%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08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13"/>
          <p:cNvSpPr txBox="1">
            <a:spLocks/>
          </p:cNvSpPr>
          <p:nvPr/>
        </p:nvSpPr>
        <p:spPr>
          <a:xfrm>
            <a:off x="137782" y="344033"/>
            <a:ext cx="7816298" cy="46695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sz="1600" dirty="0">
              <a:solidFill>
                <a:srgbClr val="16625C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sz="900" dirty="0">
              <a:solidFill>
                <a:srgbClr val="16625C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76400" y="497665"/>
            <a:ext cx="7860792" cy="800783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16625C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Формы методического сопровождения</a:t>
            </a:r>
            <a:endParaRPr lang="ru-RU" sz="3200" dirty="0">
              <a:solidFill>
                <a:srgbClr val="16625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209799" y="1452080"/>
            <a:ext cx="7565571" cy="486778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32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Методические объединения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32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Школа молодого учителя-логопеда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32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Школа </a:t>
            </a:r>
            <a:r>
              <a:rPr lang="ru-RU" sz="3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передового </a:t>
            </a:r>
            <a:r>
              <a:rPr lang="ru-RU" sz="32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опыта</a:t>
            </a:r>
            <a:endParaRPr lang="ru-RU" sz="3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3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Работа проблемно-творческих </a:t>
            </a:r>
            <a:r>
              <a:rPr lang="ru-RU" sz="32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групп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32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Проект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65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13"/>
          <p:cNvSpPr txBox="1">
            <a:spLocks/>
          </p:cNvSpPr>
          <p:nvPr/>
        </p:nvSpPr>
        <p:spPr>
          <a:xfrm>
            <a:off x="137782" y="344033"/>
            <a:ext cx="7816298" cy="46695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sz="1600" dirty="0">
              <a:solidFill>
                <a:srgbClr val="16625C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sz="900" dirty="0">
              <a:solidFill>
                <a:srgbClr val="16625C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1133856" y="1459864"/>
            <a:ext cx="9875520" cy="4977511"/>
          </a:xfrm>
        </p:spPr>
        <p:txBody>
          <a:bodyPr/>
          <a:lstStyle/>
          <a:p>
            <a:pPr marL="0" lvl="0" indent="0" algn="ctr" defTabSz="6858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4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ПРОЕКТ «Подготовка муниципальных тьюторов по вопросам разработки и реализации АОП для детей с ОВЗ» </a:t>
            </a:r>
          </a:p>
          <a:p>
            <a:pPr marL="0" lvl="0" indent="0" algn="ctr" defTabSz="6858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4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2019-2021 гг. </a:t>
            </a:r>
          </a:p>
          <a:p>
            <a:pPr marL="0" lvl="0" indent="0" algn="ctr" defTabSz="6858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ru-RU" sz="42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ru-RU" sz="2400" b="1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lvl="0" indent="0"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ru-RU" sz="24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Приказ </a:t>
            </a:r>
            <a:r>
              <a:rPr kumimoji="1" lang="ru-RU" sz="24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 № 713 от 18.09.2019 г.</a:t>
            </a:r>
            <a:endParaRPr kumimoji="1" lang="ru-RU" sz="2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319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13"/>
          <p:cNvSpPr txBox="1">
            <a:spLocks/>
          </p:cNvSpPr>
          <p:nvPr/>
        </p:nvSpPr>
        <p:spPr>
          <a:xfrm>
            <a:off x="137782" y="344033"/>
            <a:ext cx="7816298" cy="46695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sz="1600" dirty="0">
              <a:solidFill>
                <a:srgbClr val="16625C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sz="900" dirty="0">
              <a:solidFill>
                <a:srgbClr val="16625C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8368" y="482864"/>
            <a:ext cx="10552176" cy="5005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altLang="ru-RU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Цель проекта: </a:t>
            </a:r>
            <a:r>
              <a:rPr kumimoji="1" lang="ru-RU" altLang="ru-RU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подготовка муниципальных тьюторов</a:t>
            </a:r>
            <a:r>
              <a:rPr kumimoji="1" lang="ru-RU" altLang="ru-RU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kumimoji="1" lang="ru-RU" altLang="ru-RU" sz="2800" b="1" dirty="0" smtClean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altLang="ru-RU" sz="2800" dirty="0" smtClean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в </a:t>
            </a:r>
            <a:r>
              <a:rPr kumimoji="1" lang="ru-RU" altLang="ru-RU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вопросах разработки и реализации АОП для детей с </a:t>
            </a:r>
            <a:r>
              <a:rPr kumimoji="1" lang="ru-RU" altLang="ru-RU" sz="2800" dirty="0" smtClean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ОВЗ </a:t>
            </a:r>
            <a:endParaRPr kumimoji="1" lang="ru-RU" altLang="ru-RU" sz="2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endParaRPr kumimoji="1" lang="ru-RU" altLang="ru-RU" sz="28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altLang="ru-RU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Задачи проекта</a:t>
            </a:r>
            <a:endParaRPr kumimoji="1" lang="ru-RU" altLang="ru-RU" sz="28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kumimoji="1" lang="ru-RU" altLang="ru-RU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Провести семинары-погружения по ознакомлению с требованиями к </a:t>
            </a:r>
            <a:r>
              <a:rPr kumimoji="1" lang="ru-RU" altLang="ru-RU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разработке и реализации АОП для детей с ОВЗ. </a:t>
            </a:r>
            <a:r>
              <a:rPr kumimoji="1" lang="ru-RU" altLang="ru-RU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kumimoji="1" lang="ru-RU" altLang="ru-RU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Осуществить экспертизу АОП в дошкольных образовательных организациях (по запросу).</a:t>
            </a:r>
          </a:p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kumimoji="1" lang="ru-RU" altLang="ru-RU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Составить рекомендации для ДОО по разработке АОП в соответствии с требованиями нормативных </a:t>
            </a:r>
            <a:r>
              <a:rPr kumimoji="1" lang="ru-RU" altLang="ru-RU" sz="2800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документов</a:t>
            </a:r>
            <a:r>
              <a:rPr kumimoji="1" lang="ru-RU" altLang="ru-RU" sz="28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41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123092" y="352748"/>
            <a:ext cx="11931162" cy="6505252"/>
          </a:xfrm>
        </p:spPr>
        <p:txBody>
          <a:bodyPr>
            <a:normAutofit fontScale="92500" lnSpcReduction="20000"/>
          </a:bodyPr>
          <a:lstStyle/>
          <a:p>
            <a:pPr marL="0" lvl="0" indent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ru-RU" altLang="ru-RU" sz="2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Предполагаемые результаты:</a:t>
            </a:r>
          </a:p>
          <a:p>
            <a:pPr marL="0" lvl="0" indent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ru-RU" altLang="ru-RU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результате реализации проекта педагоги-тьюторы ДОО </a:t>
            </a:r>
            <a:r>
              <a:rPr kumimoji="1" lang="ru-RU" altLang="ru-RU" sz="26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будут</a:t>
            </a:r>
          </a:p>
          <a:p>
            <a:pPr marL="0" lvl="0" indent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ru-RU" altLang="ru-RU" sz="2600" b="1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ЗНАТЬ: </a:t>
            </a:r>
            <a:endParaRPr kumimoji="1" lang="ru-RU" altLang="ru-RU" sz="2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kumimoji="1" lang="ru-RU" altLang="ru-RU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приоритетные направления развития образовательной системы </a:t>
            </a:r>
            <a:endParaRPr kumimoji="1" lang="ru-RU" altLang="ru-RU" sz="2600" dirty="0" smtClean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ru-RU" altLang="ru-RU" sz="26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Российской Федерации</a:t>
            </a:r>
            <a:r>
              <a:rPr kumimoji="1" lang="ru-RU" altLang="ru-RU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kumimoji="1" lang="ru-RU" altLang="ru-RU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законы и иные нормативные правовые акты, регламентирующие образовательную деятельность в Российской Федерации, нормативные документы по вопросам обучения и воспитания детей, федеральный государственный образовательный стандарт дошкольного образования, Конвенцию о правах ребенка;</a:t>
            </a:r>
          </a:p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kumimoji="1" lang="ru-RU" altLang="ru-RU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требования к разработке АОП для детей с разной нозологией;</a:t>
            </a:r>
          </a:p>
          <a:p>
            <a:pPr marL="0" lvl="0" indent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ru-RU" altLang="ru-RU" sz="2600" b="1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УМЕТЬ:</a:t>
            </a:r>
            <a:endParaRPr kumimoji="1" lang="ru-RU" altLang="ru-RU" sz="2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kumimoji="1" lang="ru-RU" altLang="ru-RU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разрабатывать АОП в соответствии с примерными адаптированными основными образовательными программами, представленными на </a:t>
            </a:r>
            <a:r>
              <a:rPr kumimoji="1" lang="ru-RU" altLang="ru-RU" sz="2600" b="1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hlinkClick r:id="rId3"/>
              </a:rPr>
              <a:t>http://fgosreestr.ru</a:t>
            </a:r>
            <a:r>
              <a:rPr kumimoji="1" lang="ru-RU" altLang="ru-RU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;</a:t>
            </a:r>
            <a:r>
              <a:rPr kumimoji="1" lang="ru-RU" altLang="ru-RU" sz="26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kumimoji="1" lang="ru-RU" altLang="ru-RU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осуществлять консультативную помощь педагогическим работникам в вопросах разработки и реализации АОП для детей с ОВЗ;</a:t>
            </a:r>
          </a:p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kumimoji="1" lang="ru-RU" altLang="ru-RU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владеть:</a:t>
            </a:r>
          </a:p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kumimoji="1" lang="ru-RU" altLang="ru-RU" sz="26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навыками проведения экспертной оценки АОП для детей с ОВЗ разной нозологии.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927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13"/>
          <p:cNvSpPr txBox="1">
            <a:spLocks/>
          </p:cNvSpPr>
          <p:nvPr/>
        </p:nvSpPr>
        <p:spPr>
          <a:xfrm>
            <a:off x="137782" y="344033"/>
            <a:ext cx="7816298" cy="46695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sz="1600" dirty="0">
              <a:solidFill>
                <a:srgbClr val="16625C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sz="900" dirty="0">
              <a:solidFill>
                <a:srgbClr val="16625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85"/>
          <a:stretch>
            <a:fillRect/>
          </a:stretch>
        </p:blipFill>
        <p:spPr bwMode="auto">
          <a:xfrm>
            <a:off x="1843596" y="106289"/>
            <a:ext cx="8856662" cy="66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145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13"/>
          <p:cNvSpPr txBox="1">
            <a:spLocks/>
          </p:cNvSpPr>
          <p:nvPr/>
        </p:nvSpPr>
        <p:spPr>
          <a:xfrm>
            <a:off x="137782" y="344033"/>
            <a:ext cx="7816298" cy="46695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ru-RU" sz="1600" dirty="0">
              <a:solidFill>
                <a:srgbClr val="16625C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ru-RU" sz="900" dirty="0">
              <a:solidFill>
                <a:srgbClr val="16625C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6496" y="1812755"/>
            <a:ext cx="10499218" cy="2051695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>
                <a:latin typeface="Cambria" panose="02040503050406030204" pitchFamily="18" charset="0"/>
                <a:ea typeface="Cambria" panose="02040503050406030204" pitchFamily="18" charset="0"/>
              </a:rPr>
              <a:t>Межрегиональный дистанционный фестиваль педагогических практик по работе с детьми с ОВЗ и инвалидностью «Вместе в будущее»</a:t>
            </a:r>
            <a:endParaRPr lang="ru-RU" sz="31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048000" y="4036551"/>
            <a:ext cx="9144000" cy="146728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3200" dirty="0">
                <a:solidFill>
                  <a:srgbClr val="006666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Межрегиональный дистанционный фестиваль </a:t>
            </a:r>
            <a:r>
              <a:rPr lang="ru-RU" sz="3200" dirty="0" smtClean="0">
                <a:solidFill>
                  <a:srgbClr val="006666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логопедических идей «</a:t>
            </a:r>
            <a:r>
              <a:rPr lang="ru-RU" sz="3200" dirty="0" err="1" smtClean="0">
                <a:solidFill>
                  <a:srgbClr val="006666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Логоигры</a:t>
            </a:r>
            <a:r>
              <a:rPr lang="ru-RU" sz="3200" dirty="0" smtClean="0">
                <a:solidFill>
                  <a:srgbClr val="006666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»</a:t>
            </a:r>
            <a:endParaRPr lang="ru-RU" sz="3200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86496" y="344034"/>
            <a:ext cx="9454896" cy="1071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5000"/>
              </a:lnSpc>
            </a:pPr>
            <a:endParaRPr lang="ru-RU" sz="31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6496" y="486913"/>
            <a:ext cx="97036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Социальные сети: страница учителей-логопедов </a:t>
            </a:r>
          </a:p>
          <a:p>
            <a:r>
              <a:rPr lang="ru-RU" sz="3200" dirty="0" smtClean="0">
                <a:solidFill>
                  <a:srgbClr val="16625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en-US" sz="3200" dirty="0">
                <a:solidFill>
                  <a:srgbClr val="16625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Instagram</a:t>
            </a:r>
            <a:endParaRPr lang="ru-RU" sz="3200" dirty="0">
              <a:solidFill>
                <a:srgbClr val="16625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Объект 5"/>
          <p:cNvSpPr txBox="1">
            <a:spLocks/>
          </p:cNvSpPr>
          <p:nvPr/>
        </p:nvSpPr>
        <p:spPr>
          <a:xfrm>
            <a:off x="7620000" y="5675940"/>
            <a:ext cx="4180114" cy="5924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ru-RU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Рубрика «Умный час»</a:t>
            </a:r>
            <a:endParaRPr lang="ru-RU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91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МАУ ИМЦ">
  <a:themeElements>
    <a:clrScheme name="Другая 4">
      <a:dk1>
        <a:srgbClr val="006666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МАУ ИМЦ" id="{EF005E62-8E39-46C4-86E1-32C29D8EC3E5}" vid="{0298A1A0-F84A-4BB2-9A20-FD4CD75B41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МАУ ИМЦ</Template>
  <TotalTime>3022</TotalTime>
  <Words>386</Words>
  <Application>Microsoft Office PowerPoint</Application>
  <PresentationFormat>Широкоэкранный</PresentationFormat>
  <Paragraphs>60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Century Gothic</vt:lpstr>
      <vt:lpstr>Times New Roman</vt:lpstr>
      <vt:lpstr>Wingdings</vt:lpstr>
      <vt:lpstr>Шаблон МАУ ИМЦ</vt:lpstr>
      <vt:lpstr>Презентация PowerPoint</vt:lpstr>
      <vt:lpstr> </vt:lpstr>
      <vt:lpstr>Профессиональные потребности  учителей – логопедов 2020-2021 г.</vt:lpstr>
      <vt:lpstr>Формы методического сопровождения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Межрегиональный дистанционный фестиваль педагогических практик по работе с детьми с ОВЗ и инвалидностью «Вместе в будущее»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Ковбаса</dc:creator>
  <cp:lastModifiedBy>Методист</cp:lastModifiedBy>
  <cp:revision>103</cp:revision>
  <dcterms:created xsi:type="dcterms:W3CDTF">2020-08-10T04:19:49Z</dcterms:created>
  <dcterms:modified xsi:type="dcterms:W3CDTF">2021-04-20T23:03:36Z</dcterms:modified>
</cp:coreProperties>
</file>