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0" r:id="rId3"/>
    <p:sldId id="271" r:id="rId4"/>
    <p:sldId id="287" r:id="rId5"/>
    <p:sldId id="285" r:id="rId6"/>
    <p:sldId id="304" r:id="rId7"/>
    <p:sldId id="288" r:id="rId8"/>
    <p:sldId id="281" r:id="rId9"/>
    <p:sldId id="290" r:id="rId10"/>
    <p:sldId id="296" r:id="rId11"/>
    <p:sldId id="299" r:id="rId12"/>
    <p:sldId id="301" r:id="rId13"/>
    <p:sldId id="300" r:id="rId14"/>
    <p:sldId id="303" r:id="rId15"/>
    <p:sldId id="302" r:id="rId16"/>
    <p:sldId id="269" r:id="rId17"/>
  </p:sldIdLst>
  <p:sldSz cx="10080625" cy="6840538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55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EBE8A"/>
    <a:srgbClr val="E86A02"/>
    <a:srgbClr val="E9EFF7"/>
    <a:srgbClr val="E6EDF6"/>
    <a:srgbClr val="F9FBFD"/>
    <a:srgbClr val="F6F9FC"/>
    <a:srgbClr val="F47128"/>
    <a:srgbClr val="EE8E00"/>
    <a:srgbClr val="FBC48D"/>
    <a:srgbClr val="FBBE8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06" autoAdjust="0"/>
  </p:normalViewPr>
  <p:slideViewPr>
    <p:cSldViewPr>
      <p:cViewPr>
        <p:scale>
          <a:sx n="70" d="100"/>
          <a:sy n="70" d="100"/>
        </p:scale>
        <p:origin x="-930" y="-756"/>
      </p:cViewPr>
      <p:guideLst>
        <p:guide orient="horz" pos="2155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93D9B8-6B7B-4E18-B01A-66A51AD251A9}" type="datetimeFigureOut">
              <a:rPr lang="ru-RU" smtClean="0"/>
              <a:pPr/>
              <a:t>19.08.2021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55700" y="1143000"/>
            <a:ext cx="45466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AAC226-C45A-47F5-851F-92860EF7B9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5889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AC226-C45A-47F5-851F-92860EF7B99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AC226-C45A-47F5-851F-92860EF7B995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280557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AC226-C45A-47F5-851F-92860EF7B995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280557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AC226-C45A-47F5-851F-92860EF7B995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280557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AC226-C45A-47F5-851F-92860EF7B995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280557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AC226-C45A-47F5-851F-92860EF7B995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280557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AC226-C45A-47F5-851F-92860EF7B995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280557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AC226-C45A-47F5-851F-92860EF7B995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280557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AC226-C45A-47F5-851F-92860EF7B99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28055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AC226-C45A-47F5-851F-92860EF7B99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AC226-C45A-47F5-851F-92860EF7B995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AC226-C45A-47F5-851F-92860EF7B995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AC226-C45A-47F5-851F-92860EF7B99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AC226-C45A-47F5-851F-92860EF7B99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AC226-C45A-47F5-851F-92860EF7B995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280557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AC226-C45A-47F5-851F-92860EF7B995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28055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/>
          <p:cNvSpPr>
            <a:spLocks noGrp="1"/>
          </p:cNvSpPr>
          <p:nvPr userDrawn="1">
            <p:ph type="subTitle" idx="1"/>
          </p:nvPr>
        </p:nvSpPr>
        <p:spPr>
          <a:xfrm>
            <a:off x="431800" y="3420269"/>
            <a:ext cx="4788792" cy="1008112"/>
          </a:xfrm>
        </p:spPr>
        <p:txBody>
          <a:bodyPr lIns="0" tIns="0" rIns="0" bIns="0">
            <a:noAutofit/>
          </a:bodyPr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pPr algn="l"/>
            <a:r>
              <a:rPr lang="ru-RU" sz="2500" dirty="0" smtClean="0"/>
              <a:t>Подзаголовок</a:t>
            </a:r>
          </a:p>
          <a:p>
            <a:pPr algn="l"/>
            <a:r>
              <a:rPr lang="ru-RU" sz="2500" dirty="0" smtClean="0"/>
              <a:t>Подзаголовок</a:t>
            </a:r>
            <a:endParaRPr lang="ru-RU" sz="2500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431800" y="5026511"/>
            <a:ext cx="4788792" cy="55399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ru-RU" dirty="0" smtClean="0">
                <a:latin typeface="Tahoma" pitchFamily="34" charset="0"/>
                <a:cs typeface="Tahoma" pitchFamily="34" charset="0"/>
              </a:rPr>
              <a:t>АВТОР</a:t>
            </a:r>
          </a:p>
          <a:p>
            <a:r>
              <a:rPr lang="ru-RU" dirty="0" smtClean="0">
                <a:latin typeface="Tahoma" pitchFamily="34" charset="0"/>
                <a:cs typeface="Tahoma" pitchFamily="34" charset="0"/>
              </a:rPr>
              <a:t>АВТОР</a:t>
            </a:r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59792" y="1548061"/>
            <a:ext cx="5112568" cy="792088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9792" y="755973"/>
            <a:ext cx="7560840" cy="7920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9792" y="1764085"/>
            <a:ext cx="7560840" cy="432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>
            <a:off x="8208664" y="6372597"/>
            <a:ext cx="1296144" cy="27699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2200" spc="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ONLINE</a:t>
            </a:r>
            <a:endParaRPr lang="ru-RU" sz="2200" spc="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8208664" y="107901"/>
            <a:ext cx="1296144" cy="36004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ru-RU" sz="1200" b="1" spc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18-20 АВГУСТА </a:t>
            </a:r>
            <a:r>
              <a:rPr lang="ru-RU" sz="1200" spc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2021 ГОДА</a:t>
            </a:r>
            <a:endParaRPr lang="ru-RU" sz="1200" spc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9113237" y="311447"/>
            <a:ext cx="288032" cy="14401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ru-RU" sz="500" b="0" spc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ГОРОД</a:t>
            </a:r>
            <a:endParaRPr lang="en-US" sz="500" b="0" spc="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500" b="0" spc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ТОМСК</a:t>
            </a:r>
            <a:endParaRPr lang="ru-RU" sz="500" b="0" spc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 userDrawn="1"/>
        </p:nvCxnSpPr>
        <p:spPr>
          <a:xfrm>
            <a:off x="9051130" y="297656"/>
            <a:ext cx="0" cy="17621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9792" y="4395679"/>
            <a:ext cx="7560840" cy="135860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9792" y="2899312"/>
            <a:ext cx="7560840" cy="1496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8208664" y="6372597"/>
            <a:ext cx="1296144" cy="27699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2200" spc="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ONLINE</a:t>
            </a:r>
            <a:endParaRPr lang="ru-RU" sz="2200" spc="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8208664" y="107901"/>
            <a:ext cx="1296144" cy="36004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ru-RU" sz="1200" b="1" spc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18-20 АВГУСТА </a:t>
            </a:r>
            <a:r>
              <a:rPr lang="ru-RU" sz="1200" spc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2021 ГОДА</a:t>
            </a:r>
            <a:endParaRPr lang="ru-RU" sz="1200" spc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9113237" y="311447"/>
            <a:ext cx="288032" cy="14401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ru-RU" sz="500" b="0" spc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ГОРОД</a:t>
            </a:r>
            <a:endParaRPr lang="en-US" sz="500" b="0" spc="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500" b="0" spc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ТОМСК</a:t>
            </a:r>
            <a:endParaRPr lang="ru-RU" sz="500" b="0" spc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 userDrawn="1"/>
        </p:nvCxnSpPr>
        <p:spPr>
          <a:xfrm>
            <a:off x="9051130" y="297656"/>
            <a:ext cx="0" cy="17621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59793" y="1591376"/>
            <a:ext cx="3672408" cy="450335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48224" y="1591376"/>
            <a:ext cx="3672407" cy="450335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Box 4"/>
          <p:cNvSpPr txBox="1"/>
          <p:nvPr userDrawn="1"/>
        </p:nvSpPr>
        <p:spPr>
          <a:xfrm>
            <a:off x="8208664" y="6372597"/>
            <a:ext cx="1296144" cy="27699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2200" spc="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ONLINE</a:t>
            </a:r>
            <a:endParaRPr lang="ru-RU" sz="2200" spc="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8208664" y="107901"/>
            <a:ext cx="1296144" cy="36004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ru-RU" sz="1200" b="1" spc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18-20 АВГУСТА </a:t>
            </a:r>
            <a:r>
              <a:rPr lang="ru-RU" sz="1200" spc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2021 ГОДА</a:t>
            </a:r>
            <a:endParaRPr lang="ru-RU" sz="1200" spc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9113237" y="311447"/>
            <a:ext cx="288032" cy="14401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ru-RU" sz="500" b="0" spc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ГОРОД</a:t>
            </a:r>
            <a:endParaRPr lang="en-US" sz="500" b="0" spc="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500" b="0" spc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ТОМСК</a:t>
            </a:r>
            <a:endParaRPr lang="ru-RU" sz="500" b="0" spc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9051130" y="297656"/>
            <a:ext cx="0" cy="17621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9793" y="755973"/>
            <a:ext cx="7632848" cy="658056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9792" y="1531204"/>
            <a:ext cx="3384153" cy="6381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59792" y="2169337"/>
            <a:ext cx="3384153" cy="39412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032200" y="1531204"/>
            <a:ext cx="3960440" cy="6381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032200" y="2169337"/>
            <a:ext cx="3960440" cy="39412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>
            <a:off x="8208664" y="6372597"/>
            <a:ext cx="1296144" cy="27699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2200" spc="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ONLINE</a:t>
            </a:r>
            <a:endParaRPr lang="ru-RU" sz="2200" spc="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8208664" y="107901"/>
            <a:ext cx="1296144" cy="36004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ru-RU" sz="1200" b="1" spc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18-20 АВГУСТА </a:t>
            </a:r>
            <a:r>
              <a:rPr lang="ru-RU" sz="1200" spc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2021 ГОДА</a:t>
            </a:r>
            <a:endParaRPr lang="ru-RU" sz="1200" spc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9113237" y="311447"/>
            <a:ext cx="288032" cy="14401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ru-RU" sz="500" b="0" spc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ГОРОД</a:t>
            </a:r>
            <a:endParaRPr lang="en-US" sz="500" b="0" spc="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500" b="0" spc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ТОМСК</a:t>
            </a:r>
            <a:endParaRPr lang="ru-RU" sz="500" b="0" spc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 userDrawn="1"/>
        </p:nvCxnSpPr>
        <p:spPr>
          <a:xfrm>
            <a:off x="9051130" y="297656"/>
            <a:ext cx="0" cy="17621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9792" y="755973"/>
            <a:ext cx="7632848" cy="7920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Box 2"/>
          <p:cNvSpPr txBox="1"/>
          <p:nvPr userDrawn="1"/>
        </p:nvSpPr>
        <p:spPr>
          <a:xfrm>
            <a:off x="8208664" y="6372597"/>
            <a:ext cx="1296144" cy="27699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2200" spc="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ONLINE</a:t>
            </a:r>
            <a:endParaRPr lang="ru-RU" sz="2200" spc="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8208664" y="107901"/>
            <a:ext cx="1296144" cy="36004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ru-RU" sz="1200" b="1" spc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18-20 АВГУСТА </a:t>
            </a:r>
            <a:r>
              <a:rPr lang="ru-RU" sz="1200" spc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2021 ГОДА</a:t>
            </a:r>
            <a:endParaRPr lang="ru-RU" sz="1200" spc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9113237" y="311447"/>
            <a:ext cx="288032" cy="14401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ru-RU" sz="500" b="0" spc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ГОРОД</a:t>
            </a:r>
            <a:endParaRPr lang="en-US" sz="500" b="0" spc="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500" b="0" spc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ТОМСК</a:t>
            </a:r>
            <a:endParaRPr lang="ru-RU" sz="500" b="0" spc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 userDrawn="1"/>
        </p:nvCxnSpPr>
        <p:spPr>
          <a:xfrm>
            <a:off x="9051130" y="297656"/>
            <a:ext cx="0" cy="17621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8208664" y="6372597"/>
            <a:ext cx="1296144" cy="27699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2200" spc="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ONLINE</a:t>
            </a:r>
            <a:endParaRPr lang="ru-RU" sz="2200" spc="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8208664" y="107901"/>
            <a:ext cx="1296144" cy="36004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ru-RU" sz="1200" b="1" spc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18-20 АВГУСТА </a:t>
            </a:r>
            <a:r>
              <a:rPr lang="ru-RU" sz="1200" spc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2021 ГОДА</a:t>
            </a:r>
            <a:endParaRPr lang="ru-RU" sz="1200" spc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9113237" y="311447"/>
            <a:ext cx="288032" cy="14401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ru-RU" sz="500" b="0" spc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ГОРОД</a:t>
            </a:r>
            <a:endParaRPr lang="en-US" sz="500" b="0" spc="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500" b="0" spc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ТОМСК</a:t>
            </a:r>
            <a:endParaRPr lang="ru-RU" sz="500" b="0" spc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 userDrawn="1"/>
        </p:nvCxnSpPr>
        <p:spPr>
          <a:xfrm>
            <a:off x="9051130" y="297656"/>
            <a:ext cx="0" cy="17621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032" y="755973"/>
            <a:ext cx="3316456" cy="67547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41245" y="755973"/>
            <a:ext cx="4051395" cy="5354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032" y="1620069"/>
            <a:ext cx="3316456" cy="449049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8208664" y="6372597"/>
            <a:ext cx="1296144" cy="27699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2200" spc="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ONLINE</a:t>
            </a:r>
            <a:endParaRPr lang="ru-RU" sz="2200" spc="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8208664" y="107901"/>
            <a:ext cx="1296144" cy="36004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ru-RU" sz="1200" b="1" spc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18-20 АВГУСТА </a:t>
            </a:r>
            <a:r>
              <a:rPr lang="ru-RU" sz="1200" spc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2021 ГОДА</a:t>
            </a:r>
            <a:endParaRPr lang="ru-RU" sz="1200" spc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9113237" y="311447"/>
            <a:ext cx="288032" cy="14401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ru-RU" sz="500" b="0" spc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ГОРОД</a:t>
            </a:r>
            <a:endParaRPr lang="en-US" sz="500" b="0" spc="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500" b="0" spc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ТОМСК</a:t>
            </a:r>
            <a:endParaRPr lang="ru-RU" sz="500" b="0" spc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9051130" y="297656"/>
            <a:ext cx="0" cy="17621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9792" y="4788377"/>
            <a:ext cx="7632848" cy="565295"/>
          </a:xfrm>
        </p:spPr>
        <p:txBody>
          <a:bodyPr anchor="t" anchorCtr="0"/>
          <a:lstStyle>
            <a:lvl1pPr algn="l">
              <a:defRPr sz="2000" b="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59792" y="611215"/>
            <a:ext cx="7632848" cy="41043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59792" y="5353671"/>
            <a:ext cx="7632848" cy="802813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8208664" y="6372597"/>
            <a:ext cx="1296144" cy="27699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2200" spc="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ONLINE</a:t>
            </a:r>
            <a:endParaRPr lang="ru-RU" sz="2200" spc="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8208664" y="107901"/>
            <a:ext cx="1296144" cy="36004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ru-RU" sz="1200" b="1" spc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18-20 АВГУСТА </a:t>
            </a:r>
            <a:r>
              <a:rPr lang="ru-RU" sz="1200" spc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2021 ГОДА</a:t>
            </a:r>
            <a:endParaRPr lang="ru-RU" sz="1200" spc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9113237" y="311447"/>
            <a:ext cx="288032" cy="14401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ru-RU" sz="500" b="0" spc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ГОРОД</a:t>
            </a:r>
            <a:endParaRPr lang="en-US" sz="500" b="0" spc="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500" b="0" spc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ТОМСК</a:t>
            </a:r>
            <a:endParaRPr lang="ru-RU" sz="500" b="0" spc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9051130" y="297656"/>
            <a:ext cx="0" cy="17621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9792" y="755973"/>
            <a:ext cx="7560840" cy="79208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9792" y="1764085"/>
            <a:ext cx="7560840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ahoma" pitchFamily="34" charset="0"/>
          <a:ea typeface="+mj-ea"/>
          <a:cs typeface="Tahom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8DAF865-96F5-4176-9983-A7D572FF73F1}"/>
              </a:ext>
            </a:extLst>
          </p:cNvPr>
          <p:cNvSpPr txBox="1"/>
          <p:nvPr/>
        </p:nvSpPr>
        <p:spPr>
          <a:xfrm>
            <a:off x="287784" y="1692077"/>
            <a:ext cx="57606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E25100"/>
                </a:solidFill>
              </a:rPr>
              <a:t>АКТУАЛЬНЫЕ ВОПРОСЫ </a:t>
            </a:r>
          </a:p>
          <a:p>
            <a:r>
              <a:rPr lang="ru-RU" sz="4000" b="1" dirty="0" smtClean="0">
                <a:solidFill>
                  <a:srgbClr val="E25100"/>
                </a:solidFill>
              </a:rPr>
              <a:t>ЗАКОНОДАТЕЛЬСТВА </a:t>
            </a:r>
          </a:p>
          <a:p>
            <a:r>
              <a:rPr lang="ru-RU" sz="4000" b="1" dirty="0" smtClean="0">
                <a:solidFill>
                  <a:srgbClr val="E25100"/>
                </a:solidFill>
              </a:rPr>
              <a:t>В СФЕРЕ ОБРАЗОВАНИЯ</a:t>
            </a:r>
            <a:endParaRPr lang="ru-RU" sz="4000" b="1" dirty="0">
              <a:solidFill>
                <a:srgbClr val="E251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5776" y="5076453"/>
            <a:ext cx="237626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Подзаголовок 1"/>
          <p:cNvSpPr txBox="1">
            <a:spLocks/>
          </p:cNvSpPr>
          <p:nvPr/>
        </p:nvSpPr>
        <p:spPr>
          <a:xfrm>
            <a:off x="359792" y="4212357"/>
            <a:ext cx="5400600" cy="1440160"/>
          </a:xfrm>
          <a:prstGeom prst="rect">
            <a:avLst/>
          </a:prstGeom>
          <a:solidFill>
            <a:schemeClr val="bg1"/>
          </a:solidFill>
        </p:spPr>
        <p:txBody>
          <a:bodyPr vert="horz" lIns="0" tIns="0" rIns="0" bIns="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Комитет по контролю, надзору </a:t>
            </a:r>
          </a:p>
          <a:p>
            <a:pPr marL="0" indent="0">
              <a:buNone/>
            </a:pP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и лицензированию в сфере образования </a:t>
            </a:r>
          </a:p>
          <a:p>
            <a:pPr marL="0" indent="0">
              <a:buNone/>
            </a:pP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Департамента  общего  образования Томской области </a:t>
            </a:r>
          </a:p>
        </p:txBody>
      </p:sp>
      <p:sp>
        <p:nvSpPr>
          <p:cNvPr id="9" name="Подзаголовок 1"/>
          <p:cNvSpPr txBox="1">
            <a:spLocks/>
          </p:cNvSpPr>
          <p:nvPr/>
        </p:nvSpPr>
        <p:spPr>
          <a:xfrm>
            <a:off x="359792" y="5220469"/>
            <a:ext cx="7488832" cy="864096"/>
          </a:xfrm>
          <a:prstGeom prst="rect">
            <a:avLst/>
          </a:prstGeom>
          <a:solidFill>
            <a:schemeClr val="bg1"/>
          </a:solidFill>
        </p:spPr>
        <p:txBody>
          <a:bodyPr vert="horz" lIns="0" tIns="0" rIns="0" bIns="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400" dirty="0" err="1" smtClean="0"/>
              <a:t>Гнездюкова</a:t>
            </a:r>
            <a:r>
              <a:rPr lang="ru-RU" sz="1400" dirty="0" smtClean="0"/>
              <a:t>   Ольга  Георгиевна,  председатель  комитета;</a:t>
            </a:r>
          </a:p>
          <a:p>
            <a:pPr marL="0" indent="0">
              <a:buNone/>
            </a:pPr>
            <a:r>
              <a:rPr lang="ru-RU" sz="1400" dirty="0" err="1" smtClean="0"/>
              <a:t>Шабельник</a:t>
            </a:r>
            <a:r>
              <a:rPr lang="ru-RU" sz="1400" dirty="0" smtClean="0"/>
              <a:t>  Мария  Александровна,  главный специалист отдела контроля и надзора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Прямоугольник 32"/>
          <p:cNvSpPr/>
          <p:nvPr/>
        </p:nvSpPr>
        <p:spPr>
          <a:xfrm>
            <a:off x="0" y="5472386"/>
            <a:ext cx="10009112" cy="13681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215776" y="2052117"/>
            <a:ext cx="9294089" cy="1728192"/>
            <a:chOff x="1526911" y="3416788"/>
            <a:chExt cx="9294089" cy="2448926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A88BA6BD-A7A2-476B-8FE2-B9E2F93FFBE8}"/>
                </a:ext>
              </a:extLst>
            </p:cNvPr>
            <p:cNvSpPr/>
            <p:nvPr/>
          </p:nvSpPr>
          <p:spPr>
            <a:xfrm>
              <a:off x="1526911" y="3416788"/>
              <a:ext cx="2538032" cy="2448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13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3BB886A5-696B-49DA-A237-A597D43BE685}"/>
                </a:ext>
              </a:extLst>
            </p:cNvPr>
            <p:cNvSpPr/>
            <p:nvPr/>
          </p:nvSpPr>
          <p:spPr>
            <a:xfrm>
              <a:off x="4064943" y="3416788"/>
              <a:ext cx="2250000" cy="244556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13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xmlns="" id="{DFC2BAB8-4DDC-4D3F-9432-BD335E52355E}"/>
                </a:ext>
              </a:extLst>
            </p:cNvPr>
            <p:cNvSpPr/>
            <p:nvPr/>
          </p:nvSpPr>
          <p:spPr>
            <a:xfrm>
              <a:off x="6315380" y="3416788"/>
              <a:ext cx="2250000" cy="244556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13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xmlns="" id="{39A943BA-A41D-43A9-809F-C4D35AA0B94F}"/>
                </a:ext>
              </a:extLst>
            </p:cNvPr>
            <p:cNvSpPr/>
            <p:nvPr/>
          </p:nvSpPr>
          <p:spPr>
            <a:xfrm>
              <a:off x="8566743" y="3416788"/>
              <a:ext cx="2250000" cy="244556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13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>
              <a:extLst>
                <a:ext uri="{FF2B5EF4-FFF2-40B4-BE49-F238E27FC236}">
                  <a16:creationId xmlns:a16="http://schemas.microsoft.com/office/drawing/2014/main" xmlns="" id="{48195AB6-BA8F-4E20-8D35-286E8838BF2F}"/>
                </a:ext>
              </a:extLst>
            </p:cNvPr>
            <p:cNvSpPr/>
            <p:nvPr/>
          </p:nvSpPr>
          <p:spPr>
            <a:xfrm>
              <a:off x="1526911" y="5682360"/>
              <a:ext cx="2542289" cy="183354"/>
            </a:xfrm>
            <a:prstGeom prst="rect">
              <a:avLst/>
            </a:prstGeom>
            <a:ln>
              <a:noFill/>
            </a:ln>
            <a:effectLst>
              <a:outerShdw blurRad="2413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xmlns="" id="{F95E1DEA-DB19-458D-97AD-C2E9B32F861A}"/>
                </a:ext>
              </a:extLst>
            </p:cNvPr>
            <p:cNvSpPr/>
            <p:nvPr/>
          </p:nvSpPr>
          <p:spPr>
            <a:xfrm>
              <a:off x="4070100" y="5679000"/>
              <a:ext cx="2250000" cy="183356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  <a:effectLst>
              <a:outerShdw blurRad="2413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xmlns="" id="{77F8F6D5-8C18-4F76-B905-9DE992A4CD86}"/>
                </a:ext>
              </a:extLst>
            </p:cNvPr>
            <p:cNvSpPr/>
            <p:nvPr/>
          </p:nvSpPr>
          <p:spPr>
            <a:xfrm>
              <a:off x="6319637" y="5679000"/>
              <a:ext cx="2250000" cy="183356"/>
            </a:xfrm>
            <a:prstGeom prst="rect">
              <a:avLst/>
            </a:prstGeom>
            <a:solidFill>
              <a:srgbClr val="0070C0">
                <a:alpha val="40000"/>
              </a:srgbClr>
            </a:solidFill>
            <a:ln>
              <a:noFill/>
            </a:ln>
            <a:effectLst>
              <a:outerShdw blurRad="2413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>
              <a:extLst>
                <a:ext uri="{FF2B5EF4-FFF2-40B4-BE49-F238E27FC236}">
                  <a16:creationId xmlns:a16="http://schemas.microsoft.com/office/drawing/2014/main" xmlns="" id="{2EF07FE4-D37C-47BB-A72B-8924338F547E}"/>
                </a:ext>
              </a:extLst>
            </p:cNvPr>
            <p:cNvSpPr/>
            <p:nvPr/>
          </p:nvSpPr>
          <p:spPr>
            <a:xfrm>
              <a:off x="8571000" y="5679000"/>
              <a:ext cx="2250000" cy="183356"/>
            </a:xfrm>
            <a:prstGeom prst="rect">
              <a:avLst/>
            </a:prstGeom>
            <a:solidFill>
              <a:schemeClr val="accent5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2413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2808064" y="2196133"/>
            <a:ext cx="20882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Нет результатов</a:t>
            </a:r>
          </a:p>
          <a:p>
            <a:pPr algn="ctr"/>
            <a:r>
              <a:rPr lang="ru-RU" sz="1600" dirty="0" smtClean="0"/>
              <a:t>анализа показателей в отчете по самообследован</a:t>
            </a:r>
            <a:r>
              <a:rPr lang="ru-RU" dirty="0" smtClean="0"/>
              <a:t>ию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03808" y="2196133"/>
            <a:ext cx="2160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Структура официального сайта </a:t>
            </a:r>
          </a:p>
          <a:p>
            <a:pPr algn="ctr"/>
            <a:r>
              <a:rPr lang="ru-RU" sz="1600" dirty="0" smtClean="0"/>
              <a:t>и формат представления информации</a:t>
            </a:r>
            <a:endParaRPr lang="ru-RU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5112320" y="4572397"/>
            <a:ext cx="20882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Нарушение части 2</a:t>
            </a:r>
          </a:p>
          <a:p>
            <a:pPr algn="ctr"/>
            <a:r>
              <a:rPr lang="ru-RU" sz="1200" dirty="0" smtClean="0"/>
              <a:t> статьи 30 Федерального закона от 29.12.2012 </a:t>
            </a:r>
          </a:p>
          <a:p>
            <a:pPr algn="ctr"/>
            <a:r>
              <a:rPr lang="ru-RU" sz="1200" dirty="0" smtClean="0"/>
              <a:t>№ 273-ФЗ «Об образовании в Российской Федерации»</a:t>
            </a:r>
            <a:endParaRPr lang="ru-RU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2880072" y="4428381"/>
            <a:ext cx="20882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Нарушение пункта 7 </a:t>
            </a:r>
          </a:p>
          <a:p>
            <a:pPr algn="ctr"/>
            <a:r>
              <a:rPr lang="ru-RU" sz="1200" dirty="0" smtClean="0"/>
              <a:t> Порядка самообследования</a:t>
            </a:r>
          </a:p>
          <a:p>
            <a:pPr algn="ctr"/>
            <a:r>
              <a:rPr lang="ru-RU" sz="1200" dirty="0" smtClean="0"/>
              <a:t>образовательной организации,</a:t>
            </a:r>
          </a:p>
          <a:p>
            <a:pPr algn="ctr"/>
            <a:r>
              <a:rPr lang="ru-RU" sz="1200" dirty="0" smtClean="0"/>
              <a:t> утвержденного приказом</a:t>
            </a:r>
          </a:p>
          <a:p>
            <a:pPr algn="ctr"/>
            <a:r>
              <a:rPr lang="ru-RU" sz="1200" dirty="0" smtClean="0"/>
              <a:t>Минобрнауки России от 14.06.2013 № 462</a:t>
            </a:r>
            <a:endParaRPr lang="ru-RU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0" y="4356373"/>
            <a:ext cx="2952080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Нарушение Постановления Правительства РФ от 10.07.2013 года № 582 «Об утверждении Правил размещения на официальном сайте образовательной организации </a:t>
            </a:r>
            <a:br>
              <a:rPr lang="ru-RU" sz="1100" dirty="0" smtClean="0"/>
            </a:br>
            <a:r>
              <a:rPr lang="ru-RU" sz="1100" dirty="0" smtClean="0"/>
              <a:t>в информационно-телекоммуникационной сети «Интернет» и обновления информации </a:t>
            </a:r>
            <a:br>
              <a:rPr lang="ru-RU" sz="1100" dirty="0" smtClean="0"/>
            </a:br>
            <a:r>
              <a:rPr lang="ru-RU" sz="1100" dirty="0" smtClean="0"/>
              <a:t>об образовательной организации»,</a:t>
            </a:r>
          </a:p>
          <a:p>
            <a:pPr algn="ctr"/>
            <a:r>
              <a:rPr lang="ru-RU" sz="1100" dirty="0" smtClean="0"/>
              <a:t>Требований  к структуре официального</a:t>
            </a:r>
          </a:p>
          <a:p>
            <a:pPr algn="ctr"/>
            <a:r>
              <a:rPr lang="ru-RU" sz="1100" dirty="0" smtClean="0"/>
              <a:t>сайта образовательной организации в информационно-телекоммуникационной сети «Интернет» и формату представления информации, утвержденных приказом </a:t>
            </a:r>
            <a:r>
              <a:rPr lang="ru-RU" sz="1100" dirty="0" err="1" smtClean="0"/>
              <a:t>Рособрнадзора</a:t>
            </a:r>
            <a:r>
              <a:rPr lang="ru-RU" sz="1100" dirty="0" smtClean="0"/>
              <a:t> от 14.08.2020 № 831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560592" y="4572397"/>
            <a:ext cx="2016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Нарушение части 3 </a:t>
            </a:r>
          </a:p>
          <a:p>
            <a:pPr algn="ctr"/>
            <a:r>
              <a:rPr lang="ru-RU" sz="1200" dirty="0" smtClean="0"/>
              <a:t>статьи 29 Федерального закона от 29.12.2012 </a:t>
            </a:r>
          </a:p>
          <a:p>
            <a:pPr algn="ctr"/>
            <a:r>
              <a:rPr lang="ru-RU" sz="1200" dirty="0" smtClean="0"/>
              <a:t>№ 273-ФЗ «Об образовании в Российской </a:t>
            </a:r>
          </a:p>
          <a:p>
            <a:pPr algn="ctr"/>
            <a:r>
              <a:rPr lang="ru-RU" sz="1200" dirty="0" smtClean="0"/>
              <a:t>Федерации»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344568" y="2412157"/>
            <a:ext cx="201622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700" dirty="0" smtClean="0"/>
              <a:t>Не обновляется информация</a:t>
            </a:r>
          </a:p>
          <a:p>
            <a:pPr algn="ctr"/>
            <a:r>
              <a:rPr lang="ru-RU" sz="1700" dirty="0" smtClean="0"/>
              <a:t>на сайте</a:t>
            </a:r>
            <a:endParaRPr lang="ru-RU" sz="1700" dirty="0"/>
          </a:p>
        </p:txBody>
      </p:sp>
      <p:sp>
        <p:nvSpPr>
          <p:cNvPr id="27" name="Стрелка вправо 26"/>
          <p:cNvSpPr/>
          <p:nvPr/>
        </p:nvSpPr>
        <p:spPr>
          <a:xfrm rot="5400000">
            <a:off x="1151880" y="3780309"/>
            <a:ext cx="576064" cy="576064"/>
          </a:xfrm>
          <a:prstGeom prst="rightArrow">
            <a:avLst/>
          </a:prstGeom>
          <a:solidFill>
            <a:schemeClr val="accent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27"/>
          <p:cNvSpPr/>
          <p:nvPr/>
        </p:nvSpPr>
        <p:spPr>
          <a:xfrm rot="5400000">
            <a:off x="3528144" y="3780309"/>
            <a:ext cx="576064" cy="576064"/>
          </a:xfrm>
          <a:prstGeom prst="rightArrow">
            <a:avLst/>
          </a:prstGeom>
          <a:solidFill>
            <a:schemeClr val="tx2">
              <a:lumMod val="40000"/>
              <a:lumOff val="60000"/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/>
          <p:cNvSpPr/>
          <p:nvPr/>
        </p:nvSpPr>
        <p:spPr>
          <a:xfrm rot="5400000">
            <a:off x="5760392" y="3780309"/>
            <a:ext cx="576064" cy="576064"/>
          </a:xfrm>
          <a:prstGeom prst="rightArrow">
            <a:avLst/>
          </a:prstGeom>
          <a:solidFill>
            <a:schemeClr val="tx2">
              <a:lumMod val="60000"/>
              <a:lumOff val="40000"/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право 29"/>
          <p:cNvSpPr/>
          <p:nvPr/>
        </p:nvSpPr>
        <p:spPr>
          <a:xfrm rot="5400000">
            <a:off x="8208664" y="3780309"/>
            <a:ext cx="576064" cy="576064"/>
          </a:xfrm>
          <a:prstGeom prst="rightArrow">
            <a:avLst/>
          </a:prstGeom>
          <a:solidFill>
            <a:schemeClr val="accent5">
              <a:lumMod val="60000"/>
              <a:lumOff val="4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5184328" y="2340149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Нет локальных нормативных  актов</a:t>
            </a:r>
            <a:endParaRPr lang="ru-RU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431800" y="827981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EC4A02"/>
                </a:solidFill>
              </a:rPr>
              <a:t>1. Размещение на официальном сайте образовательной организации                                                                     и обновление информации, сведений и (или) документов </a:t>
            </a:r>
          </a:p>
          <a:p>
            <a:r>
              <a:rPr lang="ru-RU" b="1" dirty="0" smtClean="0">
                <a:solidFill>
                  <a:srgbClr val="EC4A02"/>
                </a:solidFill>
              </a:rPr>
              <a:t>образовательной организации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7384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/>
          <p:cNvSpPr/>
          <p:nvPr/>
        </p:nvSpPr>
        <p:spPr>
          <a:xfrm>
            <a:off x="0" y="5472386"/>
            <a:ext cx="10009112" cy="13681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431800" y="2124125"/>
            <a:ext cx="8856984" cy="1728192"/>
            <a:chOff x="1814943" y="3416788"/>
            <a:chExt cx="6754694" cy="2448926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A88BA6BD-A7A2-476B-8FE2-B9E2F93FFBE8}"/>
                </a:ext>
              </a:extLst>
            </p:cNvPr>
            <p:cNvSpPr/>
            <p:nvPr/>
          </p:nvSpPr>
          <p:spPr>
            <a:xfrm>
              <a:off x="1814943" y="3416788"/>
              <a:ext cx="2250000" cy="24489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13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3BB886A5-696B-49DA-A237-A597D43BE685}"/>
                </a:ext>
              </a:extLst>
            </p:cNvPr>
            <p:cNvSpPr/>
            <p:nvPr/>
          </p:nvSpPr>
          <p:spPr>
            <a:xfrm>
              <a:off x="4064943" y="3416788"/>
              <a:ext cx="2250000" cy="244556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13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xmlns="" id="{DFC2BAB8-4DDC-4D3F-9432-BD335E52355E}"/>
                </a:ext>
              </a:extLst>
            </p:cNvPr>
            <p:cNvSpPr/>
            <p:nvPr/>
          </p:nvSpPr>
          <p:spPr>
            <a:xfrm>
              <a:off x="6315380" y="3416788"/>
              <a:ext cx="2250000" cy="244556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13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>
              <a:extLst>
                <a:ext uri="{FF2B5EF4-FFF2-40B4-BE49-F238E27FC236}">
                  <a16:creationId xmlns:a16="http://schemas.microsoft.com/office/drawing/2014/main" xmlns="" id="{48195AB6-BA8F-4E20-8D35-286E8838BF2F}"/>
                </a:ext>
              </a:extLst>
            </p:cNvPr>
            <p:cNvSpPr/>
            <p:nvPr/>
          </p:nvSpPr>
          <p:spPr>
            <a:xfrm>
              <a:off x="1819200" y="5682359"/>
              <a:ext cx="2250000" cy="183355"/>
            </a:xfrm>
            <a:prstGeom prst="rect">
              <a:avLst/>
            </a:prstGeom>
            <a:ln>
              <a:noFill/>
            </a:ln>
            <a:effectLst>
              <a:outerShdw blurRad="2413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xmlns="" id="{F95E1DEA-DB19-458D-97AD-C2E9B32F861A}"/>
                </a:ext>
              </a:extLst>
            </p:cNvPr>
            <p:cNvSpPr/>
            <p:nvPr/>
          </p:nvSpPr>
          <p:spPr>
            <a:xfrm>
              <a:off x="4070100" y="5679000"/>
              <a:ext cx="2250000" cy="183356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  <a:effectLst>
              <a:outerShdw blurRad="2413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xmlns="" id="{77F8F6D5-8C18-4F76-B905-9DE992A4CD86}"/>
                </a:ext>
              </a:extLst>
            </p:cNvPr>
            <p:cNvSpPr/>
            <p:nvPr/>
          </p:nvSpPr>
          <p:spPr>
            <a:xfrm>
              <a:off x="6319637" y="5679000"/>
              <a:ext cx="2250000" cy="183356"/>
            </a:xfrm>
            <a:prstGeom prst="rect">
              <a:avLst/>
            </a:prstGeom>
            <a:solidFill>
              <a:srgbClr val="0070C0">
                <a:alpha val="40000"/>
              </a:srgbClr>
            </a:solidFill>
            <a:ln>
              <a:noFill/>
            </a:ln>
            <a:effectLst>
              <a:outerShdw blurRad="2413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0" y="4572397"/>
            <a:ext cx="33121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Нарушение пунктов 1-2 статьи 49 Федерального закона от  9.12.2012 </a:t>
            </a:r>
          </a:p>
          <a:p>
            <a:pPr algn="ctr"/>
            <a:r>
              <a:rPr lang="ru-RU" sz="1200" dirty="0" smtClean="0"/>
              <a:t>№ 273-ФЗ «Об образовании в</a:t>
            </a:r>
          </a:p>
          <a:p>
            <a:pPr algn="ctr"/>
            <a:r>
              <a:rPr lang="ru-RU" sz="1200" dirty="0" smtClean="0"/>
              <a:t>РФ», пункт 5 Порядка проведения аттестации педагогических работников организаций, осуществляющих образовательную деятельность, утвержденного приказом</a:t>
            </a:r>
          </a:p>
          <a:p>
            <a:pPr algn="ctr"/>
            <a:r>
              <a:rPr lang="ru-RU" sz="1200" dirty="0" smtClean="0"/>
              <a:t>Минобрнауки России от 07.04.2014 </a:t>
            </a:r>
          </a:p>
          <a:p>
            <a:pPr algn="ctr"/>
            <a:r>
              <a:rPr lang="ru-RU" sz="1200" dirty="0" smtClean="0"/>
              <a:t>№ 276</a:t>
            </a:r>
            <a:endParaRPr lang="ru-RU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3528144" y="4644405"/>
            <a:ext cx="28083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Нарушение пункт 20 Порядка проведения аттестации педагогических работников организаций,</a:t>
            </a:r>
          </a:p>
          <a:p>
            <a:pPr algn="ctr"/>
            <a:r>
              <a:rPr lang="ru-RU" sz="1200" dirty="0" smtClean="0"/>
              <a:t>осуществляющих образовательную деятельность, утвержденного приказом</a:t>
            </a:r>
          </a:p>
          <a:p>
            <a:pPr algn="ctr"/>
            <a:r>
              <a:rPr lang="ru-RU" sz="1200" dirty="0" smtClean="0"/>
              <a:t>Министерства образования и науки Российской Федерации от 07.04.2014 </a:t>
            </a:r>
          </a:p>
          <a:p>
            <a:pPr algn="ctr"/>
            <a:r>
              <a:rPr lang="ru-RU" sz="1200" dirty="0" smtClean="0"/>
              <a:t>№ 276</a:t>
            </a:r>
            <a:endParaRPr lang="ru-RU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6840512" y="4716413"/>
            <a:ext cx="20162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Нарушение пункта 5 части 3 статьи 28, пункта 2 части 5 статьи 47, пункта 7 части 1 статьи 48 Федерального закона от 29.12.2012 № 273-ФЗ «Об образовании </a:t>
            </a:r>
          </a:p>
          <a:p>
            <a:pPr algn="ctr"/>
            <a:r>
              <a:rPr lang="ru-RU" sz="1200" dirty="0" smtClean="0"/>
              <a:t>в Российской Федерации»,</a:t>
            </a:r>
          </a:p>
          <a:p>
            <a:pPr algn="ctr"/>
            <a:r>
              <a:rPr lang="ru-RU" sz="1200" dirty="0" err="1" smtClean="0"/>
              <a:t>ФГОСы</a:t>
            </a:r>
            <a:endParaRPr lang="ru-RU" sz="1200" dirty="0" smtClean="0"/>
          </a:p>
        </p:txBody>
      </p:sp>
      <p:sp>
        <p:nvSpPr>
          <p:cNvPr id="27" name="Стрелка вправо 26"/>
          <p:cNvSpPr/>
          <p:nvPr/>
        </p:nvSpPr>
        <p:spPr>
          <a:xfrm rot="5400000">
            <a:off x="1583928" y="3852317"/>
            <a:ext cx="576064" cy="576064"/>
          </a:xfrm>
          <a:prstGeom prst="rightArrow">
            <a:avLst/>
          </a:prstGeom>
          <a:solidFill>
            <a:schemeClr val="accent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27"/>
          <p:cNvSpPr/>
          <p:nvPr/>
        </p:nvSpPr>
        <p:spPr>
          <a:xfrm rot="5400000">
            <a:off x="4536256" y="3852317"/>
            <a:ext cx="576064" cy="576064"/>
          </a:xfrm>
          <a:prstGeom prst="rightArrow">
            <a:avLst/>
          </a:prstGeom>
          <a:solidFill>
            <a:schemeClr val="tx2">
              <a:lumMod val="40000"/>
              <a:lumOff val="60000"/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/>
          <p:cNvSpPr/>
          <p:nvPr/>
        </p:nvSpPr>
        <p:spPr>
          <a:xfrm rot="5400000">
            <a:off x="7560592" y="3852317"/>
            <a:ext cx="576064" cy="576064"/>
          </a:xfrm>
          <a:prstGeom prst="rightArrow">
            <a:avLst/>
          </a:prstGeom>
          <a:solidFill>
            <a:schemeClr val="tx2">
              <a:lumMod val="60000"/>
              <a:lumOff val="40000"/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431800" y="1116013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EC4A02"/>
                </a:solidFill>
              </a:rPr>
              <a:t>2. Уровень квалификации, дополнительное профессиональное образование, аттестация педагогических работников</a:t>
            </a:r>
          </a:p>
          <a:p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503808" y="2340149"/>
            <a:ext cx="27363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Не проведена аттестация педагогических работников на соответствие занимаемой должности</a:t>
            </a:r>
            <a:endParaRPr lang="ru-RU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3960192" y="2340149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Отсутствуют выписки из протокола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6552480" y="2124125"/>
            <a:ext cx="25202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dirty="0" smtClean="0"/>
              <a:t>Не организовано обучение педагогов по программам</a:t>
            </a:r>
          </a:p>
          <a:p>
            <a:pPr algn="ctr"/>
            <a:r>
              <a:rPr lang="ru-RU" sz="1500" dirty="0" smtClean="0"/>
              <a:t>дополнительного профессионального образования (КПК  и переподготовка)</a:t>
            </a:r>
            <a:endParaRPr lang="ru-RU" sz="1500" dirty="0"/>
          </a:p>
        </p:txBody>
      </p:sp>
    </p:spTree>
    <p:extLst>
      <p:ext uri="{BB962C8B-B14F-4D97-AF65-F5344CB8AC3E}">
        <p14:creationId xmlns="" xmlns:p14="http://schemas.microsoft.com/office/powerpoint/2010/main" val="67384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Прямоугольник 39"/>
          <p:cNvSpPr/>
          <p:nvPr/>
        </p:nvSpPr>
        <p:spPr>
          <a:xfrm>
            <a:off x="0" y="5472386"/>
            <a:ext cx="10009112" cy="13681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431800" y="2268141"/>
            <a:ext cx="8856984" cy="1728192"/>
            <a:chOff x="1814943" y="3416788"/>
            <a:chExt cx="6754694" cy="2448926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A88BA6BD-A7A2-476B-8FE2-B9E2F93FFBE8}"/>
                </a:ext>
              </a:extLst>
            </p:cNvPr>
            <p:cNvSpPr/>
            <p:nvPr/>
          </p:nvSpPr>
          <p:spPr>
            <a:xfrm>
              <a:off x="1814943" y="3416788"/>
              <a:ext cx="2250000" cy="24489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13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3BB886A5-696B-49DA-A237-A597D43BE685}"/>
                </a:ext>
              </a:extLst>
            </p:cNvPr>
            <p:cNvSpPr/>
            <p:nvPr/>
          </p:nvSpPr>
          <p:spPr>
            <a:xfrm>
              <a:off x="4064943" y="3416788"/>
              <a:ext cx="2250000" cy="244556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13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xmlns="" id="{DFC2BAB8-4DDC-4D3F-9432-BD335E52355E}"/>
                </a:ext>
              </a:extLst>
            </p:cNvPr>
            <p:cNvSpPr/>
            <p:nvPr/>
          </p:nvSpPr>
          <p:spPr>
            <a:xfrm>
              <a:off x="6315380" y="3416788"/>
              <a:ext cx="2250000" cy="244556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13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>
              <a:extLst>
                <a:ext uri="{FF2B5EF4-FFF2-40B4-BE49-F238E27FC236}">
                  <a16:creationId xmlns:a16="http://schemas.microsoft.com/office/drawing/2014/main" xmlns="" id="{48195AB6-BA8F-4E20-8D35-286E8838BF2F}"/>
                </a:ext>
              </a:extLst>
            </p:cNvPr>
            <p:cNvSpPr/>
            <p:nvPr/>
          </p:nvSpPr>
          <p:spPr>
            <a:xfrm>
              <a:off x="1819200" y="5682359"/>
              <a:ext cx="2250000" cy="183355"/>
            </a:xfrm>
            <a:prstGeom prst="rect">
              <a:avLst/>
            </a:prstGeom>
            <a:ln>
              <a:noFill/>
            </a:ln>
            <a:effectLst>
              <a:outerShdw blurRad="2413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xmlns="" id="{F95E1DEA-DB19-458D-97AD-C2E9B32F861A}"/>
                </a:ext>
              </a:extLst>
            </p:cNvPr>
            <p:cNvSpPr/>
            <p:nvPr/>
          </p:nvSpPr>
          <p:spPr>
            <a:xfrm>
              <a:off x="4070100" y="5679000"/>
              <a:ext cx="2250000" cy="183356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  <a:effectLst>
              <a:outerShdw blurRad="2413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xmlns="" id="{77F8F6D5-8C18-4F76-B905-9DE992A4CD86}"/>
                </a:ext>
              </a:extLst>
            </p:cNvPr>
            <p:cNvSpPr/>
            <p:nvPr/>
          </p:nvSpPr>
          <p:spPr>
            <a:xfrm>
              <a:off x="6319637" y="5679000"/>
              <a:ext cx="2250000" cy="183356"/>
            </a:xfrm>
            <a:prstGeom prst="rect">
              <a:avLst/>
            </a:prstGeom>
            <a:solidFill>
              <a:srgbClr val="0070C0">
                <a:alpha val="40000"/>
              </a:srgbClr>
            </a:solidFill>
            <a:ln>
              <a:noFill/>
            </a:ln>
            <a:effectLst>
              <a:outerShdw blurRad="2413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7" name="Стрелка вправо 26"/>
          <p:cNvSpPr/>
          <p:nvPr/>
        </p:nvSpPr>
        <p:spPr>
          <a:xfrm rot="5400000">
            <a:off x="1439912" y="3996333"/>
            <a:ext cx="576064" cy="576064"/>
          </a:xfrm>
          <a:prstGeom prst="rightArrow">
            <a:avLst/>
          </a:prstGeom>
          <a:solidFill>
            <a:schemeClr val="accent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27"/>
          <p:cNvSpPr/>
          <p:nvPr/>
        </p:nvSpPr>
        <p:spPr>
          <a:xfrm rot="5400000">
            <a:off x="4536256" y="3996333"/>
            <a:ext cx="576064" cy="576064"/>
          </a:xfrm>
          <a:prstGeom prst="rightArrow">
            <a:avLst/>
          </a:prstGeom>
          <a:solidFill>
            <a:schemeClr val="tx2">
              <a:lumMod val="40000"/>
              <a:lumOff val="60000"/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/>
          <p:cNvSpPr/>
          <p:nvPr/>
        </p:nvSpPr>
        <p:spPr>
          <a:xfrm rot="5400000">
            <a:off x="7560592" y="3996333"/>
            <a:ext cx="576064" cy="576064"/>
          </a:xfrm>
          <a:prstGeom prst="rightArrow">
            <a:avLst/>
          </a:prstGeom>
          <a:solidFill>
            <a:schemeClr val="tx2">
              <a:lumMod val="60000"/>
              <a:lumOff val="40000"/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431800" y="1260029"/>
            <a:ext cx="82089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EC4A02"/>
                </a:solidFill>
              </a:rPr>
              <a:t>3. Организация образовательного процесса</a:t>
            </a:r>
          </a:p>
          <a:p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503808" y="2340149"/>
            <a:ext cx="27363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Нарушается процедура промежуточной аттестации обучающихся по форме семейного образования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863848" y="4788421"/>
            <a:ext cx="20162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Нарушение части 3 статьи 17, пункта 10 части 3 статьи</a:t>
            </a:r>
          </a:p>
          <a:p>
            <a:pPr algn="ctr"/>
            <a:r>
              <a:rPr lang="ru-RU" sz="1200" dirty="0" smtClean="0"/>
              <a:t>28, части 3 статьи 34 Федерального закона от 29.12.2012 № 273-ФЗ «Об образовании в Российской Федерации»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56136" y="2484165"/>
            <a:ext cx="2808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Нарушается процедура условного перевода /оставление на повторное</a:t>
            </a:r>
          </a:p>
          <a:p>
            <a:pPr algn="ctr"/>
            <a:r>
              <a:rPr lang="ru-RU" dirty="0" smtClean="0"/>
              <a:t>обучение обучающихся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3888184" y="4932437"/>
            <a:ext cx="2016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Нарушение частей 2, 5, 8, 9 статьи 58 Федерального закона от 29.12.2012 № 273-ФЗ «Об</a:t>
            </a:r>
          </a:p>
          <a:p>
            <a:pPr algn="ctr"/>
            <a:r>
              <a:rPr lang="ru-RU" sz="1200" dirty="0" smtClean="0"/>
              <a:t>образовании в Российской Федерации»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408464" y="2484165"/>
            <a:ext cx="28803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Не соответствуют установленным требованиям дополнительные </a:t>
            </a:r>
            <a:r>
              <a:rPr lang="ru-RU" sz="1600" dirty="0" err="1" smtClean="0"/>
              <a:t>общеразвивающие</a:t>
            </a:r>
            <a:r>
              <a:rPr lang="ru-RU" sz="1600" dirty="0" smtClean="0"/>
              <a:t> программы, ЛНА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408464" y="4788421"/>
            <a:ext cx="30243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Нарушение пунктов 5, 9, 18</a:t>
            </a:r>
          </a:p>
          <a:p>
            <a:pPr algn="ctr"/>
            <a:r>
              <a:rPr lang="ru-RU" sz="1200" dirty="0" smtClean="0"/>
              <a:t>Порядка организации и осуществления образовательной деятельности по</a:t>
            </a:r>
          </a:p>
          <a:p>
            <a:pPr algn="ctr"/>
            <a:r>
              <a:rPr lang="ru-RU" sz="1200" dirty="0" smtClean="0"/>
              <a:t>дополнительным общеобразовательным программам, утвержденного приказом</a:t>
            </a:r>
          </a:p>
          <a:p>
            <a:pPr algn="ctr"/>
            <a:r>
              <a:rPr lang="ru-RU" sz="1200" dirty="0" smtClean="0"/>
              <a:t>Министерства просвещения России от 9 ноября 2018 года № 196</a:t>
            </a:r>
          </a:p>
        </p:txBody>
      </p:sp>
    </p:spTree>
    <p:extLst>
      <p:ext uri="{BB962C8B-B14F-4D97-AF65-F5344CB8AC3E}">
        <p14:creationId xmlns="" xmlns:p14="http://schemas.microsoft.com/office/powerpoint/2010/main" val="67384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Прямоугольник 42"/>
          <p:cNvSpPr/>
          <p:nvPr/>
        </p:nvSpPr>
        <p:spPr>
          <a:xfrm>
            <a:off x="0" y="5472386"/>
            <a:ext cx="10009112" cy="13681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xmlns="" id="{DFC2BAB8-4DDC-4D3F-9432-BD335E52355E}"/>
              </a:ext>
            </a:extLst>
          </p:cNvPr>
          <p:cNvSpPr/>
          <p:nvPr/>
        </p:nvSpPr>
        <p:spPr>
          <a:xfrm>
            <a:off x="287784" y="1692077"/>
            <a:ext cx="2734252" cy="172582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3024088" y="1692077"/>
            <a:ext cx="6413769" cy="1725822"/>
            <a:chOff x="6315380" y="3416788"/>
            <a:chExt cx="4505620" cy="2445568"/>
          </a:xfrm>
        </p:grpSpPr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xmlns="" id="{DFC2BAB8-4DDC-4D3F-9432-BD335E52355E}"/>
                </a:ext>
              </a:extLst>
            </p:cNvPr>
            <p:cNvSpPr/>
            <p:nvPr/>
          </p:nvSpPr>
          <p:spPr>
            <a:xfrm>
              <a:off x="6315380" y="3416788"/>
              <a:ext cx="2250000" cy="244556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13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xmlns="" id="{39A943BA-A41D-43A9-809F-C4D35AA0B94F}"/>
                </a:ext>
              </a:extLst>
            </p:cNvPr>
            <p:cNvSpPr/>
            <p:nvPr/>
          </p:nvSpPr>
          <p:spPr>
            <a:xfrm>
              <a:off x="8566743" y="3416788"/>
              <a:ext cx="2250000" cy="244556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13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xmlns="" id="{77F8F6D5-8C18-4F76-B905-9DE992A4CD86}"/>
                </a:ext>
              </a:extLst>
            </p:cNvPr>
            <p:cNvSpPr/>
            <p:nvPr/>
          </p:nvSpPr>
          <p:spPr>
            <a:xfrm>
              <a:off x="6319637" y="5679000"/>
              <a:ext cx="2250000" cy="183356"/>
            </a:xfrm>
            <a:prstGeom prst="rect">
              <a:avLst/>
            </a:prstGeom>
            <a:solidFill>
              <a:srgbClr val="0070C0">
                <a:alpha val="40000"/>
              </a:srgbClr>
            </a:solidFill>
            <a:ln>
              <a:noFill/>
            </a:ln>
            <a:effectLst>
              <a:outerShdw blurRad="2413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>
              <a:extLst>
                <a:ext uri="{FF2B5EF4-FFF2-40B4-BE49-F238E27FC236}">
                  <a16:creationId xmlns:a16="http://schemas.microsoft.com/office/drawing/2014/main" xmlns="" id="{2EF07FE4-D37C-47BB-A72B-8924338F547E}"/>
                </a:ext>
              </a:extLst>
            </p:cNvPr>
            <p:cNvSpPr/>
            <p:nvPr/>
          </p:nvSpPr>
          <p:spPr>
            <a:xfrm>
              <a:off x="8571000" y="5679000"/>
              <a:ext cx="2250000" cy="183356"/>
            </a:xfrm>
            <a:prstGeom prst="rect">
              <a:avLst/>
            </a:prstGeom>
            <a:solidFill>
              <a:schemeClr val="accent5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2413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9" name="Стрелка вправо 28"/>
          <p:cNvSpPr/>
          <p:nvPr/>
        </p:nvSpPr>
        <p:spPr>
          <a:xfrm rot="5400000">
            <a:off x="4248224" y="3420269"/>
            <a:ext cx="576064" cy="576064"/>
          </a:xfrm>
          <a:prstGeom prst="rightArrow">
            <a:avLst/>
          </a:prstGeom>
          <a:solidFill>
            <a:schemeClr val="tx2">
              <a:lumMod val="60000"/>
              <a:lumOff val="40000"/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право 29"/>
          <p:cNvSpPr/>
          <p:nvPr/>
        </p:nvSpPr>
        <p:spPr>
          <a:xfrm rot="5400000">
            <a:off x="7632600" y="3420269"/>
            <a:ext cx="576064" cy="576064"/>
          </a:xfrm>
          <a:prstGeom prst="rightArrow">
            <a:avLst/>
          </a:prstGeom>
          <a:solidFill>
            <a:schemeClr val="accent5">
              <a:lumMod val="60000"/>
              <a:lumOff val="4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431800" y="971997"/>
            <a:ext cx="82089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EC4A02"/>
                </a:solidFill>
              </a:rPr>
              <a:t>3. Организация образовательного процесса</a:t>
            </a:r>
          </a:p>
          <a:p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3312120" y="1908101"/>
            <a:ext cx="25202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Форма заявления и документ, выдаваемый родителю (расписка), </a:t>
            </a:r>
          </a:p>
          <a:p>
            <a:pPr algn="ctr"/>
            <a:r>
              <a:rPr lang="ru-RU" sz="1600" dirty="0" smtClean="0"/>
              <a:t>не соответствует требованиям</a:t>
            </a:r>
            <a:endParaRPr lang="ru-RU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3024088" y="4140349"/>
            <a:ext cx="316835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Нарушение пунктов  9,12 Порядка приема </a:t>
            </a:r>
          </a:p>
          <a:p>
            <a:pPr algn="ctr"/>
            <a:r>
              <a:rPr lang="ru-RU" sz="1200" dirty="0" smtClean="0"/>
              <a:t>на обучение по образовательным программам дошкольного образования, утв. приказом </a:t>
            </a:r>
            <a:r>
              <a:rPr lang="ru-RU" sz="1200" dirty="0" err="1" smtClean="0"/>
              <a:t>Минпросвещения</a:t>
            </a:r>
            <a:r>
              <a:rPr lang="ru-RU" sz="1200" dirty="0" smtClean="0"/>
              <a:t> РФ </a:t>
            </a:r>
          </a:p>
          <a:p>
            <a:pPr algn="ctr"/>
            <a:r>
              <a:rPr lang="ru-RU" sz="1200" dirty="0" smtClean="0"/>
              <a:t>от 15.05.2020 №236; </a:t>
            </a:r>
          </a:p>
          <a:p>
            <a:pPr algn="ctr"/>
            <a:r>
              <a:rPr lang="ru-RU" sz="1200" dirty="0" smtClean="0"/>
              <a:t>пунктов 24, 26, 29 Порядка приема на обучение по образовательным программам начального общего, основного общего и среднего общего образования, утв. приказом </a:t>
            </a:r>
            <a:r>
              <a:rPr lang="ru-RU" sz="1200" dirty="0" err="1" smtClean="0"/>
              <a:t>Минпросвещения</a:t>
            </a:r>
            <a:r>
              <a:rPr lang="ru-RU" sz="1200" dirty="0" smtClean="0"/>
              <a:t> РФ</a:t>
            </a:r>
          </a:p>
          <a:p>
            <a:pPr algn="ctr"/>
            <a:r>
              <a:rPr lang="ru-RU" sz="1200" dirty="0" smtClean="0"/>
              <a:t>от 02.09.2020 №458.</a:t>
            </a:r>
            <a:endParaRPr lang="ru-RU" sz="1200" dirty="0"/>
          </a:p>
        </p:txBody>
      </p:sp>
      <p:sp>
        <p:nvSpPr>
          <p:cNvPr id="36" name="TextBox 35"/>
          <p:cNvSpPr txBox="1"/>
          <p:nvPr/>
        </p:nvSpPr>
        <p:spPr>
          <a:xfrm>
            <a:off x="6192440" y="1836093"/>
            <a:ext cx="316835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Несвоевременное </a:t>
            </a:r>
          </a:p>
          <a:p>
            <a:pPr algn="ctr"/>
            <a:r>
              <a:rPr lang="ru-RU" dirty="0" smtClean="0"/>
              <a:t>внесение в информационную систему «ФИС ФРДО»</a:t>
            </a:r>
          </a:p>
          <a:p>
            <a:pPr algn="ctr"/>
            <a:r>
              <a:rPr lang="ru-RU" sz="1400" dirty="0" smtClean="0"/>
              <a:t>(в течение 20 дней </a:t>
            </a:r>
          </a:p>
          <a:p>
            <a:pPr algn="ctr"/>
            <a:r>
              <a:rPr lang="ru-RU" sz="1400" dirty="0" smtClean="0"/>
              <a:t>со дня выдачи аттестата)</a:t>
            </a:r>
            <a:endParaRPr lang="ru-RU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6192440" y="4140349"/>
            <a:ext cx="32403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Нарушение пункта 5 Правил</a:t>
            </a:r>
          </a:p>
          <a:p>
            <a:pPr algn="ctr"/>
            <a:r>
              <a:rPr lang="ru-RU" sz="1200" dirty="0" smtClean="0"/>
              <a:t>формирования и ведения федеральной информационной системы «Федеральный реестр сведений о документах об образовании и (или) о квалификации, документах об обучении», утвержденных постановлением Правительства Российской Федерации от 26.08.2013 № 729</a:t>
            </a: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xmlns="" id="{77F8F6D5-8C18-4F76-B905-9DE992A4CD86}"/>
              </a:ext>
            </a:extLst>
          </p:cNvPr>
          <p:cNvSpPr/>
          <p:nvPr/>
        </p:nvSpPr>
        <p:spPr>
          <a:xfrm>
            <a:off x="287784" y="3276253"/>
            <a:ext cx="2736304" cy="144016"/>
          </a:xfrm>
          <a:prstGeom prst="rect">
            <a:avLst/>
          </a:prstGeom>
          <a:solidFill>
            <a:srgbClr val="0070C0">
              <a:alpha val="40000"/>
            </a:srgbClr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трелка вправо 39"/>
          <p:cNvSpPr/>
          <p:nvPr/>
        </p:nvSpPr>
        <p:spPr>
          <a:xfrm rot="5400000">
            <a:off x="1295896" y="3420269"/>
            <a:ext cx="576064" cy="576064"/>
          </a:xfrm>
          <a:prstGeom prst="rightArrow">
            <a:avLst/>
          </a:prstGeom>
          <a:solidFill>
            <a:schemeClr val="tx2">
              <a:lumMod val="60000"/>
              <a:lumOff val="40000"/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359792" y="1836093"/>
            <a:ext cx="25202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Коррекционно-развивающие курсы в адаптированных образовательных  программах отсутствуют</a:t>
            </a:r>
            <a:endParaRPr lang="ru-RU" sz="1600" dirty="0"/>
          </a:p>
        </p:txBody>
      </p:sp>
      <p:sp>
        <p:nvSpPr>
          <p:cNvPr id="42" name="TextBox 41"/>
          <p:cNvSpPr txBox="1"/>
          <p:nvPr/>
        </p:nvSpPr>
        <p:spPr>
          <a:xfrm>
            <a:off x="215776" y="4212357"/>
            <a:ext cx="2736304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Нарушение части 7 статьи 12 Федерального закона от 29.12.2012 № 273-ФЗ «Об образовании в Российской</a:t>
            </a:r>
          </a:p>
          <a:p>
            <a:pPr algn="ctr"/>
            <a:r>
              <a:rPr lang="ru-RU" sz="1100" dirty="0" smtClean="0"/>
              <a:t>Федерации», пункта 2.9.3 (с приложениями 2, 5, 6, 7) ФГОС начального общего образования обучающихся с ограниченными возможностями здоровья (утверждён приказом Минобрнауки России от 19.12.2014 № 1598)</a:t>
            </a:r>
            <a:endParaRPr lang="ru-RU" sz="1100" dirty="0"/>
          </a:p>
        </p:txBody>
      </p:sp>
    </p:spTree>
    <p:extLst>
      <p:ext uri="{BB962C8B-B14F-4D97-AF65-F5344CB8AC3E}">
        <p14:creationId xmlns="" xmlns:p14="http://schemas.microsoft.com/office/powerpoint/2010/main" val="67384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/>
          <p:cNvSpPr/>
          <p:nvPr/>
        </p:nvSpPr>
        <p:spPr>
          <a:xfrm>
            <a:off x="0" y="5472386"/>
            <a:ext cx="10009112" cy="13681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59792" y="1116013"/>
            <a:ext cx="82089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EC4A02"/>
                </a:solidFill>
              </a:rPr>
              <a:t>4. Охрана здоровья обучающихся </a:t>
            </a:r>
          </a:p>
          <a:p>
            <a:endParaRPr lang="ru-RU" dirty="0"/>
          </a:p>
        </p:txBody>
      </p:sp>
      <p:grpSp>
        <p:nvGrpSpPr>
          <p:cNvPr id="9" name="Группа 8"/>
          <p:cNvGrpSpPr/>
          <p:nvPr/>
        </p:nvGrpSpPr>
        <p:grpSpPr>
          <a:xfrm>
            <a:off x="431800" y="1764085"/>
            <a:ext cx="7344816" cy="1728192"/>
            <a:chOff x="1814943" y="3416788"/>
            <a:chExt cx="7344816" cy="2448926"/>
          </a:xfrm>
        </p:grpSpPr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xmlns="" id="{A88BA6BD-A7A2-476B-8FE2-B9E2F93FFBE8}"/>
                </a:ext>
              </a:extLst>
            </p:cNvPr>
            <p:cNvSpPr/>
            <p:nvPr/>
          </p:nvSpPr>
          <p:spPr>
            <a:xfrm>
              <a:off x="1814943" y="3416788"/>
              <a:ext cx="1872208" cy="2448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13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>
              <a:extLst>
                <a:ext uri="{FF2B5EF4-FFF2-40B4-BE49-F238E27FC236}">
                  <a16:creationId xmlns:a16="http://schemas.microsoft.com/office/drawing/2014/main" xmlns="" id="{3BB886A5-696B-49DA-A237-A597D43BE685}"/>
                </a:ext>
              </a:extLst>
            </p:cNvPr>
            <p:cNvSpPr/>
            <p:nvPr/>
          </p:nvSpPr>
          <p:spPr>
            <a:xfrm>
              <a:off x="3687151" y="3416788"/>
              <a:ext cx="1872208" cy="244556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13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xmlns="" id="{DFC2BAB8-4DDC-4D3F-9432-BD335E52355E}"/>
                </a:ext>
              </a:extLst>
            </p:cNvPr>
            <p:cNvSpPr/>
            <p:nvPr/>
          </p:nvSpPr>
          <p:spPr>
            <a:xfrm>
              <a:off x="5559360" y="3416788"/>
              <a:ext cx="1872208" cy="244556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13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xmlns="" id="{39A943BA-A41D-43A9-809F-C4D35AA0B94F}"/>
                </a:ext>
              </a:extLst>
            </p:cNvPr>
            <p:cNvSpPr/>
            <p:nvPr/>
          </p:nvSpPr>
          <p:spPr>
            <a:xfrm>
              <a:off x="7431567" y="3416788"/>
              <a:ext cx="1728192" cy="244556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13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>
              <a:extLst>
                <a:ext uri="{FF2B5EF4-FFF2-40B4-BE49-F238E27FC236}">
                  <a16:creationId xmlns:a16="http://schemas.microsoft.com/office/drawing/2014/main" xmlns="" id="{48195AB6-BA8F-4E20-8D35-286E8838BF2F}"/>
                </a:ext>
              </a:extLst>
            </p:cNvPr>
            <p:cNvSpPr/>
            <p:nvPr/>
          </p:nvSpPr>
          <p:spPr>
            <a:xfrm>
              <a:off x="1819200" y="5682360"/>
              <a:ext cx="1867951" cy="183354"/>
            </a:xfrm>
            <a:prstGeom prst="rect">
              <a:avLst/>
            </a:prstGeom>
            <a:ln>
              <a:noFill/>
            </a:ln>
            <a:effectLst>
              <a:outerShdw blurRad="2413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xmlns="" id="{F95E1DEA-DB19-458D-97AD-C2E9B32F861A}"/>
                </a:ext>
              </a:extLst>
            </p:cNvPr>
            <p:cNvSpPr/>
            <p:nvPr/>
          </p:nvSpPr>
          <p:spPr>
            <a:xfrm>
              <a:off x="3615143" y="5661637"/>
              <a:ext cx="1944216" cy="204077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  <a:effectLst>
              <a:outerShdw blurRad="2413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>
              <a:extLst>
                <a:ext uri="{FF2B5EF4-FFF2-40B4-BE49-F238E27FC236}">
                  <a16:creationId xmlns:a16="http://schemas.microsoft.com/office/drawing/2014/main" xmlns="" id="{77F8F6D5-8C18-4F76-B905-9DE992A4CD86}"/>
                </a:ext>
              </a:extLst>
            </p:cNvPr>
            <p:cNvSpPr/>
            <p:nvPr/>
          </p:nvSpPr>
          <p:spPr>
            <a:xfrm>
              <a:off x="5559359" y="5661637"/>
              <a:ext cx="1872208" cy="204077"/>
            </a:xfrm>
            <a:prstGeom prst="rect">
              <a:avLst/>
            </a:prstGeom>
            <a:solidFill>
              <a:srgbClr val="0070C0">
                <a:alpha val="40000"/>
              </a:srgbClr>
            </a:solidFill>
            <a:ln>
              <a:noFill/>
            </a:ln>
            <a:effectLst>
              <a:outerShdw blurRad="2413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>
              <a:extLst>
                <a:ext uri="{FF2B5EF4-FFF2-40B4-BE49-F238E27FC236}">
                  <a16:creationId xmlns:a16="http://schemas.microsoft.com/office/drawing/2014/main" xmlns="" id="{2EF07FE4-D37C-47BB-A72B-8924338F547E}"/>
                </a:ext>
              </a:extLst>
            </p:cNvPr>
            <p:cNvSpPr/>
            <p:nvPr/>
          </p:nvSpPr>
          <p:spPr>
            <a:xfrm>
              <a:off x="7431567" y="5661637"/>
              <a:ext cx="1728192" cy="204077"/>
            </a:xfrm>
            <a:prstGeom prst="rect">
              <a:avLst/>
            </a:prstGeom>
            <a:solidFill>
              <a:schemeClr val="accent5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2413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A88BA6BD-A7A2-476B-8FE2-B9E2F93FFBE8}"/>
              </a:ext>
            </a:extLst>
          </p:cNvPr>
          <p:cNvSpPr/>
          <p:nvPr/>
        </p:nvSpPr>
        <p:spPr>
          <a:xfrm>
            <a:off x="7776616" y="1764085"/>
            <a:ext cx="1872208" cy="169211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48195AB6-BA8F-4E20-8D35-286E8838BF2F}"/>
              </a:ext>
            </a:extLst>
          </p:cNvPr>
          <p:cNvSpPr/>
          <p:nvPr/>
        </p:nvSpPr>
        <p:spPr>
          <a:xfrm>
            <a:off x="7776616" y="3348261"/>
            <a:ext cx="1867951" cy="144269"/>
          </a:xfrm>
          <a:prstGeom prst="rect">
            <a:avLst/>
          </a:prstGeom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 rot="5400000">
            <a:off x="1079872" y="3492277"/>
            <a:ext cx="576064" cy="576064"/>
          </a:xfrm>
          <a:prstGeom prst="rightArrow">
            <a:avLst/>
          </a:prstGeom>
          <a:solidFill>
            <a:schemeClr val="accent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 rot="5400000">
            <a:off x="8424688" y="3492277"/>
            <a:ext cx="576064" cy="576064"/>
          </a:xfrm>
          <a:prstGeom prst="rightArrow">
            <a:avLst/>
          </a:prstGeom>
          <a:solidFill>
            <a:schemeClr val="accent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 rot="5400000">
            <a:off x="3024088" y="3492277"/>
            <a:ext cx="576064" cy="576064"/>
          </a:xfrm>
          <a:prstGeom prst="rightArrow">
            <a:avLst/>
          </a:prstGeom>
          <a:solidFill>
            <a:schemeClr val="tx2">
              <a:lumMod val="40000"/>
              <a:lumOff val="60000"/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 rot="5400000">
            <a:off x="4896296" y="3492277"/>
            <a:ext cx="576064" cy="576064"/>
          </a:xfrm>
          <a:prstGeom prst="rightArrow">
            <a:avLst/>
          </a:prstGeom>
          <a:solidFill>
            <a:schemeClr val="tx2">
              <a:lumMod val="60000"/>
              <a:lumOff val="40000"/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 rot="5400000">
            <a:off x="6624488" y="3492277"/>
            <a:ext cx="576064" cy="576064"/>
          </a:xfrm>
          <a:prstGeom prst="rightArrow">
            <a:avLst/>
          </a:prstGeom>
          <a:solidFill>
            <a:schemeClr val="accent5">
              <a:lumMod val="60000"/>
              <a:lumOff val="4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575816" y="2052117"/>
            <a:ext cx="1368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Отсутствие контентной фильтрации</a:t>
            </a:r>
            <a:endParaRPr lang="ru-RU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647824" y="4356373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пункты 8, 9 части 1 </a:t>
            </a:r>
          </a:p>
          <a:p>
            <a:pPr algn="ctr"/>
            <a:r>
              <a:rPr lang="ru-RU" sz="1600" dirty="0" smtClean="0"/>
              <a:t>статьи 41</a:t>
            </a:r>
            <a:endParaRPr lang="ru-RU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2304008" y="1908101"/>
            <a:ext cx="1800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Не обучены пед.работники навыкам оказания</a:t>
            </a:r>
          </a:p>
          <a:p>
            <a:pPr algn="ctr"/>
            <a:r>
              <a:rPr lang="ru-RU" sz="1600" dirty="0" smtClean="0"/>
              <a:t>первой помощи</a:t>
            </a:r>
            <a:endParaRPr lang="ru-RU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4320232" y="1980109"/>
            <a:ext cx="15841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Продолжи-</a:t>
            </a:r>
          </a:p>
          <a:p>
            <a:pPr algn="ctr"/>
            <a:r>
              <a:rPr lang="ru-RU" sz="1600" dirty="0" smtClean="0"/>
              <a:t>тельность перемен не соответств</a:t>
            </a:r>
            <a:r>
              <a:rPr lang="ru-RU" dirty="0" smtClean="0"/>
              <a:t>ует </a:t>
            </a:r>
            <a:r>
              <a:rPr lang="ru-RU" dirty="0" err="1" smtClean="0"/>
              <a:t>СанПиН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6048424" y="1980109"/>
            <a:ext cx="16561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Не проинструк-</a:t>
            </a:r>
          </a:p>
          <a:p>
            <a:pPr algn="ctr"/>
            <a:r>
              <a:rPr lang="ru-RU" sz="1600" dirty="0" smtClean="0"/>
              <a:t>тированы обучающиеся</a:t>
            </a:r>
            <a:endParaRPr lang="ru-RU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2664048" y="4356373"/>
            <a:ext cx="1224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пункт 11 части 1 статьи 41</a:t>
            </a:r>
            <a:endParaRPr lang="ru-RU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4608264" y="4356373"/>
            <a:ext cx="1224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пункт 3 части 4 статьи 41</a:t>
            </a:r>
            <a:endParaRPr lang="ru-RU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6408464" y="4356373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пункты 8, 9 части 1 статьи 41</a:t>
            </a:r>
            <a:endParaRPr lang="ru-RU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7776616" y="2052117"/>
            <a:ext cx="1872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Не организовано обучение на дому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7704608" y="4356373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часть 6 </a:t>
            </a:r>
          </a:p>
          <a:p>
            <a:pPr algn="ctr"/>
            <a:r>
              <a:rPr lang="ru-RU" sz="1600" dirty="0" smtClean="0"/>
              <a:t>статьи 41</a:t>
            </a:r>
            <a:endParaRPr lang="ru-RU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647824" y="5292477"/>
            <a:ext cx="8928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Федерального закона от 29.12.2012 № 273-ФЗ «Об образовании в РФ»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7384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0" y="5472386"/>
            <a:ext cx="10009112" cy="13681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503808" y="1980109"/>
            <a:ext cx="8856984" cy="1728192"/>
            <a:chOff x="1814943" y="3416788"/>
            <a:chExt cx="6754694" cy="2448926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A88BA6BD-A7A2-476B-8FE2-B9E2F93FFBE8}"/>
                </a:ext>
              </a:extLst>
            </p:cNvPr>
            <p:cNvSpPr/>
            <p:nvPr/>
          </p:nvSpPr>
          <p:spPr>
            <a:xfrm>
              <a:off x="1814943" y="3416788"/>
              <a:ext cx="2250000" cy="24489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13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3BB886A5-696B-49DA-A237-A597D43BE685}"/>
                </a:ext>
              </a:extLst>
            </p:cNvPr>
            <p:cNvSpPr/>
            <p:nvPr/>
          </p:nvSpPr>
          <p:spPr>
            <a:xfrm>
              <a:off x="4064943" y="3416788"/>
              <a:ext cx="2250000" cy="244556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13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xmlns="" id="{DFC2BAB8-4DDC-4D3F-9432-BD335E52355E}"/>
                </a:ext>
              </a:extLst>
            </p:cNvPr>
            <p:cNvSpPr/>
            <p:nvPr/>
          </p:nvSpPr>
          <p:spPr>
            <a:xfrm>
              <a:off x="6315380" y="3416788"/>
              <a:ext cx="2250000" cy="244556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13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>
              <a:extLst>
                <a:ext uri="{FF2B5EF4-FFF2-40B4-BE49-F238E27FC236}">
                  <a16:creationId xmlns:a16="http://schemas.microsoft.com/office/drawing/2014/main" xmlns="" id="{48195AB6-BA8F-4E20-8D35-286E8838BF2F}"/>
                </a:ext>
              </a:extLst>
            </p:cNvPr>
            <p:cNvSpPr/>
            <p:nvPr/>
          </p:nvSpPr>
          <p:spPr>
            <a:xfrm>
              <a:off x="1819200" y="5682359"/>
              <a:ext cx="2250000" cy="183355"/>
            </a:xfrm>
            <a:prstGeom prst="rect">
              <a:avLst/>
            </a:prstGeom>
            <a:ln>
              <a:noFill/>
            </a:ln>
            <a:effectLst>
              <a:outerShdw blurRad="2413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xmlns="" id="{F95E1DEA-DB19-458D-97AD-C2E9B32F861A}"/>
                </a:ext>
              </a:extLst>
            </p:cNvPr>
            <p:cNvSpPr/>
            <p:nvPr/>
          </p:nvSpPr>
          <p:spPr>
            <a:xfrm>
              <a:off x="4070100" y="5679000"/>
              <a:ext cx="2250000" cy="183356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  <a:effectLst>
              <a:outerShdw blurRad="2413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xmlns="" id="{77F8F6D5-8C18-4F76-B905-9DE992A4CD86}"/>
                </a:ext>
              </a:extLst>
            </p:cNvPr>
            <p:cNvSpPr/>
            <p:nvPr/>
          </p:nvSpPr>
          <p:spPr>
            <a:xfrm>
              <a:off x="6319637" y="5679000"/>
              <a:ext cx="2250000" cy="183356"/>
            </a:xfrm>
            <a:prstGeom prst="rect">
              <a:avLst/>
            </a:prstGeom>
            <a:solidFill>
              <a:srgbClr val="0070C0">
                <a:alpha val="40000"/>
              </a:srgbClr>
            </a:solidFill>
            <a:ln>
              <a:noFill/>
            </a:ln>
            <a:effectLst>
              <a:outerShdw blurRad="2413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575816" y="4356373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Нарушение пунктов 6, 8 Порядка применения к обучающимся и снятия с обучающихся мер дисциплинарного взыскания (утвержден приказом </a:t>
            </a:r>
            <a:r>
              <a:rPr lang="ru-RU" sz="1200" dirty="0" err="1" smtClean="0"/>
              <a:t>Минобрнауки</a:t>
            </a:r>
            <a:r>
              <a:rPr lang="ru-RU" sz="1200" dirty="0" smtClean="0"/>
              <a:t> России</a:t>
            </a:r>
          </a:p>
          <a:p>
            <a:pPr algn="ctr"/>
            <a:r>
              <a:rPr lang="ru-RU" sz="1200" dirty="0" smtClean="0"/>
              <a:t> от 15.03.2013 №185)</a:t>
            </a:r>
            <a:endParaRPr lang="ru-RU" sz="1200" dirty="0"/>
          </a:p>
        </p:txBody>
      </p:sp>
      <p:sp>
        <p:nvSpPr>
          <p:cNvPr id="27" name="Стрелка вправо 26"/>
          <p:cNvSpPr/>
          <p:nvPr/>
        </p:nvSpPr>
        <p:spPr>
          <a:xfrm rot="5400000">
            <a:off x="1655936" y="3708301"/>
            <a:ext cx="576064" cy="576064"/>
          </a:xfrm>
          <a:prstGeom prst="rightArrow">
            <a:avLst/>
          </a:prstGeom>
          <a:solidFill>
            <a:schemeClr val="accent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27"/>
          <p:cNvSpPr/>
          <p:nvPr/>
        </p:nvSpPr>
        <p:spPr>
          <a:xfrm rot="5400000">
            <a:off x="4608264" y="3708301"/>
            <a:ext cx="576064" cy="576064"/>
          </a:xfrm>
          <a:prstGeom prst="rightArrow">
            <a:avLst/>
          </a:prstGeom>
          <a:solidFill>
            <a:schemeClr val="tx2">
              <a:lumMod val="40000"/>
              <a:lumOff val="60000"/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/>
          <p:cNvSpPr/>
          <p:nvPr/>
        </p:nvSpPr>
        <p:spPr>
          <a:xfrm rot="5400000">
            <a:off x="7488584" y="3708301"/>
            <a:ext cx="576064" cy="576064"/>
          </a:xfrm>
          <a:prstGeom prst="rightArrow">
            <a:avLst/>
          </a:prstGeom>
          <a:solidFill>
            <a:schemeClr val="tx2">
              <a:lumMod val="60000"/>
              <a:lumOff val="40000"/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359792" y="971997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EC4A02"/>
                </a:solidFill>
              </a:rPr>
              <a:t>5. Права, обязанности и ответственность обучающихся</a:t>
            </a:r>
            <a:endParaRPr lang="ru-RU" sz="2400" b="1" dirty="0">
              <a:solidFill>
                <a:srgbClr val="EC4A0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5816" y="2340149"/>
            <a:ext cx="2592288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700" dirty="0" smtClean="0"/>
              <a:t>Не соответствуют меры дисциплинарного взыскания</a:t>
            </a:r>
            <a:endParaRPr lang="ru-RU" sz="1700" dirty="0"/>
          </a:p>
        </p:txBody>
      </p:sp>
      <p:sp>
        <p:nvSpPr>
          <p:cNvPr id="20" name="TextBox 19"/>
          <p:cNvSpPr txBox="1"/>
          <p:nvPr/>
        </p:nvSpPr>
        <p:spPr>
          <a:xfrm>
            <a:off x="3528144" y="2124125"/>
            <a:ext cx="266429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dirty="0" smtClean="0"/>
              <a:t>Не учитывается мнение совета родителей, представительных органов участников образовательного</a:t>
            </a:r>
          </a:p>
          <a:p>
            <a:pPr algn="ctr"/>
            <a:r>
              <a:rPr lang="ru-RU" sz="1500" dirty="0" smtClean="0"/>
              <a:t>процесса</a:t>
            </a:r>
            <a:endParaRPr lang="ru-RU" sz="1500" dirty="0"/>
          </a:p>
        </p:txBody>
      </p:sp>
      <p:sp>
        <p:nvSpPr>
          <p:cNvPr id="21" name="TextBox 20"/>
          <p:cNvSpPr txBox="1"/>
          <p:nvPr/>
        </p:nvSpPr>
        <p:spPr>
          <a:xfrm>
            <a:off x="3816176" y="4356373"/>
            <a:ext cx="22322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Нарушение части 3 </a:t>
            </a:r>
          </a:p>
          <a:p>
            <a:pPr algn="ctr"/>
            <a:r>
              <a:rPr lang="ru-RU" sz="1200" dirty="0" smtClean="0"/>
              <a:t>статьи 30 Федерального закона от 29.12.2012 № 273-</a:t>
            </a:r>
          </a:p>
          <a:p>
            <a:pPr algn="ctr"/>
            <a:r>
              <a:rPr lang="ru-RU" sz="1200" dirty="0" smtClean="0"/>
              <a:t>ФЗ «Об образовании </a:t>
            </a:r>
          </a:p>
          <a:p>
            <a:pPr algn="ctr"/>
            <a:r>
              <a:rPr lang="ru-RU" sz="1200" dirty="0" smtClean="0"/>
              <a:t>в Российской Федерации»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480472" y="2196133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Не определен состав комиссии по</a:t>
            </a:r>
          </a:p>
          <a:p>
            <a:pPr algn="ctr"/>
            <a:r>
              <a:rPr lang="ru-RU" dirty="0" smtClean="0"/>
              <a:t>урегулированию споров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6840512" y="4356373"/>
            <a:ext cx="2160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Нарушение частей 3, 6 </a:t>
            </a:r>
          </a:p>
          <a:p>
            <a:pPr algn="ctr"/>
            <a:r>
              <a:rPr lang="ru-RU" sz="1200" dirty="0" smtClean="0"/>
              <a:t>статьи 45 Федерального закона от 29.12.2012 № 273-ФЗ «Об образовании</a:t>
            </a:r>
          </a:p>
          <a:p>
            <a:pPr algn="ctr"/>
            <a:r>
              <a:rPr lang="ru-RU" sz="1200" dirty="0" smtClean="0"/>
              <a:t> в Российской Федерации»</a:t>
            </a:r>
            <a:endParaRPr lang="ru-RU" sz="1200" dirty="0"/>
          </a:p>
        </p:txBody>
      </p:sp>
    </p:spTree>
    <p:extLst>
      <p:ext uri="{BB962C8B-B14F-4D97-AF65-F5344CB8AC3E}">
        <p14:creationId xmlns="" xmlns:p14="http://schemas.microsoft.com/office/powerpoint/2010/main" val="67384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7864" y="3852317"/>
            <a:ext cx="7560840" cy="259228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https://obrnadzor.tomsk.gov.ru/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  <a:p>
            <a:pPr algn="ctr">
              <a:buNone/>
            </a:pPr>
            <a:r>
              <a:rPr lang="ru-RU" sz="2000" b="1" dirty="0" smtClean="0">
                <a:solidFill>
                  <a:srgbClr val="F69200"/>
                </a:solidFill>
                <a:latin typeface="+mn-lt"/>
                <a:cs typeface="+mn-cs"/>
              </a:rPr>
              <a:t>АДРЕС: 634041, г. Томск, пр. Кирова, д. 41</a:t>
            </a:r>
          </a:p>
          <a:p>
            <a:pPr algn="ctr">
              <a:buNone/>
            </a:pPr>
            <a:r>
              <a:rPr lang="ru-RU" sz="2000" b="1" dirty="0" smtClean="0">
                <a:solidFill>
                  <a:srgbClr val="F69200"/>
                </a:solidFill>
                <a:latin typeface="+mn-lt"/>
                <a:cs typeface="+mn-cs"/>
              </a:rPr>
              <a:t>ТЕЛ.: +7(3822) 554-379;</a:t>
            </a:r>
          </a:p>
          <a:p>
            <a:pPr algn="ctr">
              <a:buNone/>
            </a:pPr>
            <a:r>
              <a:rPr lang="ru-RU" sz="2000" b="1" dirty="0" smtClean="0">
                <a:solidFill>
                  <a:srgbClr val="F69200"/>
                </a:solidFill>
                <a:latin typeface="+mn-lt"/>
                <a:cs typeface="+mn-cs"/>
              </a:rPr>
              <a:t>ФАКС: +7(3822) 554-379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 descr="Комитет.gif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223888" y="1260029"/>
            <a:ext cx="2088232" cy="208823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672160" y="1476053"/>
            <a:ext cx="59766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Комитет по контролю, надзору </a:t>
            </a:r>
          </a:p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и лицензированию в сфере образования </a:t>
            </a:r>
          </a:p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Департамента  общего  образования </a:t>
            </a:r>
          </a:p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Томской области </a:t>
            </a:r>
          </a:p>
        </p:txBody>
      </p:sp>
    </p:spTree>
    <p:extLst>
      <p:ext uri="{BB962C8B-B14F-4D97-AF65-F5344CB8AC3E}">
        <p14:creationId xmlns="" xmlns:p14="http://schemas.microsoft.com/office/powerpoint/2010/main" val="67384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Line 256"/>
          <p:cNvSpPr>
            <a:spLocks noChangeShapeType="1"/>
          </p:cNvSpPr>
          <p:nvPr/>
        </p:nvSpPr>
        <p:spPr bwMode="gray">
          <a:xfrm>
            <a:off x="1223888" y="3132237"/>
            <a:ext cx="6840760" cy="0"/>
          </a:xfrm>
          <a:prstGeom prst="line">
            <a:avLst/>
          </a:prstGeom>
          <a:noFill/>
          <a:ln w="25400">
            <a:solidFill>
              <a:srgbClr val="C00000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" name="Text Box 258"/>
          <p:cNvSpPr txBox="1">
            <a:spLocks noChangeArrowheads="1"/>
          </p:cNvSpPr>
          <p:nvPr/>
        </p:nvSpPr>
        <p:spPr bwMode="gray">
          <a:xfrm>
            <a:off x="1727944" y="3708301"/>
            <a:ext cx="7200800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Типичные нарушения законодательства </a:t>
            </a:r>
            <a:endParaRPr lang="ru-RU" sz="400" b="1" dirty="0" smtClean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  <a:p>
            <a:pPr eaLnBrk="0" hangingPunct="0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Российской Федерации в сфере образования </a:t>
            </a:r>
          </a:p>
          <a:p>
            <a:pPr eaLnBrk="0" hangingPunct="0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в образовательных организациях Томской области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21" name="Line 263"/>
          <p:cNvSpPr>
            <a:spLocks noChangeShapeType="1"/>
          </p:cNvSpPr>
          <p:nvPr/>
        </p:nvSpPr>
        <p:spPr bwMode="gray">
          <a:xfrm>
            <a:off x="1079872" y="4932437"/>
            <a:ext cx="6984776" cy="0"/>
          </a:xfrm>
          <a:prstGeom prst="line">
            <a:avLst/>
          </a:prstGeom>
          <a:noFill/>
          <a:ln w="25400">
            <a:solidFill>
              <a:srgbClr val="C00000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6" name="Text Box 269"/>
          <p:cNvSpPr txBox="1">
            <a:spLocks noChangeArrowheads="1"/>
          </p:cNvSpPr>
          <p:nvPr/>
        </p:nvSpPr>
        <p:spPr bwMode="gray">
          <a:xfrm>
            <a:off x="2096840" y="2403021"/>
            <a:ext cx="407168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 b="1" dirty="0" smtClean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35" name="Text Box 258"/>
          <p:cNvSpPr txBox="1">
            <a:spLocks noChangeArrowheads="1"/>
          </p:cNvSpPr>
          <p:nvPr/>
        </p:nvSpPr>
        <p:spPr bwMode="gray">
          <a:xfrm>
            <a:off x="1727944" y="2196133"/>
            <a:ext cx="5832648" cy="7694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Федеральный государственный контроль</a:t>
            </a:r>
          </a:p>
          <a:p>
            <a:pPr eaLnBrk="0" hangingPunct="0"/>
            <a:endParaRPr lang="ru-RU" sz="400" b="1" dirty="0" smtClean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  <a:p>
            <a:pPr eaLnBrk="0" hangingPunct="0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(надзор) в сфере образования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</p:txBody>
      </p:sp>
      <p:pic>
        <p:nvPicPr>
          <p:cNvPr id="18" name="Picture 10" descr="LB_circle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5816" y="2196133"/>
            <a:ext cx="960021" cy="958726"/>
          </a:xfrm>
          <a:prstGeom prst="rect">
            <a:avLst/>
          </a:prstGeom>
          <a:noFill/>
        </p:spPr>
      </p:pic>
      <p:pic>
        <p:nvPicPr>
          <p:cNvPr id="19" name="Picture 10" descr="LB_circle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5816" y="3924325"/>
            <a:ext cx="960021" cy="958726"/>
          </a:xfrm>
          <a:prstGeom prst="rect">
            <a:avLst/>
          </a:prstGeom>
          <a:noFill/>
        </p:spPr>
      </p:pic>
      <p:sp>
        <p:nvSpPr>
          <p:cNvPr id="24" name="Text Box 259"/>
          <p:cNvSpPr txBox="1">
            <a:spLocks noChangeArrowheads="1"/>
          </p:cNvSpPr>
          <p:nvPr/>
        </p:nvSpPr>
        <p:spPr bwMode="gray">
          <a:xfrm>
            <a:off x="719832" y="2412157"/>
            <a:ext cx="648072" cy="468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EC4A02"/>
                </a:solidFill>
                <a:latin typeface="Arial" charset="0"/>
              </a:rPr>
              <a:t>1</a:t>
            </a:r>
          </a:p>
        </p:txBody>
      </p:sp>
      <p:sp>
        <p:nvSpPr>
          <p:cNvPr id="25" name="Text Box 259"/>
          <p:cNvSpPr txBox="1">
            <a:spLocks noChangeArrowheads="1"/>
          </p:cNvSpPr>
          <p:nvPr/>
        </p:nvSpPr>
        <p:spPr bwMode="gray">
          <a:xfrm>
            <a:off x="684000" y="4176000"/>
            <a:ext cx="720256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400" b="1" dirty="0" smtClean="0">
                <a:solidFill>
                  <a:srgbClr val="EC4A02"/>
                </a:solidFill>
                <a:latin typeface="Arial" charset="0"/>
              </a:rPr>
              <a:t>2</a:t>
            </a:r>
            <a:endParaRPr lang="en-US" sz="2400" b="1" dirty="0">
              <a:solidFill>
                <a:srgbClr val="EC4A02"/>
              </a:solidFill>
              <a:latin typeface="Arial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47824" y="1188021"/>
            <a:ext cx="34563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EE8E00"/>
                </a:solidFill>
                <a:latin typeface="Arial" charset="0"/>
              </a:rPr>
              <a:t>Вопросы</a:t>
            </a:r>
            <a:endParaRPr lang="ru-RU" sz="2800" dirty="0">
              <a:solidFill>
                <a:srgbClr val="EE8E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7384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0" y="5472386"/>
            <a:ext cx="10009112" cy="13681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Picture 10" descr="LB_circle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824" y="1116013"/>
            <a:ext cx="527584" cy="526872"/>
          </a:xfrm>
          <a:prstGeom prst="rect">
            <a:avLst/>
          </a:prstGeom>
          <a:noFill/>
        </p:spPr>
      </p:pic>
      <p:sp>
        <p:nvSpPr>
          <p:cNvPr id="13" name="ссылка" hidden="1">
            <a:extLst>
              <a:ext uri="{FF2B5EF4-FFF2-40B4-BE49-F238E27FC236}">
                <a16:creationId xmlns:a16="http://schemas.microsoft.com/office/drawing/2014/main" xmlns="" id="{AC0CBA2E-A8EE-4ED1-AF1C-FFE1E5F45D11}"/>
              </a:ext>
            </a:extLst>
          </p:cNvPr>
          <p:cNvSpPr/>
          <p:nvPr/>
        </p:nvSpPr>
        <p:spPr>
          <a:xfrm>
            <a:off x="2619913" y="500373"/>
            <a:ext cx="4840800" cy="5839793"/>
          </a:xfrm>
          <a:custGeom>
            <a:avLst/>
            <a:gdLst>
              <a:gd name="connsiteX0" fmla="*/ 2927350 w 5854700"/>
              <a:gd name="connsiteY0" fmla="*/ 1442350 h 5854700"/>
              <a:gd name="connsiteX1" fmla="*/ 1442350 w 5854700"/>
              <a:gd name="connsiteY1" fmla="*/ 2927350 h 5854700"/>
              <a:gd name="connsiteX2" fmla="*/ 2927350 w 5854700"/>
              <a:gd name="connsiteY2" fmla="*/ 4412350 h 5854700"/>
              <a:gd name="connsiteX3" fmla="*/ 4412350 w 5854700"/>
              <a:gd name="connsiteY3" fmla="*/ 2927350 h 5854700"/>
              <a:gd name="connsiteX4" fmla="*/ 2927350 w 5854700"/>
              <a:gd name="connsiteY4" fmla="*/ 1442350 h 5854700"/>
              <a:gd name="connsiteX5" fmla="*/ 2927350 w 5854700"/>
              <a:gd name="connsiteY5" fmla="*/ 0 h 5854700"/>
              <a:gd name="connsiteX6" fmla="*/ 5854700 w 5854700"/>
              <a:gd name="connsiteY6" fmla="*/ 2927350 h 5854700"/>
              <a:gd name="connsiteX7" fmla="*/ 2927350 w 5854700"/>
              <a:gd name="connsiteY7" fmla="*/ 5854700 h 5854700"/>
              <a:gd name="connsiteX8" fmla="*/ 0 w 5854700"/>
              <a:gd name="connsiteY8" fmla="*/ 2927350 h 5854700"/>
              <a:gd name="connsiteX9" fmla="*/ 2927350 w 5854700"/>
              <a:gd name="connsiteY9" fmla="*/ 0 h 5854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854700" h="5854700">
                <a:moveTo>
                  <a:pt x="2927350" y="1442350"/>
                </a:moveTo>
                <a:cubicBezTo>
                  <a:pt x="2107207" y="1442350"/>
                  <a:pt x="1442350" y="2107207"/>
                  <a:pt x="1442350" y="2927350"/>
                </a:cubicBezTo>
                <a:cubicBezTo>
                  <a:pt x="1442350" y="3747493"/>
                  <a:pt x="2107207" y="4412350"/>
                  <a:pt x="2927350" y="4412350"/>
                </a:cubicBezTo>
                <a:cubicBezTo>
                  <a:pt x="3747493" y="4412350"/>
                  <a:pt x="4412350" y="3747493"/>
                  <a:pt x="4412350" y="2927350"/>
                </a:cubicBezTo>
                <a:cubicBezTo>
                  <a:pt x="4412350" y="2107207"/>
                  <a:pt x="3747493" y="1442350"/>
                  <a:pt x="2927350" y="1442350"/>
                </a:cubicBezTo>
                <a:close/>
                <a:moveTo>
                  <a:pt x="2927350" y="0"/>
                </a:moveTo>
                <a:cubicBezTo>
                  <a:pt x="4544081" y="0"/>
                  <a:pt x="5854700" y="1310619"/>
                  <a:pt x="5854700" y="2927350"/>
                </a:cubicBezTo>
                <a:cubicBezTo>
                  <a:pt x="5854700" y="4544081"/>
                  <a:pt x="4544081" y="5854700"/>
                  <a:pt x="2927350" y="5854700"/>
                </a:cubicBezTo>
                <a:cubicBezTo>
                  <a:pt x="1310619" y="5854700"/>
                  <a:pt x="0" y="4544081"/>
                  <a:pt x="0" y="2927350"/>
                </a:cubicBezTo>
                <a:cubicBezTo>
                  <a:pt x="0" y="1310619"/>
                  <a:pt x="1310619" y="0"/>
                  <a:pt x="292735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81217" tIns="40609" rIns="81217" bIns="40609"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2" name="Овал 21" hidden="1">
            <a:extLst>
              <a:ext uri="{FF2B5EF4-FFF2-40B4-BE49-F238E27FC236}">
                <a16:creationId xmlns:a16="http://schemas.microsoft.com/office/drawing/2014/main" xmlns="" id="{222C5F0B-6EFC-4407-96C1-A95810130485}"/>
              </a:ext>
            </a:extLst>
          </p:cNvPr>
          <p:cNvSpPr/>
          <p:nvPr/>
        </p:nvSpPr>
        <p:spPr>
          <a:xfrm>
            <a:off x="4331812" y="2181856"/>
            <a:ext cx="2046387" cy="246869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217" tIns="40609" rIns="81217" bIns="40609" rtlCol="0" anchor="ctr"/>
          <a:lstStyle/>
          <a:p>
            <a:pPr algn="ctr"/>
            <a:endParaRPr lang="ru-RU"/>
          </a:p>
        </p:txBody>
      </p:sp>
      <p:grpSp>
        <p:nvGrpSpPr>
          <p:cNvPr id="10" name="Группа 23"/>
          <p:cNvGrpSpPr/>
          <p:nvPr/>
        </p:nvGrpSpPr>
        <p:grpSpPr>
          <a:xfrm>
            <a:off x="287784" y="2196133"/>
            <a:ext cx="9145016" cy="3672408"/>
            <a:chOff x="2510555" y="1245226"/>
            <a:chExt cx="6888585" cy="2715644"/>
          </a:xfrm>
        </p:grpSpPr>
        <p:sp>
          <p:nvSpPr>
            <p:cNvPr id="11" name="Прямоугольник: скругленные углы 18">
              <a:extLst>
                <a:ext uri="{FF2B5EF4-FFF2-40B4-BE49-F238E27FC236}">
                  <a16:creationId xmlns:a16="http://schemas.microsoft.com/office/drawing/2014/main" xmlns="" id="{06357792-F684-454D-A20E-BED8CC060EBC}"/>
                </a:ext>
              </a:extLst>
            </p:cNvPr>
            <p:cNvSpPr/>
            <p:nvPr/>
          </p:nvSpPr>
          <p:spPr>
            <a:xfrm>
              <a:off x="2510555" y="2079000"/>
              <a:ext cx="2179265" cy="1881870"/>
            </a:xfrm>
            <a:prstGeom prst="roundRect">
              <a:avLst>
                <a:gd name="adj" fmla="val 9023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reflection blurRad="139700" stA="50000" endPos="18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2" name="Полилиния: фигура 28">
              <a:extLst>
                <a:ext uri="{FF2B5EF4-FFF2-40B4-BE49-F238E27FC236}">
                  <a16:creationId xmlns:a16="http://schemas.microsoft.com/office/drawing/2014/main" xmlns="" id="{9EDD2178-EDF2-4208-ACF1-7E1FA6C72305}"/>
                </a:ext>
              </a:extLst>
            </p:cNvPr>
            <p:cNvSpPr/>
            <p:nvPr/>
          </p:nvSpPr>
          <p:spPr>
            <a:xfrm rot="10800000">
              <a:off x="2833951" y="1245226"/>
              <a:ext cx="1532474" cy="2408774"/>
            </a:xfrm>
            <a:custGeom>
              <a:avLst/>
              <a:gdLst>
                <a:gd name="connsiteX0" fmla="*/ 1544434 w 1670466"/>
                <a:gd name="connsiteY0" fmla="*/ 2408774 h 2408774"/>
                <a:gd name="connsiteX1" fmla="*/ 111364 w 1670466"/>
                <a:gd name="connsiteY1" fmla="*/ 2313451 h 2408774"/>
                <a:gd name="connsiteX2" fmla="*/ 111364 w 1670466"/>
                <a:gd name="connsiteY2" fmla="*/ 2309217 h 2408774"/>
                <a:gd name="connsiteX3" fmla="*/ 93260 w 1670466"/>
                <a:gd name="connsiteY3" fmla="*/ 2306438 h 2408774"/>
                <a:gd name="connsiteX4" fmla="*/ 0 w 1670466"/>
                <a:gd name="connsiteY4" fmla="*/ 2199468 h 2408774"/>
                <a:gd name="connsiteX5" fmla="*/ 0 w 1670466"/>
                <a:gd name="connsiteY5" fmla="*/ 2158862 h 2408774"/>
                <a:gd name="connsiteX6" fmla="*/ 0 w 1670466"/>
                <a:gd name="connsiteY6" fmla="*/ 468699 h 2408774"/>
                <a:gd name="connsiteX7" fmla="*/ 0 w 1670466"/>
                <a:gd name="connsiteY7" fmla="*/ 371393 h 2408774"/>
                <a:gd name="connsiteX8" fmla="*/ 152697 w 1670466"/>
                <a:gd name="connsiteY8" fmla="*/ 255300 h 2408774"/>
                <a:gd name="connsiteX9" fmla="*/ 1034226 w 1670466"/>
                <a:gd name="connsiteY9" fmla="*/ 255300 h 2408774"/>
                <a:gd name="connsiteX10" fmla="*/ 1238466 w 1670466"/>
                <a:gd name="connsiteY10" fmla="*/ 0 h 2408774"/>
                <a:gd name="connsiteX11" fmla="*/ 1442706 w 1670466"/>
                <a:gd name="connsiteY11" fmla="*/ 255300 h 2408774"/>
                <a:gd name="connsiteX12" fmla="*/ 1517769 w 1670466"/>
                <a:gd name="connsiteY12" fmla="*/ 255300 h 2408774"/>
                <a:gd name="connsiteX13" fmla="*/ 1670466 w 1670466"/>
                <a:gd name="connsiteY13" fmla="*/ 371393 h 2408774"/>
                <a:gd name="connsiteX14" fmla="*/ 1670466 w 1670466"/>
                <a:gd name="connsiteY14" fmla="*/ 468699 h 2408774"/>
                <a:gd name="connsiteX15" fmla="*/ 1670466 w 1670466"/>
                <a:gd name="connsiteY15" fmla="*/ 2199468 h 2408774"/>
                <a:gd name="connsiteX16" fmla="*/ 1670466 w 1670466"/>
                <a:gd name="connsiteY16" fmla="*/ 2296774 h 2408774"/>
                <a:gd name="connsiteX17" fmla="*/ 1577205 w 1670466"/>
                <a:gd name="connsiteY17" fmla="*/ 2403744 h 2408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670466" h="2408774">
                  <a:moveTo>
                    <a:pt x="1544434" y="2408774"/>
                  </a:moveTo>
                  <a:lnTo>
                    <a:pt x="111364" y="2313451"/>
                  </a:lnTo>
                  <a:lnTo>
                    <a:pt x="111364" y="2309217"/>
                  </a:lnTo>
                  <a:lnTo>
                    <a:pt x="93260" y="2306438"/>
                  </a:lnTo>
                  <a:cubicBezTo>
                    <a:pt x="38454" y="2288814"/>
                    <a:pt x="0" y="2247556"/>
                    <a:pt x="0" y="2199468"/>
                  </a:cubicBezTo>
                  <a:lnTo>
                    <a:pt x="0" y="2158862"/>
                  </a:lnTo>
                  <a:lnTo>
                    <a:pt x="0" y="468699"/>
                  </a:lnTo>
                  <a:lnTo>
                    <a:pt x="0" y="371393"/>
                  </a:lnTo>
                  <a:cubicBezTo>
                    <a:pt x="0" y="307276"/>
                    <a:pt x="68364" y="255300"/>
                    <a:pt x="152697" y="255300"/>
                  </a:cubicBezTo>
                  <a:lnTo>
                    <a:pt x="1034226" y="255300"/>
                  </a:lnTo>
                  <a:lnTo>
                    <a:pt x="1238466" y="0"/>
                  </a:lnTo>
                  <a:lnTo>
                    <a:pt x="1442706" y="255300"/>
                  </a:lnTo>
                  <a:lnTo>
                    <a:pt x="1517769" y="255300"/>
                  </a:lnTo>
                  <a:cubicBezTo>
                    <a:pt x="1602102" y="255300"/>
                    <a:pt x="1670466" y="307276"/>
                    <a:pt x="1670466" y="371393"/>
                  </a:cubicBezTo>
                  <a:lnTo>
                    <a:pt x="1670466" y="468699"/>
                  </a:lnTo>
                  <a:lnTo>
                    <a:pt x="1670466" y="2199468"/>
                  </a:lnTo>
                  <a:lnTo>
                    <a:pt x="1670466" y="2296774"/>
                  </a:lnTo>
                  <a:cubicBezTo>
                    <a:pt x="1670466" y="2344861"/>
                    <a:pt x="1632011" y="2386120"/>
                    <a:pt x="1577205" y="2403744"/>
                  </a:cubicBezTo>
                  <a:close/>
                </a:path>
              </a:pathLst>
            </a:custGeom>
            <a:solidFill>
              <a:srgbClr val="F6F9FC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  <p:sp>
          <p:nvSpPr>
            <p:cNvPr id="14" name="Прямоугольник: скругленные углы 21">
              <a:extLst>
                <a:ext uri="{FF2B5EF4-FFF2-40B4-BE49-F238E27FC236}">
                  <a16:creationId xmlns:a16="http://schemas.microsoft.com/office/drawing/2014/main" xmlns="" id="{24111A75-B887-4F63-98BF-DEA7BFA5984C}"/>
                </a:ext>
              </a:extLst>
            </p:cNvPr>
            <p:cNvSpPr/>
            <p:nvPr/>
          </p:nvSpPr>
          <p:spPr>
            <a:xfrm>
              <a:off x="4864422" y="2079000"/>
              <a:ext cx="2179265" cy="1881870"/>
            </a:xfrm>
            <a:prstGeom prst="roundRect">
              <a:avLst>
                <a:gd name="adj" fmla="val 9023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reflection blurRad="139700" stA="50000" endPos="18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Полилиния: фигура 29">
              <a:extLst>
                <a:ext uri="{FF2B5EF4-FFF2-40B4-BE49-F238E27FC236}">
                  <a16:creationId xmlns:a16="http://schemas.microsoft.com/office/drawing/2014/main" xmlns="" id="{36832BE3-E19D-4B15-A260-7ECC801A4C0B}"/>
                </a:ext>
              </a:extLst>
            </p:cNvPr>
            <p:cNvSpPr/>
            <p:nvPr/>
          </p:nvSpPr>
          <p:spPr>
            <a:xfrm>
              <a:off x="5187817" y="1245226"/>
              <a:ext cx="1532474" cy="2408774"/>
            </a:xfrm>
            <a:custGeom>
              <a:avLst/>
              <a:gdLst>
                <a:gd name="connsiteX0" fmla="*/ 126032 w 1670466"/>
                <a:gd name="connsiteY0" fmla="*/ 0 h 2408774"/>
                <a:gd name="connsiteX1" fmla="*/ 1559102 w 1670466"/>
                <a:gd name="connsiteY1" fmla="*/ 95323 h 2408774"/>
                <a:gd name="connsiteX2" fmla="*/ 1559102 w 1670466"/>
                <a:gd name="connsiteY2" fmla="*/ 99557 h 2408774"/>
                <a:gd name="connsiteX3" fmla="*/ 1577206 w 1670466"/>
                <a:gd name="connsiteY3" fmla="*/ 102336 h 2408774"/>
                <a:gd name="connsiteX4" fmla="*/ 1670466 w 1670466"/>
                <a:gd name="connsiteY4" fmla="*/ 209306 h 2408774"/>
                <a:gd name="connsiteX5" fmla="*/ 1670466 w 1670466"/>
                <a:gd name="connsiteY5" fmla="*/ 249912 h 2408774"/>
                <a:gd name="connsiteX6" fmla="*/ 1670466 w 1670466"/>
                <a:gd name="connsiteY6" fmla="*/ 1940076 h 2408774"/>
                <a:gd name="connsiteX7" fmla="*/ 1670466 w 1670466"/>
                <a:gd name="connsiteY7" fmla="*/ 2037381 h 2408774"/>
                <a:gd name="connsiteX8" fmla="*/ 1517769 w 1670466"/>
                <a:gd name="connsiteY8" fmla="*/ 2153474 h 2408774"/>
                <a:gd name="connsiteX9" fmla="*/ 636240 w 1670466"/>
                <a:gd name="connsiteY9" fmla="*/ 2153474 h 2408774"/>
                <a:gd name="connsiteX10" fmla="*/ 432000 w 1670466"/>
                <a:gd name="connsiteY10" fmla="*/ 2408774 h 2408774"/>
                <a:gd name="connsiteX11" fmla="*/ 227760 w 1670466"/>
                <a:gd name="connsiteY11" fmla="*/ 2153474 h 2408774"/>
                <a:gd name="connsiteX12" fmla="*/ 152697 w 1670466"/>
                <a:gd name="connsiteY12" fmla="*/ 2153474 h 2408774"/>
                <a:gd name="connsiteX13" fmla="*/ 0 w 1670466"/>
                <a:gd name="connsiteY13" fmla="*/ 2037381 h 2408774"/>
                <a:gd name="connsiteX14" fmla="*/ 0 w 1670466"/>
                <a:gd name="connsiteY14" fmla="*/ 1940076 h 2408774"/>
                <a:gd name="connsiteX15" fmla="*/ 0 w 1670466"/>
                <a:gd name="connsiteY15" fmla="*/ 209306 h 2408774"/>
                <a:gd name="connsiteX16" fmla="*/ 0 w 1670466"/>
                <a:gd name="connsiteY16" fmla="*/ 112000 h 2408774"/>
                <a:gd name="connsiteX17" fmla="*/ 93261 w 1670466"/>
                <a:gd name="connsiteY17" fmla="*/ 5031 h 2408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670466" h="2408774">
                  <a:moveTo>
                    <a:pt x="126032" y="0"/>
                  </a:moveTo>
                  <a:lnTo>
                    <a:pt x="1559102" y="95323"/>
                  </a:lnTo>
                  <a:lnTo>
                    <a:pt x="1559102" y="99557"/>
                  </a:lnTo>
                  <a:lnTo>
                    <a:pt x="1577206" y="102336"/>
                  </a:lnTo>
                  <a:cubicBezTo>
                    <a:pt x="1632012" y="119960"/>
                    <a:pt x="1670466" y="161218"/>
                    <a:pt x="1670466" y="209306"/>
                  </a:cubicBezTo>
                  <a:lnTo>
                    <a:pt x="1670466" y="249912"/>
                  </a:lnTo>
                  <a:lnTo>
                    <a:pt x="1670466" y="1940076"/>
                  </a:lnTo>
                  <a:lnTo>
                    <a:pt x="1670466" y="2037381"/>
                  </a:lnTo>
                  <a:cubicBezTo>
                    <a:pt x="1670466" y="2101498"/>
                    <a:pt x="1602102" y="2153474"/>
                    <a:pt x="1517769" y="2153474"/>
                  </a:cubicBezTo>
                  <a:lnTo>
                    <a:pt x="636240" y="2153474"/>
                  </a:lnTo>
                  <a:lnTo>
                    <a:pt x="432000" y="2408774"/>
                  </a:lnTo>
                  <a:lnTo>
                    <a:pt x="227760" y="2153474"/>
                  </a:lnTo>
                  <a:lnTo>
                    <a:pt x="152697" y="2153474"/>
                  </a:lnTo>
                  <a:cubicBezTo>
                    <a:pt x="68365" y="2153474"/>
                    <a:pt x="0" y="2101498"/>
                    <a:pt x="0" y="2037381"/>
                  </a:cubicBezTo>
                  <a:lnTo>
                    <a:pt x="0" y="1940076"/>
                  </a:lnTo>
                  <a:lnTo>
                    <a:pt x="0" y="209306"/>
                  </a:lnTo>
                  <a:lnTo>
                    <a:pt x="0" y="112000"/>
                  </a:lnTo>
                  <a:cubicBezTo>
                    <a:pt x="0" y="63913"/>
                    <a:pt x="38456" y="22654"/>
                    <a:pt x="93261" y="5031"/>
                  </a:cubicBezTo>
                  <a:close/>
                </a:path>
              </a:pathLst>
            </a:custGeom>
            <a:solidFill>
              <a:srgbClr val="F6F9FC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6" name="Прямоугольник: скругленные углы 24">
              <a:extLst>
                <a:ext uri="{FF2B5EF4-FFF2-40B4-BE49-F238E27FC236}">
                  <a16:creationId xmlns:a16="http://schemas.microsoft.com/office/drawing/2014/main" xmlns="" id="{E02E2CBC-F5BA-4D46-B41D-1FCAE5016061}"/>
                </a:ext>
              </a:extLst>
            </p:cNvPr>
            <p:cNvSpPr/>
            <p:nvPr/>
          </p:nvSpPr>
          <p:spPr>
            <a:xfrm>
              <a:off x="7219875" y="2083650"/>
              <a:ext cx="2179265" cy="1877220"/>
            </a:xfrm>
            <a:prstGeom prst="roundRect">
              <a:avLst>
                <a:gd name="adj" fmla="val 9023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reflection blurRad="139700" stA="50000" endPos="18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Полилиния: фигура 30">
              <a:extLst>
                <a:ext uri="{FF2B5EF4-FFF2-40B4-BE49-F238E27FC236}">
                  <a16:creationId xmlns:a16="http://schemas.microsoft.com/office/drawing/2014/main" xmlns="" id="{ABBFD423-70AC-4EF1-873E-6B1B527A4382}"/>
                </a:ext>
              </a:extLst>
            </p:cNvPr>
            <p:cNvSpPr/>
            <p:nvPr/>
          </p:nvSpPr>
          <p:spPr>
            <a:xfrm>
              <a:off x="7543270" y="1249876"/>
              <a:ext cx="1532474" cy="2408774"/>
            </a:xfrm>
            <a:custGeom>
              <a:avLst/>
              <a:gdLst>
                <a:gd name="connsiteX0" fmla="*/ 126032 w 1670466"/>
                <a:gd name="connsiteY0" fmla="*/ 0 h 2408774"/>
                <a:gd name="connsiteX1" fmla="*/ 1559102 w 1670466"/>
                <a:gd name="connsiteY1" fmla="*/ 95323 h 2408774"/>
                <a:gd name="connsiteX2" fmla="*/ 1559102 w 1670466"/>
                <a:gd name="connsiteY2" fmla="*/ 99557 h 2408774"/>
                <a:gd name="connsiteX3" fmla="*/ 1577206 w 1670466"/>
                <a:gd name="connsiteY3" fmla="*/ 102336 h 2408774"/>
                <a:gd name="connsiteX4" fmla="*/ 1670466 w 1670466"/>
                <a:gd name="connsiteY4" fmla="*/ 209306 h 2408774"/>
                <a:gd name="connsiteX5" fmla="*/ 1670466 w 1670466"/>
                <a:gd name="connsiteY5" fmla="*/ 249912 h 2408774"/>
                <a:gd name="connsiteX6" fmla="*/ 1670466 w 1670466"/>
                <a:gd name="connsiteY6" fmla="*/ 1940076 h 2408774"/>
                <a:gd name="connsiteX7" fmla="*/ 1670466 w 1670466"/>
                <a:gd name="connsiteY7" fmla="*/ 2037381 h 2408774"/>
                <a:gd name="connsiteX8" fmla="*/ 1517769 w 1670466"/>
                <a:gd name="connsiteY8" fmla="*/ 2153474 h 2408774"/>
                <a:gd name="connsiteX9" fmla="*/ 636240 w 1670466"/>
                <a:gd name="connsiteY9" fmla="*/ 2153474 h 2408774"/>
                <a:gd name="connsiteX10" fmla="*/ 432000 w 1670466"/>
                <a:gd name="connsiteY10" fmla="*/ 2408774 h 2408774"/>
                <a:gd name="connsiteX11" fmla="*/ 227760 w 1670466"/>
                <a:gd name="connsiteY11" fmla="*/ 2153474 h 2408774"/>
                <a:gd name="connsiteX12" fmla="*/ 152697 w 1670466"/>
                <a:gd name="connsiteY12" fmla="*/ 2153474 h 2408774"/>
                <a:gd name="connsiteX13" fmla="*/ 0 w 1670466"/>
                <a:gd name="connsiteY13" fmla="*/ 2037381 h 2408774"/>
                <a:gd name="connsiteX14" fmla="*/ 0 w 1670466"/>
                <a:gd name="connsiteY14" fmla="*/ 1940076 h 2408774"/>
                <a:gd name="connsiteX15" fmla="*/ 0 w 1670466"/>
                <a:gd name="connsiteY15" fmla="*/ 209306 h 2408774"/>
                <a:gd name="connsiteX16" fmla="*/ 0 w 1670466"/>
                <a:gd name="connsiteY16" fmla="*/ 112000 h 2408774"/>
                <a:gd name="connsiteX17" fmla="*/ 93261 w 1670466"/>
                <a:gd name="connsiteY17" fmla="*/ 5031 h 2408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670466" h="2408774">
                  <a:moveTo>
                    <a:pt x="126032" y="0"/>
                  </a:moveTo>
                  <a:lnTo>
                    <a:pt x="1559102" y="95323"/>
                  </a:lnTo>
                  <a:lnTo>
                    <a:pt x="1559102" y="99557"/>
                  </a:lnTo>
                  <a:lnTo>
                    <a:pt x="1577206" y="102336"/>
                  </a:lnTo>
                  <a:cubicBezTo>
                    <a:pt x="1632011" y="119960"/>
                    <a:pt x="1670466" y="161218"/>
                    <a:pt x="1670466" y="209306"/>
                  </a:cubicBezTo>
                  <a:lnTo>
                    <a:pt x="1670466" y="249912"/>
                  </a:lnTo>
                  <a:lnTo>
                    <a:pt x="1670466" y="1940076"/>
                  </a:lnTo>
                  <a:lnTo>
                    <a:pt x="1670466" y="2037381"/>
                  </a:lnTo>
                  <a:cubicBezTo>
                    <a:pt x="1670466" y="2101498"/>
                    <a:pt x="1602101" y="2153474"/>
                    <a:pt x="1517769" y="2153474"/>
                  </a:cubicBezTo>
                  <a:lnTo>
                    <a:pt x="636240" y="2153474"/>
                  </a:lnTo>
                  <a:lnTo>
                    <a:pt x="432000" y="2408774"/>
                  </a:lnTo>
                  <a:lnTo>
                    <a:pt x="227760" y="2153474"/>
                  </a:lnTo>
                  <a:lnTo>
                    <a:pt x="152697" y="2153474"/>
                  </a:lnTo>
                  <a:cubicBezTo>
                    <a:pt x="68365" y="2153474"/>
                    <a:pt x="0" y="2101498"/>
                    <a:pt x="0" y="2037381"/>
                  </a:cubicBezTo>
                  <a:lnTo>
                    <a:pt x="0" y="1940076"/>
                  </a:lnTo>
                  <a:lnTo>
                    <a:pt x="0" y="209306"/>
                  </a:lnTo>
                  <a:lnTo>
                    <a:pt x="0" y="112000"/>
                  </a:lnTo>
                  <a:cubicBezTo>
                    <a:pt x="0" y="63913"/>
                    <a:pt x="38455" y="22654"/>
                    <a:pt x="93261" y="5031"/>
                  </a:cubicBezTo>
                  <a:close/>
                </a:path>
              </a:pathLst>
            </a:custGeom>
            <a:solidFill>
              <a:srgbClr val="F9FBFD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791840" y="2700189"/>
            <a:ext cx="201622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b="1" dirty="0" smtClean="0">
                <a:solidFill>
                  <a:srgbClr val="EC7702"/>
                </a:solidFill>
              </a:rPr>
              <a:t>Федеральный закон</a:t>
            </a:r>
          </a:p>
          <a:p>
            <a:pPr algn="ctr"/>
            <a:r>
              <a:rPr lang="ru-RU" sz="1300" b="1" dirty="0" smtClean="0">
                <a:solidFill>
                  <a:srgbClr val="EC7702"/>
                </a:solidFill>
              </a:rPr>
              <a:t>Российской Федерации </a:t>
            </a:r>
          </a:p>
          <a:p>
            <a:pPr algn="ctr"/>
            <a:r>
              <a:rPr lang="ru-RU" sz="1300" b="1" dirty="0" smtClean="0">
                <a:solidFill>
                  <a:srgbClr val="EC7702"/>
                </a:solidFill>
              </a:rPr>
              <a:t>от 31.07.2020 года </a:t>
            </a:r>
          </a:p>
          <a:p>
            <a:pPr algn="ctr"/>
            <a:r>
              <a:rPr lang="ru-RU" sz="1300" b="1" dirty="0" smtClean="0">
                <a:solidFill>
                  <a:srgbClr val="EC7702"/>
                </a:solidFill>
              </a:rPr>
              <a:t>№ 248-ФЗ</a:t>
            </a:r>
            <a:endParaRPr lang="ru-RU" sz="400" b="1" dirty="0" smtClean="0">
              <a:solidFill>
                <a:srgbClr val="EC7702"/>
              </a:solidFill>
            </a:endParaRPr>
          </a:p>
          <a:p>
            <a:pPr algn="ctr"/>
            <a:r>
              <a:rPr lang="ru-RU" sz="4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300" b="1" dirty="0" smtClean="0">
                <a:solidFill>
                  <a:schemeClr val="accent1">
                    <a:lumMod val="75000"/>
                  </a:schemeClr>
                </a:solidFill>
              </a:rPr>
              <a:t>«О ГОСУДАРСТВЕННОМ КОНТРОЛЕ (НАДЗОРЕ) И МУНИЦИПАЛЬНОМ КОНТРОЛЕ В РОССИЙСКОЙ ФЕДЕРАЦИИ»</a:t>
            </a:r>
          </a:p>
          <a:p>
            <a:endParaRPr lang="ru-RU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3888184" y="2772197"/>
            <a:ext cx="20162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b="1" dirty="0" smtClean="0">
                <a:solidFill>
                  <a:srgbClr val="EC7702"/>
                </a:solidFill>
              </a:rPr>
              <a:t>Федеральный закон</a:t>
            </a:r>
          </a:p>
          <a:p>
            <a:pPr algn="ctr"/>
            <a:r>
              <a:rPr lang="ru-RU" sz="1300" b="1" dirty="0" smtClean="0">
                <a:solidFill>
                  <a:srgbClr val="EC7702"/>
                </a:solidFill>
              </a:rPr>
              <a:t>Российской Федерации </a:t>
            </a:r>
          </a:p>
          <a:p>
            <a:pPr algn="ctr"/>
            <a:r>
              <a:rPr lang="ru-RU" sz="1300" b="1" dirty="0" smtClean="0">
                <a:solidFill>
                  <a:srgbClr val="EC7702"/>
                </a:solidFill>
              </a:rPr>
              <a:t>от 29.12.2012  года</a:t>
            </a:r>
          </a:p>
          <a:p>
            <a:pPr algn="ctr"/>
            <a:r>
              <a:rPr lang="ru-RU" sz="1300" b="1" dirty="0" smtClean="0">
                <a:solidFill>
                  <a:srgbClr val="EC7702"/>
                </a:solidFill>
              </a:rPr>
              <a:t>№ 273-ФЗ</a:t>
            </a:r>
            <a:endParaRPr lang="ru-RU" sz="400" b="1" dirty="0" smtClean="0">
              <a:solidFill>
                <a:srgbClr val="EC7702"/>
              </a:solidFill>
            </a:endParaRPr>
          </a:p>
          <a:p>
            <a:pPr algn="ctr"/>
            <a:r>
              <a:rPr lang="ru-RU" sz="400" b="1" dirty="0" smtClean="0">
                <a:solidFill>
                  <a:srgbClr val="EC7702"/>
                </a:solidFill>
              </a:rPr>
              <a:t> </a:t>
            </a:r>
          </a:p>
          <a:p>
            <a:pPr algn="ctr"/>
            <a:r>
              <a:rPr lang="ru-RU" sz="1300" b="1" dirty="0" smtClean="0">
                <a:solidFill>
                  <a:schemeClr val="accent1">
                    <a:lumMod val="75000"/>
                  </a:schemeClr>
                </a:solidFill>
              </a:rPr>
              <a:t>«ОБ ОБРАЗОВАНИИ В РОССИЙСКОЙ ФЕДЕРАЦИИ»  </a:t>
            </a:r>
          </a:p>
          <a:p>
            <a:pPr algn="ctr"/>
            <a:r>
              <a:rPr lang="ru-RU" sz="1300" dirty="0" smtClean="0"/>
              <a:t>(статья 93)</a:t>
            </a:r>
          </a:p>
          <a:p>
            <a:endParaRPr lang="ru-RU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6984528" y="2700189"/>
            <a:ext cx="2016224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b="1" dirty="0" smtClean="0">
                <a:solidFill>
                  <a:srgbClr val="EC7702"/>
                </a:solidFill>
              </a:rPr>
              <a:t>Постановление Правительства</a:t>
            </a:r>
          </a:p>
          <a:p>
            <a:pPr algn="ctr"/>
            <a:r>
              <a:rPr lang="ru-RU" sz="1300" b="1" dirty="0" smtClean="0">
                <a:solidFill>
                  <a:srgbClr val="EC7702"/>
                </a:solidFill>
              </a:rPr>
              <a:t>Российской Федерации от 25.06.2021 №997</a:t>
            </a:r>
          </a:p>
          <a:p>
            <a:pPr algn="ctr"/>
            <a:endParaRPr lang="ru-RU" sz="500" b="1" dirty="0" smtClean="0">
              <a:solidFill>
                <a:srgbClr val="EC7702"/>
              </a:solidFill>
            </a:endParaRPr>
          </a:p>
          <a:p>
            <a:pPr algn="ctr"/>
            <a:r>
              <a:rPr lang="ru-RU" sz="1300" b="1" dirty="0" smtClean="0">
                <a:solidFill>
                  <a:srgbClr val="EC7702"/>
                </a:solidFill>
              </a:rPr>
              <a:t> </a:t>
            </a:r>
            <a:r>
              <a:rPr lang="ru-RU" sz="1300" b="1" dirty="0" smtClean="0">
                <a:solidFill>
                  <a:schemeClr val="accent1">
                    <a:lumMod val="75000"/>
                  </a:schemeClr>
                </a:solidFill>
              </a:rPr>
              <a:t>«ПОЛОЖЕНИЕ О ФЕДЕРАЛЬНОМ ГОСУДАРСТВЕННОМ КОНТРОЛЕ (НАДЗОРЕ)</a:t>
            </a:r>
          </a:p>
          <a:p>
            <a:pPr algn="ctr"/>
            <a:r>
              <a:rPr lang="ru-RU" sz="1300" b="1" dirty="0" smtClean="0">
                <a:solidFill>
                  <a:schemeClr val="accent1">
                    <a:lumMod val="75000"/>
                  </a:schemeClr>
                </a:solidFill>
              </a:rPr>
              <a:t>В СФЕРЕ ОБРАЗОВАНИЯ»</a:t>
            </a:r>
          </a:p>
          <a:p>
            <a:endParaRPr lang="ru-RU" sz="12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1223888" y="1044005"/>
            <a:ext cx="69127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Федеральный государственный контроль (надзор) </a:t>
            </a:r>
          </a:p>
          <a:p>
            <a:pPr eaLnBrk="0" hangingPunct="0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в сфере образования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19" name="Text Box 259"/>
          <p:cNvSpPr txBox="1">
            <a:spLocks noChangeArrowheads="1"/>
          </p:cNvSpPr>
          <p:nvPr/>
        </p:nvSpPr>
        <p:spPr bwMode="gray">
          <a:xfrm>
            <a:off x="647824" y="1116013"/>
            <a:ext cx="504056" cy="468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EC4A02"/>
                </a:solidFill>
                <a:latin typeface="Arial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xmlns="" val="177673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сылка" hidden="1">
            <a:extLst>
              <a:ext uri="{FF2B5EF4-FFF2-40B4-BE49-F238E27FC236}">
                <a16:creationId xmlns:a16="http://schemas.microsoft.com/office/drawing/2014/main" xmlns="" id="{AC0CBA2E-A8EE-4ED1-AF1C-FFE1E5F45D11}"/>
              </a:ext>
            </a:extLst>
          </p:cNvPr>
          <p:cNvSpPr/>
          <p:nvPr/>
        </p:nvSpPr>
        <p:spPr>
          <a:xfrm>
            <a:off x="2619913" y="500373"/>
            <a:ext cx="4840800" cy="5839793"/>
          </a:xfrm>
          <a:custGeom>
            <a:avLst/>
            <a:gdLst>
              <a:gd name="connsiteX0" fmla="*/ 2927350 w 5854700"/>
              <a:gd name="connsiteY0" fmla="*/ 1442350 h 5854700"/>
              <a:gd name="connsiteX1" fmla="*/ 1442350 w 5854700"/>
              <a:gd name="connsiteY1" fmla="*/ 2927350 h 5854700"/>
              <a:gd name="connsiteX2" fmla="*/ 2927350 w 5854700"/>
              <a:gd name="connsiteY2" fmla="*/ 4412350 h 5854700"/>
              <a:gd name="connsiteX3" fmla="*/ 4412350 w 5854700"/>
              <a:gd name="connsiteY3" fmla="*/ 2927350 h 5854700"/>
              <a:gd name="connsiteX4" fmla="*/ 2927350 w 5854700"/>
              <a:gd name="connsiteY4" fmla="*/ 1442350 h 5854700"/>
              <a:gd name="connsiteX5" fmla="*/ 2927350 w 5854700"/>
              <a:gd name="connsiteY5" fmla="*/ 0 h 5854700"/>
              <a:gd name="connsiteX6" fmla="*/ 5854700 w 5854700"/>
              <a:gd name="connsiteY6" fmla="*/ 2927350 h 5854700"/>
              <a:gd name="connsiteX7" fmla="*/ 2927350 w 5854700"/>
              <a:gd name="connsiteY7" fmla="*/ 5854700 h 5854700"/>
              <a:gd name="connsiteX8" fmla="*/ 0 w 5854700"/>
              <a:gd name="connsiteY8" fmla="*/ 2927350 h 5854700"/>
              <a:gd name="connsiteX9" fmla="*/ 2927350 w 5854700"/>
              <a:gd name="connsiteY9" fmla="*/ 0 h 5854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854700" h="5854700">
                <a:moveTo>
                  <a:pt x="2927350" y="1442350"/>
                </a:moveTo>
                <a:cubicBezTo>
                  <a:pt x="2107207" y="1442350"/>
                  <a:pt x="1442350" y="2107207"/>
                  <a:pt x="1442350" y="2927350"/>
                </a:cubicBezTo>
                <a:cubicBezTo>
                  <a:pt x="1442350" y="3747493"/>
                  <a:pt x="2107207" y="4412350"/>
                  <a:pt x="2927350" y="4412350"/>
                </a:cubicBezTo>
                <a:cubicBezTo>
                  <a:pt x="3747493" y="4412350"/>
                  <a:pt x="4412350" y="3747493"/>
                  <a:pt x="4412350" y="2927350"/>
                </a:cubicBezTo>
                <a:cubicBezTo>
                  <a:pt x="4412350" y="2107207"/>
                  <a:pt x="3747493" y="1442350"/>
                  <a:pt x="2927350" y="1442350"/>
                </a:cubicBezTo>
                <a:close/>
                <a:moveTo>
                  <a:pt x="2927350" y="0"/>
                </a:moveTo>
                <a:cubicBezTo>
                  <a:pt x="4544081" y="0"/>
                  <a:pt x="5854700" y="1310619"/>
                  <a:pt x="5854700" y="2927350"/>
                </a:cubicBezTo>
                <a:cubicBezTo>
                  <a:pt x="5854700" y="4544081"/>
                  <a:pt x="4544081" y="5854700"/>
                  <a:pt x="2927350" y="5854700"/>
                </a:cubicBezTo>
                <a:cubicBezTo>
                  <a:pt x="1310619" y="5854700"/>
                  <a:pt x="0" y="4544081"/>
                  <a:pt x="0" y="2927350"/>
                </a:cubicBezTo>
                <a:cubicBezTo>
                  <a:pt x="0" y="1310619"/>
                  <a:pt x="1310619" y="0"/>
                  <a:pt x="292735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81217" tIns="40609" rIns="81217" bIns="40609"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2" name="Овал 21" hidden="1">
            <a:extLst>
              <a:ext uri="{FF2B5EF4-FFF2-40B4-BE49-F238E27FC236}">
                <a16:creationId xmlns:a16="http://schemas.microsoft.com/office/drawing/2014/main" xmlns="" id="{222C5F0B-6EFC-4407-96C1-A95810130485}"/>
              </a:ext>
            </a:extLst>
          </p:cNvPr>
          <p:cNvSpPr/>
          <p:nvPr/>
        </p:nvSpPr>
        <p:spPr>
          <a:xfrm>
            <a:off x="4331812" y="2181856"/>
            <a:ext cx="2046387" cy="246869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217" tIns="40609" rIns="81217" bIns="40609" rtlCol="0" anchor="ctr"/>
          <a:lstStyle/>
          <a:p>
            <a:pPr algn="ctr"/>
            <a:endParaRPr lang="ru-RU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DF2E02FB-0CC6-421E-8EB2-01FC1C46E98C}"/>
              </a:ext>
            </a:extLst>
          </p:cNvPr>
          <p:cNvSpPr txBox="1"/>
          <p:nvPr/>
        </p:nvSpPr>
        <p:spPr>
          <a:xfrm>
            <a:off x="1079872" y="3924325"/>
            <a:ext cx="5688632" cy="328232"/>
          </a:xfrm>
          <a:prstGeom prst="rect">
            <a:avLst/>
          </a:prstGeom>
          <a:noFill/>
        </p:spPr>
        <p:txBody>
          <a:bodyPr wrap="square" lIns="81217" tIns="40609" rIns="81217" bIns="40609" rtlCol="0">
            <a:spAutoFit/>
          </a:bodyPr>
          <a:lstStyle/>
          <a:p>
            <a:endParaRPr lang="ru-RU" sz="1600" dirty="0" smtClean="0"/>
          </a:p>
        </p:txBody>
      </p:sp>
      <p:sp>
        <p:nvSpPr>
          <p:cNvPr id="60" name="AutoShape 12"/>
          <p:cNvSpPr>
            <a:spLocks noChangeArrowheads="1"/>
          </p:cNvSpPr>
          <p:nvPr/>
        </p:nvSpPr>
        <p:spPr bwMode="ltGray">
          <a:xfrm>
            <a:off x="719832" y="2268141"/>
            <a:ext cx="3456384" cy="911225"/>
          </a:xfrm>
          <a:prstGeom prst="roundRect">
            <a:avLst>
              <a:gd name="adj" fmla="val 11505"/>
            </a:avLst>
          </a:prstGeom>
          <a:gradFill flip="none" rotWithShape="1">
            <a:gsLst>
              <a:gs pos="0">
                <a:schemeClr val="bg1"/>
              </a:gs>
              <a:gs pos="50000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10800000" scaled="1"/>
            <a:tileRect/>
          </a:gradFill>
          <a:ln w="6350" algn="ctr">
            <a:gradFill>
              <a:gsLst>
                <a:gs pos="0">
                  <a:schemeClr val="accent6">
                    <a:lumMod val="40000"/>
                    <a:lumOff val="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prstDash val="sysDot"/>
            <a:round/>
            <a:headEnd/>
            <a:tailEnd/>
          </a:ln>
          <a:effectLst>
            <a:outerShdw blurRad="50800" dist="50800" dir="5400000" algn="ctr" rotWithShape="0">
              <a:schemeClr val="bg1">
                <a:lumMod val="75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61" name="AutoShape 12"/>
          <p:cNvSpPr>
            <a:spLocks noChangeArrowheads="1"/>
          </p:cNvSpPr>
          <p:nvPr/>
        </p:nvSpPr>
        <p:spPr bwMode="ltGray">
          <a:xfrm>
            <a:off x="719832" y="3348261"/>
            <a:ext cx="3456384" cy="911225"/>
          </a:xfrm>
          <a:prstGeom prst="roundRect">
            <a:avLst>
              <a:gd name="adj" fmla="val 11505"/>
            </a:avLst>
          </a:prstGeom>
          <a:gradFill flip="none" rotWithShape="1">
            <a:gsLst>
              <a:gs pos="0">
                <a:schemeClr val="bg1"/>
              </a:gs>
              <a:gs pos="50000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10800000" scaled="1"/>
            <a:tileRect/>
          </a:gradFill>
          <a:ln w="6350" algn="ctr">
            <a:gradFill>
              <a:gsLst>
                <a:gs pos="0">
                  <a:schemeClr val="accent6">
                    <a:lumMod val="40000"/>
                    <a:lumOff val="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prstDash val="sysDot"/>
            <a:round/>
            <a:headEnd/>
            <a:tailEnd/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62" name="AutoShape 12"/>
          <p:cNvSpPr>
            <a:spLocks noChangeArrowheads="1"/>
          </p:cNvSpPr>
          <p:nvPr/>
        </p:nvSpPr>
        <p:spPr bwMode="ltGray">
          <a:xfrm>
            <a:off x="719832" y="4428381"/>
            <a:ext cx="3456384" cy="911225"/>
          </a:xfrm>
          <a:prstGeom prst="roundRect">
            <a:avLst>
              <a:gd name="adj" fmla="val 11505"/>
            </a:avLst>
          </a:prstGeom>
          <a:gradFill flip="none" rotWithShape="1">
            <a:gsLst>
              <a:gs pos="0">
                <a:schemeClr val="bg1"/>
              </a:gs>
              <a:gs pos="50000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10800000" scaled="1"/>
            <a:tileRect/>
          </a:gradFill>
          <a:ln w="6350" algn="ctr">
            <a:gradFill>
              <a:gsLst>
                <a:gs pos="0">
                  <a:schemeClr val="accent6">
                    <a:lumMod val="40000"/>
                    <a:lumOff val="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prstDash val="sysDot"/>
            <a:round/>
            <a:headEnd/>
            <a:tailEnd/>
          </a:ln>
          <a:effectLst>
            <a:outerShdw blurRad="165100" dist="63500" dir="5400000" algn="t" rotWithShape="0">
              <a:schemeClr val="bg1">
                <a:lumMod val="75000"/>
                <a:alpha val="43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63" name="TextBox 62"/>
          <p:cNvSpPr txBox="1"/>
          <p:nvPr/>
        </p:nvSpPr>
        <p:spPr>
          <a:xfrm>
            <a:off x="791840" y="2412157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Федеральный государственный надзор в сфере образования</a:t>
            </a:r>
            <a:endParaRPr lang="ru-RU" dirty="0"/>
          </a:p>
        </p:txBody>
      </p:sp>
      <p:sp>
        <p:nvSpPr>
          <p:cNvPr id="64" name="TextBox 63"/>
          <p:cNvSpPr txBox="1"/>
          <p:nvPr/>
        </p:nvSpPr>
        <p:spPr>
          <a:xfrm>
            <a:off x="791840" y="3492277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Федеральный государственный контроль качества образования</a:t>
            </a:r>
            <a:endParaRPr lang="ru-RU" dirty="0"/>
          </a:p>
        </p:txBody>
      </p:sp>
      <p:sp>
        <p:nvSpPr>
          <p:cNvPr id="65" name="TextBox 64"/>
          <p:cNvSpPr txBox="1"/>
          <p:nvPr/>
        </p:nvSpPr>
        <p:spPr>
          <a:xfrm>
            <a:off x="791840" y="4500389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Лицензионный контроль за образовательной деятельностью</a:t>
            </a:r>
            <a:endParaRPr lang="ru-RU" dirty="0"/>
          </a:p>
        </p:txBody>
      </p:sp>
      <p:sp>
        <p:nvSpPr>
          <p:cNvPr id="66" name="Стрелка: вправо 5">
            <a:extLst>
              <a:ext uri="{FF2B5EF4-FFF2-40B4-BE49-F238E27FC236}">
                <a16:creationId xmlns="" xmlns:a16="http://schemas.microsoft.com/office/drawing/2014/main" id="{36A185A8-DC91-4856-8667-DAB40D56ABA5}"/>
              </a:ext>
            </a:extLst>
          </p:cNvPr>
          <p:cNvSpPr/>
          <p:nvPr/>
        </p:nvSpPr>
        <p:spPr>
          <a:xfrm>
            <a:off x="4392240" y="2340149"/>
            <a:ext cx="2232248" cy="3024336"/>
          </a:xfrm>
          <a:prstGeom prst="rightArrow">
            <a:avLst>
              <a:gd name="adj1" fmla="val 66442"/>
              <a:gd name="adj2" fmla="val 50000"/>
            </a:avLst>
          </a:prstGeom>
          <a:gradFill flip="none" rotWithShape="1">
            <a:gsLst>
              <a:gs pos="0">
                <a:srgbClr val="6E97C8"/>
              </a:gs>
              <a:gs pos="50000">
                <a:schemeClr val="accent1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>
            <a:outerShdw blurRad="330200" dist="63500" sx="101000" sy="1010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translucent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" name="Text Box 258"/>
          <p:cNvSpPr txBox="1">
            <a:spLocks noChangeArrowheads="1"/>
          </p:cNvSpPr>
          <p:nvPr/>
        </p:nvSpPr>
        <p:spPr bwMode="gray">
          <a:xfrm>
            <a:off x="6768504" y="2988221"/>
            <a:ext cx="3312121" cy="12618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19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ФЕДЕРАЛЬНЫЙ ГОСУДАРСТВЕННЫЙ КОНТРОЛЬ (НАДЗОР) </a:t>
            </a:r>
          </a:p>
          <a:p>
            <a:pPr eaLnBrk="0" hangingPunct="0"/>
            <a:r>
              <a:rPr lang="ru-RU" sz="19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В СФЕРЕ ОБРАЗОВАНИЯ</a:t>
            </a:r>
            <a:endParaRPr lang="en-US" sz="1900" b="1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464248" y="3636293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EC4A02"/>
                </a:solidFill>
              </a:rPr>
              <a:t>с  1 июля 2021 г.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19832" y="1332037"/>
            <a:ext cx="34563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EE8E00"/>
                </a:solidFill>
                <a:latin typeface="Arial" charset="0"/>
              </a:rPr>
              <a:t>Виды контроля</a:t>
            </a:r>
            <a:endParaRPr lang="ru-RU" sz="2800" dirty="0">
              <a:solidFill>
                <a:srgbClr val="EE8E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673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/>
          <p:cNvSpPr/>
          <p:nvPr/>
        </p:nvSpPr>
        <p:spPr>
          <a:xfrm>
            <a:off x="0" y="5472386"/>
            <a:ext cx="10009112" cy="13681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сылка" hidden="1">
            <a:extLst>
              <a:ext uri="{FF2B5EF4-FFF2-40B4-BE49-F238E27FC236}">
                <a16:creationId xmlns:a16="http://schemas.microsoft.com/office/drawing/2014/main" xmlns="" id="{AC0CBA2E-A8EE-4ED1-AF1C-FFE1E5F45D11}"/>
              </a:ext>
            </a:extLst>
          </p:cNvPr>
          <p:cNvSpPr/>
          <p:nvPr/>
        </p:nvSpPr>
        <p:spPr>
          <a:xfrm>
            <a:off x="2619913" y="500373"/>
            <a:ext cx="4840800" cy="5839793"/>
          </a:xfrm>
          <a:custGeom>
            <a:avLst/>
            <a:gdLst>
              <a:gd name="connsiteX0" fmla="*/ 2927350 w 5854700"/>
              <a:gd name="connsiteY0" fmla="*/ 1442350 h 5854700"/>
              <a:gd name="connsiteX1" fmla="*/ 1442350 w 5854700"/>
              <a:gd name="connsiteY1" fmla="*/ 2927350 h 5854700"/>
              <a:gd name="connsiteX2" fmla="*/ 2927350 w 5854700"/>
              <a:gd name="connsiteY2" fmla="*/ 4412350 h 5854700"/>
              <a:gd name="connsiteX3" fmla="*/ 4412350 w 5854700"/>
              <a:gd name="connsiteY3" fmla="*/ 2927350 h 5854700"/>
              <a:gd name="connsiteX4" fmla="*/ 2927350 w 5854700"/>
              <a:gd name="connsiteY4" fmla="*/ 1442350 h 5854700"/>
              <a:gd name="connsiteX5" fmla="*/ 2927350 w 5854700"/>
              <a:gd name="connsiteY5" fmla="*/ 0 h 5854700"/>
              <a:gd name="connsiteX6" fmla="*/ 5854700 w 5854700"/>
              <a:gd name="connsiteY6" fmla="*/ 2927350 h 5854700"/>
              <a:gd name="connsiteX7" fmla="*/ 2927350 w 5854700"/>
              <a:gd name="connsiteY7" fmla="*/ 5854700 h 5854700"/>
              <a:gd name="connsiteX8" fmla="*/ 0 w 5854700"/>
              <a:gd name="connsiteY8" fmla="*/ 2927350 h 5854700"/>
              <a:gd name="connsiteX9" fmla="*/ 2927350 w 5854700"/>
              <a:gd name="connsiteY9" fmla="*/ 0 h 5854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854700" h="5854700">
                <a:moveTo>
                  <a:pt x="2927350" y="1442350"/>
                </a:moveTo>
                <a:cubicBezTo>
                  <a:pt x="2107207" y="1442350"/>
                  <a:pt x="1442350" y="2107207"/>
                  <a:pt x="1442350" y="2927350"/>
                </a:cubicBezTo>
                <a:cubicBezTo>
                  <a:pt x="1442350" y="3747493"/>
                  <a:pt x="2107207" y="4412350"/>
                  <a:pt x="2927350" y="4412350"/>
                </a:cubicBezTo>
                <a:cubicBezTo>
                  <a:pt x="3747493" y="4412350"/>
                  <a:pt x="4412350" y="3747493"/>
                  <a:pt x="4412350" y="2927350"/>
                </a:cubicBezTo>
                <a:cubicBezTo>
                  <a:pt x="4412350" y="2107207"/>
                  <a:pt x="3747493" y="1442350"/>
                  <a:pt x="2927350" y="1442350"/>
                </a:cubicBezTo>
                <a:close/>
                <a:moveTo>
                  <a:pt x="2927350" y="0"/>
                </a:moveTo>
                <a:cubicBezTo>
                  <a:pt x="4544081" y="0"/>
                  <a:pt x="5854700" y="1310619"/>
                  <a:pt x="5854700" y="2927350"/>
                </a:cubicBezTo>
                <a:cubicBezTo>
                  <a:pt x="5854700" y="4544081"/>
                  <a:pt x="4544081" y="5854700"/>
                  <a:pt x="2927350" y="5854700"/>
                </a:cubicBezTo>
                <a:cubicBezTo>
                  <a:pt x="1310619" y="5854700"/>
                  <a:pt x="0" y="4544081"/>
                  <a:pt x="0" y="2927350"/>
                </a:cubicBezTo>
                <a:cubicBezTo>
                  <a:pt x="0" y="1310619"/>
                  <a:pt x="1310619" y="0"/>
                  <a:pt x="292735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81217" tIns="40609" rIns="81217" bIns="40609"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2" name="Овал 21" hidden="1">
            <a:extLst>
              <a:ext uri="{FF2B5EF4-FFF2-40B4-BE49-F238E27FC236}">
                <a16:creationId xmlns:a16="http://schemas.microsoft.com/office/drawing/2014/main" xmlns="" id="{222C5F0B-6EFC-4407-96C1-A95810130485}"/>
              </a:ext>
            </a:extLst>
          </p:cNvPr>
          <p:cNvSpPr/>
          <p:nvPr/>
        </p:nvSpPr>
        <p:spPr>
          <a:xfrm>
            <a:off x="4331812" y="2181856"/>
            <a:ext cx="2046387" cy="246869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217" tIns="40609" rIns="81217" bIns="40609" rtlCol="0" anchor="ctr"/>
          <a:lstStyle/>
          <a:p>
            <a:pPr algn="ctr"/>
            <a:endParaRPr lang="ru-RU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DF2E02FB-0CC6-421E-8EB2-01FC1C46E98C}"/>
              </a:ext>
            </a:extLst>
          </p:cNvPr>
          <p:cNvSpPr txBox="1"/>
          <p:nvPr/>
        </p:nvSpPr>
        <p:spPr>
          <a:xfrm>
            <a:off x="1079872" y="3924325"/>
            <a:ext cx="5688632" cy="328232"/>
          </a:xfrm>
          <a:prstGeom prst="rect">
            <a:avLst/>
          </a:prstGeom>
          <a:noFill/>
        </p:spPr>
        <p:txBody>
          <a:bodyPr wrap="square" lIns="81217" tIns="40609" rIns="81217" bIns="40609" rtlCol="0">
            <a:spAutoFit/>
          </a:bodyPr>
          <a:lstStyle/>
          <a:p>
            <a:endParaRPr lang="ru-RU" sz="1600" dirty="0" smtClean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D47B7618-8B2D-49C6-A7E3-05C5B7A10FE6}"/>
              </a:ext>
            </a:extLst>
          </p:cNvPr>
          <p:cNvSpPr txBox="1"/>
          <p:nvPr/>
        </p:nvSpPr>
        <p:spPr>
          <a:xfrm>
            <a:off x="647824" y="899989"/>
            <a:ext cx="7488832" cy="1436228"/>
          </a:xfrm>
          <a:prstGeom prst="rect">
            <a:avLst/>
          </a:prstGeom>
          <a:noFill/>
        </p:spPr>
        <p:txBody>
          <a:bodyPr wrap="square" lIns="81217" tIns="40609" rIns="81217" bIns="40609" rtlCol="0">
            <a:spAutoFit/>
          </a:bodyPr>
          <a:lstStyle/>
          <a:p>
            <a:endParaRPr lang="ru-RU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1600" b="1" dirty="0" smtClean="0">
                <a:solidFill>
                  <a:srgbClr val="E86A02"/>
                </a:solidFill>
                <a:latin typeface="Arial" charset="0"/>
              </a:rPr>
              <a:t>ПРОФИЛАКТИКА РИСКОВ ПРИЧИНЕНИЯ ВРЕДА</a:t>
            </a:r>
          </a:p>
          <a:p>
            <a:r>
              <a:rPr lang="ru-RU" sz="1600" b="1" dirty="0" smtClean="0">
                <a:solidFill>
                  <a:srgbClr val="E86A02"/>
                </a:solidFill>
                <a:latin typeface="Arial" charset="0"/>
              </a:rPr>
              <a:t>(УЩЕРБА) ОХРАНЯЕМЫМ ЗАКОНОМ ЦЕННОСТЯМ </a:t>
            </a:r>
          </a:p>
          <a:p>
            <a:endParaRPr lang="ru-RU" sz="28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2" name="Группа 34"/>
          <p:cNvGrpSpPr/>
          <p:nvPr/>
        </p:nvGrpSpPr>
        <p:grpSpPr>
          <a:xfrm>
            <a:off x="2232000" y="1476053"/>
            <a:ext cx="7128792" cy="3960440"/>
            <a:chOff x="1347231" y="4037058"/>
            <a:chExt cx="3162598" cy="1420429"/>
          </a:xfrm>
        </p:grpSpPr>
        <p:cxnSp>
          <p:nvCxnSpPr>
            <p:cNvPr id="11" name="Прямая соединительная линия 10">
              <a:extLst>
                <a:ext uri="{FF2B5EF4-FFF2-40B4-BE49-F238E27FC236}">
                  <a16:creationId xmlns:a16="http://schemas.microsoft.com/office/drawing/2014/main" xmlns="" id="{D02F49CD-A92C-4321-BEB2-92DBF5A90EFD}"/>
                </a:ext>
              </a:extLst>
            </p:cNvPr>
            <p:cNvCxnSpPr/>
            <p:nvPr/>
          </p:nvCxnSpPr>
          <p:spPr>
            <a:xfrm>
              <a:off x="1347231" y="5434685"/>
              <a:ext cx="3162598" cy="0"/>
            </a:xfrm>
            <a:prstGeom prst="line">
              <a:avLst/>
            </a:prstGeom>
            <a:ln w="50800">
              <a:solidFill>
                <a:srgbClr val="F692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>
              <a:extLst>
                <a:ext uri="{FF2B5EF4-FFF2-40B4-BE49-F238E27FC236}">
                  <a16:creationId xmlns:a16="http://schemas.microsoft.com/office/drawing/2014/main" xmlns="" id="{D9A6CD46-0DA7-423E-BD6A-53E9012C0F5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97228" y="4037058"/>
              <a:ext cx="0" cy="1420429"/>
            </a:xfrm>
            <a:prstGeom prst="line">
              <a:avLst/>
            </a:prstGeom>
            <a:ln w="50800">
              <a:solidFill>
                <a:srgbClr val="F692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>
              <a:extLst>
                <a:ext uri="{FF2B5EF4-FFF2-40B4-BE49-F238E27FC236}">
                  <a16:creationId xmlns:a16="http://schemas.microsoft.com/office/drawing/2014/main" xmlns="" id="{B4565D60-1376-43E6-98EC-C031A0ED05D2}"/>
                </a:ext>
              </a:extLst>
            </p:cNvPr>
            <p:cNvCxnSpPr>
              <a:cxnSpLocks/>
            </p:cNvCxnSpPr>
            <p:nvPr/>
          </p:nvCxnSpPr>
          <p:spPr>
            <a:xfrm>
              <a:off x="3015415" y="4037058"/>
              <a:ext cx="1459661" cy="0"/>
            </a:xfrm>
            <a:prstGeom prst="line">
              <a:avLst/>
            </a:prstGeom>
            <a:ln w="50800">
              <a:solidFill>
                <a:srgbClr val="F692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Группа 23">
            <a:extLst>
              <a:ext uri="{FF2B5EF4-FFF2-40B4-BE49-F238E27FC236}">
                <a16:creationId xmlns:a16="http://schemas.microsoft.com/office/drawing/2014/main" xmlns="" id="{84B455DB-31CF-468F-B776-540D0C2511DD}"/>
              </a:ext>
            </a:extLst>
          </p:cNvPr>
          <p:cNvGrpSpPr/>
          <p:nvPr/>
        </p:nvGrpSpPr>
        <p:grpSpPr>
          <a:xfrm>
            <a:off x="719833" y="2700189"/>
            <a:ext cx="2016224" cy="3312368"/>
            <a:chOff x="253446" y="2124000"/>
            <a:chExt cx="2536939" cy="3543199"/>
          </a:xfrm>
        </p:grpSpPr>
        <p:sp>
          <p:nvSpPr>
            <p:cNvPr id="25" name="Прямоугольник 24">
              <a:extLst>
                <a:ext uri="{FF2B5EF4-FFF2-40B4-BE49-F238E27FC236}">
                  <a16:creationId xmlns:a16="http://schemas.microsoft.com/office/drawing/2014/main" xmlns="" id="{356D178A-C4B7-471A-ACED-656113FE97B5}"/>
                </a:ext>
              </a:extLst>
            </p:cNvPr>
            <p:cNvSpPr/>
            <p:nvPr/>
          </p:nvSpPr>
          <p:spPr>
            <a:xfrm>
              <a:off x="253446" y="2124000"/>
              <a:ext cx="2536939" cy="3330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6" name="Прямоугольник 25">
              <a:extLst>
                <a:ext uri="{FF2B5EF4-FFF2-40B4-BE49-F238E27FC236}">
                  <a16:creationId xmlns:a16="http://schemas.microsoft.com/office/drawing/2014/main" xmlns="" id="{56913D4E-2F66-4552-95AA-645DA848E79E}"/>
                </a:ext>
              </a:extLst>
            </p:cNvPr>
            <p:cNvSpPr/>
            <p:nvPr/>
          </p:nvSpPr>
          <p:spPr>
            <a:xfrm>
              <a:off x="387236" y="2439000"/>
              <a:ext cx="2205000" cy="270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7" name="Полилиния: фигура 7">
              <a:extLst>
                <a:ext uri="{FF2B5EF4-FFF2-40B4-BE49-F238E27FC236}">
                  <a16:creationId xmlns:a16="http://schemas.microsoft.com/office/drawing/2014/main" xmlns="" id="{01A00187-5FA2-4A0F-B131-FAAD086A9982}"/>
                </a:ext>
              </a:extLst>
            </p:cNvPr>
            <p:cNvSpPr/>
            <p:nvPr/>
          </p:nvSpPr>
          <p:spPr>
            <a:xfrm>
              <a:off x="565392" y="4542751"/>
              <a:ext cx="1848688" cy="1124448"/>
            </a:xfrm>
            <a:custGeom>
              <a:avLst/>
              <a:gdLst>
                <a:gd name="connsiteX0" fmla="*/ 1419346 w 2838690"/>
                <a:gd name="connsiteY0" fmla="*/ 0 h 1710000"/>
                <a:gd name="connsiteX1" fmla="*/ 2838690 w 2838690"/>
                <a:gd name="connsiteY1" fmla="*/ 675000 h 1710000"/>
                <a:gd name="connsiteX2" fmla="*/ 2838689 w 2838690"/>
                <a:gd name="connsiteY2" fmla="*/ 675000 h 1710000"/>
                <a:gd name="connsiteX3" fmla="*/ 2838689 w 2838690"/>
                <a:gd name="connsiteY3" fmla="*/ 1710000 h 1710000"/>
                <a:gd name="connsiteX4" fmla="*/ 0 w 2838690"/>
                <a:gd name="connsiteY4" fmla="*/ 1710000 h 1710000"/>
                <a:gd name="connsiteX5" fmla="*/ 0 w 2838690"/>
                <a:gd name="connsiteY5" fmla="*/ 675000 h 1710000"/>
                <a:gd name="connsiteX6" fmla="*/ 1 w 2838690"/>
                <a:gd name="connsiteY6" fmla="*/ 675000 h 17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38690" h="1710000">
                  <a:moveTo>
                    <a:pt x="1419346" y="0"/>
                  </a:moveTo>
                  <a:lnTo>
                    <a:pt x="2838690" y="675000"/>
                  </a:lnTo>
                  <a:lnTo>
                    <a:pt x="2838689" y="675000"/>
                  </a:lnTo>
                  <a:lnTo>
                    <a:pt x="2838689" y="1710000"/>
                  </a:lnTo>
                  <a:lnTo>
                    <a:pt x="0" y="1710000"/>
                  </a:lnTo>
                  <a:lnTo>
                    <a:pt x="0" y="675000"/>
                  </a:lnTo>
                  <a:lnTo>
                    <a:pt x="1" y="6750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</p:grpSp>
      <p:grpSp>
        <p:nvGrpSpPr>
          <p:cNvPr id="30" name="Группа 29">
            <a:extLst>
              <a:ext uri="{FF2B5EF4-FFF2-40B4-BE49-F238E27FC236}">
                <a16:creationId xmlns:a16="http://schemas.microsoft.com/office/drawing/2014/main" xmlns="" id="{84B455DB-31CF-468F-B776-540D0C2511DD}"/>
              </a:ext>
            </a:extLst>
          </p:cNvPr>
          <p:cNvGrpSpPr/>
          <p:nvPr/>
        </p:nvGrpSpPr>
        <p:grpSpPr>
          <a:xfrm>
            <a:off x="3672161" y="2700189"/>
            <a:ext cx="2088232" cy="3312368"/>
            <a:chOff x="162841" y="2124000"/>
            <a:chExt cx="2627544" cy="3543199"/>
          </a:xfrm>
        </p:grpSpPr>
        <p:sp>
          <p:nvSpPr>
            <p:cNvPr id="31" name="Прямоугольник 30">
              <a:extLst>
                <a:ext uri="{FF2B5EF4-FFF2-40B4-BE49-F238E27FC236}">
                  <a16:creationId xmlns:a16="http://schemas.microsoft.com/office/drawing/2014/main" xmlns="" id="{356D178A-C4B7-471A-ACED-656113FE97B5}"/>
                </a:ext>
              </a:extLst>
            </p:cNvPr>
            <p:cNvSpPr/>
            <p:nvPr/>
          </p:nvSpPr>
          <p:spPr>
            <a:xfrm>
              <a:off x="162841" y="2124000"/>
              <a:ext cx="2627544" cy="3330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2" name="Прямоугольник 31">
              <a:extLst>
                <a:ext uri="{FF2B5EF4-FFF2-40B4-BE49-F238E27FC236}">
                  <a16:creationId xmlns:a16="http://schemas.microsoft.com/office/drawing/2014/main" xmlns="" id="{56913D4E-2F66-4552-95AA-645DA848E79E}"/>
                </a:ext>
              </a:extLst>
            </p:cNvPr>
            <p:cNvSpPr/>
            <p:nvPr/>
          </p:nvSpPr>
          <p:spPr>
            <a:xfrm>
              <a:off x="387236" y="2439000"/>
              <a:ext cx="2205000" cy="270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3" name="Полилиния: фигура 7">
              <a:extLst>
                <a:ext uri="{FF2B5EF4-FFF2-40B4-BE49-F238E27FC236}">
                  <a16:creationId xmlns:a16="http://schemas.microsoft.com/office/drawing/2014/main" xmlns="" id="{01A00187-5FA2-4A0F-B131-FAAD086A9982}"/>
                </a:ext>
              </a:extLst>
            </p:cNvPr>
            <p:cNvSpPr/>
            <p:nvPr/>
          </p:nvSpPr>
          <p:spPr>
            <a:xfrm>
              <a:off x="565392" y="4542751"/>
              <a:ext cx="1848688" cy="1124448"/>
            </a:xfrm>
            <a:custGeom>
              <a:avLst/>
              <a:gdLst>
                <a:gd name="connsiteX0" fmla="*/ 1419346 w 2838690"/>
                <a:gd name="connsiteY0" fmla="*/ 0 h 1710000"/>
                <a:gd name="connsiteX1" fmla="*/ 2838690 w 2838690"/>
                <a:gd name="connsiteY1" fmla="*/ 675000 h 1710000"/>
                <a:gd name="connsiteX2" fmla="*/ 2838689 w 2838690"/>
                <a:gd name="connsiteY2" fmla="*/ 675000 h 1710000"/>
                <a:gd name="connsiteX3" fmla="*/ 2838689 w 2838690"/>
                <a:gd name="connsiteY3" fmla="*/ 1710000 h 1710000"/>
                <a:gd name="connsiteX4" fmla="*/ 0 w 2838690"/>
                <a:gd name="connsiteY4" fmla="*/ 1710000 h 1710000"/>
                <a:gd name="connsiteX5" fmla="*/ 0 w 2838690"/>
                <a:gd name="connsiteY5" fmla="*/ 675000 h 1710000"/>
                <a:gd name="connsiteX6" fmla="*/ 1 w 2838690"/>
                <a:gd name="connsiteY6" fmla="*/ 675000 h 17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38690" h="1710000">
                  <a:moveTo>
                    <a:pt x="1419346" y="0"/>
                  </a:moveTo>
                  <a:lnTo>
                    <a:pt x="2838690" y="675000"/>
                  </a:lnTo>
                  <a:lnTo>
                    <a:pt x="2838689" y="675000"/>
                  </a:lnTo>
                  <a:lnTo>
                    <a:pt x="2838689" y="1710000"/>
                  </a:lnTo>
                  <a:lnTo>
                    <a:pt x="0" y="1710000"/>
                  </a:lnTo>
                  <a:lnTo>
                    <a:pt x="0" y="675000"/>
                  </a:lnTo>
                  <a:lnTo>
                    <a:pt x="1" y="6750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</p:grpSp>
      <p:grpSp>
        <p:nvGrpSpPr>
          <p:cNvPr id="37" name="Группа 36">
            <a:extLst>
              <a:ext uri="{FF2B5EF4-FFF2-40B4-BE49-F238E27FC236}">
                <a16:creationId xmlns:a16="http://schemas.microsoft.com/office/drawing/2014/main" xmlns="" id="{84B455DB-31CF-468F-B776-540D0C2511DD}"/>
              </a:ext>
            </a:extLst>
          </p:cNvPr>
          <p:cNvGrpSpPr/>
          <p:nvPr/>
        </p:nvGrpSpPr>
        <p:grpSpPr>
          <a:xfrm>
            <a:off x="6624487" y="2700189"/>
            <a:ext cx="6973899" cy="3643971"/>
            <a:chOff x="162840" y="2124000"/>
            <a:chExt cx="8774996" cy="3955073"/>
          </a:xfrm>
        </p:grpSpPr>
        <p:sp>
          <p:nvSpPr>
            <p:cNvPr id="38" name="Прямоугольник 37">
              <a:extLst>
                <a:ext uri="{FF2B5EF4-FFF2-40B4-BE49-F238E27FC236}">
                  <a16:creationId xmlns:a16="http://schemas.microsoft.com/office/drawing/2014/main" xmlns="" id="{356D178A-C4B7-471A-ACED-656113FE97B5}"/>
                </a:ext>
              </a:extLst>
            </p:cNvPr>
            <p:cNvSpPr/>
            <p:nvPr/>
          </p:nvSpPr>
          <p:spPr>
            <a:xfrm>
              <a:off x="162840" y="2124000"/>
              <a:ext cx="2627543" cy="3329999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9" name="Прямоугольник 38">
              <a:extLst>
                <a:ext uri="{FF2B5EF4-FFF2-40B4-BE49-F238E27FC236}">
                  <a16:creationId xmlns:a16="http://schemas.microsoft.com/office/drawing/2014/main" xmlns="" id="{56913D4E-2F66-4552-95AA-645DA848E79E}"/>
                </a:ext>
              </a:extLst>
            </p:cNvPr>
            <p:cNvSpPr/>
            <p:nvPr/>
          </p:nvSpPr>
          <p:spPr>
            <a:xfrm>
              <a:off x="387236" y="2439000"/>
              <a:ext cx="2205000" cy="270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Полилиния: фигура 7">
              <a:extLst>
                <a:ext uri="{FF2B5EF4-FFF2-40B4-BE49-F238E27FC236}">
                  <a16:creationId xmlns:a16="http://schemas.microsoft.com/office/drawing/2014/main" xmlns="" id="{01A00187-5FA2-4A0F-B131-FAAD086A9982}"/>
                </a:ext>
              </a:extLst>
            </p:cNvPr>
            <p:cNvSpPr/>
            <p:nvPr/>
          </p:nvSpPr>
          <p:spPr>
            <a:xfrm>
              <a:off x="565392" y="4542751"/>
              <a:ext cx="1848688" cy="1124448"/>
            </a:xfrm>
            <a:custGeom>
              <a:avLst/>
              <a:gdLst>
                <a:gd name="connsiteX0" fmla="*/ 1419346 w 2838690"/>
                <a:gd name="connsiteY0" fmla="*/ 0 h 1710000"/>
                <a:gd name="connsiteX1" fmla="*/ 2838690 w 2838690"/>
                <a:gd name="connsiteY1" fmla="*/ 675000 h 1710000"/>
                <a:gd name="connsiteX2" fmla="*/ 2838689 w 2838690"/>
                <a:gd name="connsiteY2" fmla="*/ 675000 h 1710000"/>
                <a:gd name="connsiteX3" fmla="*/ 2838689 w 2838690"/>
                <a:gd name="connsiteY3" fmla="*/ 1710000 h 1710000"/>
                <a:gd name="connsiteX4" fmla="*/ 0 w 2838690"/>
                <a:gd name="connsiteY4" fmla="*/ 1710000 h 1710000"/>
                <a:gd name="connsiteX5" fmla="*/ 0 w 2838690"/>
                <a:gd name="connsiteY5" fmla="*/ 675000 h 1710000"/>
                <a:gd name="connsiteX6" fmla="*/ 1 w 2838690"/>
                <a:gd name="connsiteY6" fmla="*/ 675000 h 17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38690" h="1710000">
                  <a:moveTo>
                    <a:pt x="1419346" y="0"/>
                  </a:moveTo>
                  <a:lnTo>
                    <a:pt x="2838690" y="675000"/>
                  </a:lnTo>
                  <a:lnTo>
                    <a:pt x="2838689" y="675000"/>
                  </a:lnTo>
                  <a:lnTo>
                    <a:pt x="2838689" y="1710000"/>
                  </a:lnTo>
                  <a:lnTo>
                    <a:pt x="0" y="1710000"/>
                  </a:lnTo>
                  <a:lnTo>
                    <a:pt x="0" y="675000"/>
                  </a:lnTo>
                  <a:lnTo>
                    <a:pt x="1" y="6750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  <p:sp>
          <p:nvSpPr>
            <p:cNvPr id="42" name="Прямоугольный треугольник 41">
              <a:extLst>
                <a:ext uri="{FF2B5EF4-FFF2-40B4-BE49-F238E27FC236}">
                  <a16:creationId xmlns:a16="http://schemas.microsoft.com/office/drawing/2014/main" xmlns="" id="{0442ED5B-9D24-4B60-8FE6-AA500355F7AD}"/>
                </a:ext>
              </a:extLst>
            </p:cNvPr>
            <p:cNvSpPr/>
            <p:nvPr/>
          </p:nvSpPr>
          <p:spPr>
            <a:xfrm rot="16200000" flipH="1" flipV="1">
              <a:off x="8386797" y="5528034"/>
              <a:ext cx="920361" cy="181717"/>
            </a:xfrm>
            <a:prstGeom prst="rt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719832" y="2124125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направлена на достижение следующих основных целей:</a:t>
            </a:r>
          </a:p>
          <a:p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863848" y="3132237"/>
            <a:ext cx="1728192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dirty="0" smtClean="0"/>
              <a:t>стимулирование добросовестного соблюдения обязательных требований всеми контролируемыми лицами</a:t>
            </a:r>
            <a:endParaRPr lang="ru-RU" sz="1300" dirty="0"/>
          </a:p>
        </p:txBody>
      </p:sp>
      <p:sp>
        <p:nvSpPr>
          <p:cNvPr id="45" name="TextBox 44"/>
          <p:cNvSpPr txBox="1"/>
          <p:nvPr/>
        </p:nvSpPr>
        <p:spPr>
          <a:xfrm>
            <a:off x="3816176" y="3060229"/>
            <a:ext cx="1800200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dirty="0" smtClean="0"/>
              <a:t>устранение условий, причин и факторов, способных привести </a:t>
            </a:r>
          </a:p>
          <a:p>
            <a:pPr algn="ctr"/>
            <a:r>
              <a:rPr lang="ru-RU" sz="1300" dirty="0" smtClean="0"/>
              <a:t>к нарушениям обязательных требований и (или) причинению вреда (ущерба) охраняемым законом ценностям</a:t>
            </a:r>
            <a:endParaRPr lang="ru-RU" sz="1300" dirty="0"/>
          </a:p>
        </p:txBody>
      </p:sp>
      <p:sp>
        <p:nvSpPr>
          <p:cNvPr id="46" name="TextBox 45"/>
          <p:cNvSpPr txBox="1"/>
          <p:nvPr/>
        </p:nvSpPr>
        <p:spPr>
          <a:xfrm>
            <a:off x="6768504" y="3060229"/>
            <a:ext cx="1800200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dirty="0" smtClean="0"/>
              <a:t>создание условий </a:t>
            </a:r>
          </a:p>
          <a:p>
            <a:pPr algn="ctr"/>
            <a:r>
              <a:rPr lang="ru-RU" sz="1300" dirty="0" smtClean="0"/>
              <a:t>для доведения обязательных требований до контролируемых лиц, повышение информированности </a:t>
            </a:r>
          </a:p>
          <a:p>
            <a:pPr algn="ctr"/>
            <a:r>
              <a:rPr lang="ru-RU" sz="1300" dirty="0" smtClean="0"/>
              <a:t>о способах их соблюдения</a:t>
            </a:r>
            <a:endParaRPr lang="ru-RU" sz="1300" dirty="0"/>
          </a:p>
        </p:txBody>
      </p:sp>
      <p:sp>
        <p:nvSpPr>
          <p:cNvPr id="47" name="Text Box 259"/>
          <p:cNvSpPr txBox="1">
            <a:spLocks noChangeArrowheads="1"/>
          </p:cNvSpPr>
          <p:nvPr/>
        </p:nvSpPr>
        <p:spPr bwMode="gray">
          <a:xfrm>
            <a:off x="1404000" y="5328000"/>
            <a:ext cx="576064" cy="468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1</a:t>
            </a:r>
          </a:p>
        </p:txBody>
      </p:sp>
      <p:sp>
        <p:nvSpPr>
          <p:cNvPr id="48" name="Text Box 259"/>
          <p:cNvSpPr txBox="1">
            <a:spLocks noChangeArrowheads="1"/>
          </p:cNvSpPr>
          <p:nvPr/>
        </p:nvSpPr>
        <p:spPr bwMode="gray">
          <a:xfrm>
            <a:off x="4464000" y="5328000"/>
            <a:ext cx="57606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400" b="1" dirty="0" smtClean="0">
                <a:solidFill>
                  <a:srgbClr val="FFFFFF"/>
                </a:solidFill>
                <a:latin typeface="Arial" charset="0"/>
              </a:rPr>
              <a:t>2</a:t>
            </a:r>
            <a:endParaRPr lang="en-US" sz="24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49" name="Text Box 259"/>
          <p:cNvSpPr txBox="1">
            <a:spLocks noChangeArrowheads="1"/>
          </p:cNvSpPr>
          <p:nvPr/>
        </p:nvSpPr>
        <p:spPr bwMode="gray">
          <a:xfrm>
            <a:off x="7416576" y="5364485"/>
            <a:ext cx="57606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400" b="1" dirty="0" smtClean="0">
                <a:solidFill>
                  <a:srgbClr val="FFFFFF"/>
                </a:solidFill>
                <a:latin typeface="Arial" charset="0"/>
              </a:rPr>
              <a:t>3</a:t>
            </a:r>
            <a:endParaRPr lang="en-US" sz="2400" b="1" dirty="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673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Прямоугольник 61"/>
          <p:cNvSpPr/>
          <p:nvPr/>
        </p:nvSpPr>
        <p:spPr>
          <a:xfrm>
            <a:off x="0" y="5472386"/>
            <a:ext cx="10009112" cy="13681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сылка" hidden="1">
            <a:extLst>
              <a:ext uri="{FF2B5EF4-FFF2-40B4-BE49-F238E27FC236}">
                <a16:creationId xmlns:a16="http://schemas.microsoft.com/office/drawing/2014/main" xmlns="" id="{AC0CBA2E-A8EE-4ED1-AF1C-FFE1E5F45D11}"/>
              </a:ext>
            </a:extLst>
          </p:cNvPr>
          <p:cNvSpPr/>
          <p:nvPr/>
        </p:nvSpPr>
        <p:spPr>
          <a:xfrm>
            <a:off x="2619913" y="500373"/>
            <a:ext cx="4840800" cy="5839793"/>
          </a:xfrm>
          <a:custGeom>
            <a:avLst/>
            <a:gdLst>
              <a:gd name="connsiteX0" fmla="*/ 2927350 w 5854700"/>
              <a:gd name="connsiteY0" fmla="*/ 1442350 h 5854700"/>
              <a:gd name="connsiteX1" fmla="*/ 1442350 w 5854700"/>
              <a:gd name="connsiteY1" fmla="*/ 2927350 h 5854700"/>
              <a:gd name="connsiteX2" fmla="*/ 2927350 w 5854700"/>
              <a:gd name="connsiteY2" fmla="*/ 4412350 h 5854700"/>
              <a:gd name="connsiteX3" fmla="*/ 4412350 w 5854700"/>
              <a:gd name="connsiteY3" fmla="*/ 2927350 h 5854700"/>
              <a:gd name="connsiteX4" fmla="*/ 2927350 w 5854700"/>
              <a:gd name="connsiteY4" fmla="*/ 1442350 h 5854700"/>
              <a:gd name="connsiteX5" fmla="*/ 2927350 w 5854700"/>
              <a:gd name="connsiteY5" fmla="*/ 0 h 5854700"/>
              <a:gd name="connsiteX6" fmla="*/ 5854700 w 5854700"/>
              <a:gd name="connsiteY6" fmla="*/ 2927350 h 5854700"/>
              <a:gd name="connsiteX7" fmla="*/ 2927350 w 5854700"/>
              <a:gd name="connsiteY7" fmla="*/ 5854700 h 5854700"/>
              <a:gd name="connsiteX8" fmla="*/ 0 w 5854700"/>
              <a:gd name="connsiteY8" fmla="*/ 2927350 h 5854700"/>
              <a:gd name="connsiteX9" fmla="*/ 2927350 w 5854700"/>
              <a:gd name="connsiteY9" fmla="*/ 0 h 5854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854700" h="5854700">
                <a:moveTo>
                  <a:pt x="2927350" y="1442350"/>
                </a:moveTo>
                <a:cubicBezTo>
                  <a:pt x="2107207" y="1442350"/>
                  <a:pt x="1442350" y="2107207"/>
                  <a:pt x="1442350" y="2927350"/>
                </a:cubicBezTo>
                <a:cubicBezTo>
                  <a:pt x="1442350" y="3747493"/>
                  <a:pt x="2107207" y="4412350"/>
                  <a:pt x="2927350" y="4412350"/>
                </a:cubicBezTo>
                <a:cubicBezTo>
                  <a:pt x="3747493" y="4412350"/>
                  <a:pt x="4412350" y="3747493"/>
                  <a:pt x="4412350" y="2927350"/>
                </a:cubicBezTo>
                <a:cubicBezTo>
                  <a:pt x="4412350" y="2107207"/>
                  <a:pt x="3747493" y="1442350"/>
                  <a:pt x="2927350" y="1442350"/>
                </a:cubicBezTo>
                <a:close/>
                <a:moveTo>
                  <a:pt x="2927350" y="0"/>
                </a:moveTo>
                <a:cubicBezTo>
                  <a:pt x="4544081" y="0"/>
                  <a:pt x="5854700" y="1310619"/>
                  <a:pt x="5854700" y="2927350"/>
                </a:cubicBezTo>
                <a:cubicBezTo>
                  <a:pt x="5854700" y="4544081"/>
                  <a:pt x="4544081" y="5854700"/>
                  <a:pt x="2927350" y="5854700"/>
                </a:cubicBezTo>
                <a:cubicBezTo>
                  <a:pt x="1310619" y="5854700"/>
                  <a:pt x="0" y="4544081"/>
                  <a:pt x="0" y="2927350"/>
                </a:cubicBezTo>
                <a:cubicBezTo>
                  <a:pt x="0" y="1310619"/>
                  <a:pt x="1310619" y="0"/>
                  <a:pt x="292735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81217" tIns="40609" rIns="81217" bIns="40609"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2" name="Овал 21" hidden="1">
            <a:extLst>
              <a:ext uri="{FF2B5EF4-FFF2-40B4-BE49-F238E27FC236}">
                <a16:creationId xmlns:a16="http://schemas.microsoft.com/office/drawing/2014/main" xmlns="" id="{222C5F0B-6EFC-4407-96C1-A95810130485}"/>
              </a:ext>
            </a:extLst>
          </p:cNvPr>
          <p:cNvSpPr/>
          <p:nvPr/>
        </p:nvSpPr>
        <p:spPr>
          <a:xfrm>
            <a:off x="4331812" y="2181856"/>
            <a:ext cx="2046387" cy="246869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217" tIns="40609" rIns="81217" bIns="40609" rtlCol="0" anchor="ctr"/>
          <a:lstStyle/>
          <a:p>
            <a:pPr algn="ctr"/>
            <a:endParaRPr lang="ru-RU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D47B7618-8B2D-49C6-A7E3-05C5B7A10FE6}"/>
              </a:ext>
            </a:extLst>
          </p:cNvPr>
          <p:cNvSpPr txBox="1"/>
          <p:nvPr/>
        </p:nvSpPr>
        <p:spPr>
          <a:xfrm>
            <a:off x="503808" y="467941"/>
            <a:ext cx="7488832" cy="882230"/>
          </a:xfrm>
          <a:prstGeom prst="rect">
            <a:avLst/>
          </a:prstGeom>
          <a:noFill/>
        </p:spPr>
        <p:txBody>
          <a:bodyPr wrap="square" lIns="81217" tIns="40609" rIns="81217" bIns="40609" rtlCol="0">
            <a:spAutoFit/>
          </a:bodyPr>
          <a:lstStyle/>
          <a:p>
            <a:endParaRPr lang="ru-RU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0" hangingPunct="0"/>
            <a:r>
              <a:rPr lang="ru-RU" sz="2400" b="1" dirty="0" smtClean="0">
                <a:solidFill>
                  <a:srgbClr val="EC7702"/>
                </a:solidFill>
              </a:rPr>
              <a:t>ВИДЫ ПРОФИЛАКТИЧЕСКИХ МЕРОПРИЯТИЙ</a:t>
            </a:r>
          </a:p>
        </p:txBody>
      </p:sp>
      <p:grpSp>
        <p:nvGrpSpPr>
          <p:cNvPr id="40" name="Группа 39"/>
          <p:cNvGrpSpPr/>
          <p:nvPr/>
        </p:nvGrpSpPr>
        <p:grpSpPr>
          <a:xfrm rot="16200000">
            <a:off x="4752280" y="-2628403"/>
            <a:ext cx="936104" cy="9289032"/>
            <a:chOff x="252080" y="2124125"/>
            <a:chExt cx="2232000" cy="3528392"/>
          </a:xfrm>
        </p:grpSpPr>
        <p:sp>
          <p:nvSpPr>
            <p:cNvPr id="35" name="Прямоугольник 34"/>
            <p:cNvSpPr/>
            <p:nvPr/>
          </p:nvSpPr>
          <p:spPr>
            <a:xfrm>
              <a:off x="503808" y="2124125"/>
              <a:ext cx="1728192" cy="3528392"/>
            </a:xfrm>
            <a:prstGeom prst="rect">
              <a:avLst/>
            </a:prstGeom>
            <a:solidFill>
              <a:srgbClr val="E9EFF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E9EFF7"/>
                </a:solidFill>
              </a:endParaRPr>
            </a:p>
          </p:txBody>
        </p:sp>
        <p:sp>
          <p:nvSpPr>
            <p:cNvPr id="39" name="Стрелка вправо 38"/>
            <p:cNvSpPr/>
            <p:nvPr/>
          </p:nvSpPr>
          <p:spPr>
            <a:xfrm rot="5400000">
              <a:off x="648000" y="1728205"/>
              <a:ext cx="1440160" cy="2232000"/>
            </a:xfrm>
            <a:prstGeom prst="rightArrow">
              <a:avLst>
                <a:gd name="adj1" fmla="val 75681"/>
                <a:gd name="adj2" fmla="val 41471"/>
              </a:avLst>
            </a:prstGeom>
            <a:gradFill flip="none" rotWithShape="1">
              <a:gsLst>
                <a:gs pos="77000">
                  <a:schemeClr val="bg1"/>
                </a:gs>
                <a:gs pos="100000">
                  <a:srgbClr val="FEBE8A"/>
                </a:gs>
              </a:gsLst>
              <a:lin ang="21594000" scaled="0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0" name="Группа 49"/>
          <p:cNvGrpSpPr/>
          <p:nvPr/>
        </p:nvGrpSpPr>
        <p:grpSpPr>
          <a:xfrm rot="16200000">
            <a:off x="4752280" y="-1548283"/>
            <a:ext cx="936104" cy="9289032"/>
            <a:chOff x="252080" y="2124125"/>
            <a:chExt cx="2232000" cy="3528392"/>
          </a:xfrm>
        </p:grpSpPr>
        <p:sp>
          <p:nvSpPr>
            <p:cNvPr id="51" name="Прямоугольник 50"/>
            <p:cNvSpPr/>
            <p:nvPr/>
          </p:nvSpPr>
          <p:spPr>
            <a:xfrm>
              <a:off x="503808" y="2124125"/>
              <a:ext cx="1728192" cy="3528392"/>
            </a:xfrm>
            <a:prstGeom prst="rect">
              <a:avLst/>
            </a:prstGeom>
            <a:solidFill>
              <a:srgbClr val="E9EFF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Стрелка вправо 51"/>
            <p:cNvSpPr/>
            <p:nvPr/>
          </p:nvSpPr>
          <p:spPr>
            <a:xfrm rot="5400000">
              <a:off x="648000" y="1728205"/>
              <a:ext cx="1440160" cy="2232000"/>
            </a:xfrm>
            <a:prstGeom prst="rightArrow">
              <a:avLst>
                <a:gd name="adj1" fmla="val 75681"/>
                <a:gd name="adj2" fmla="val 41471"/>
              </a:avLst>
            </a:prstGeom>
            <a:gradFill flip="none" rotWithShape="1">
              <a:gsLst>
                <a:gs pos="69000">
                  <a:schemeClr val="bg1"/>
                </a:gs>
                <a:gs pos="100000">
                  <a:srgbClr val="FBBE81"/>
                </a:gs>
              </a:gsLst>
              <a:lin ang="21594000" scaled="0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3" name="Группа 52"/>
          <p:cNvGrpSpPr/>
          <p:nvPr/>
        </p:nvGrpSpPr>
        <p:grpSpPr>
          <a:xfrm rot="16200000">
            <a:off x="4752280" y="-468163"/>
            <a:ext cx="936104" cy="9289032"/>
            <a:chOff x="252080" y="2124125"/>
            <a:chExt cx="2232000" cy="3528392"/>
          </a:xfrm>
        </p:grpSpPr>
        <p:sp>
          <p:nvSpPr>
            <p:cNvPr id="54" name="Прямоугольник 53"/>
            <p:cNvSpPr/>
            <p:nvPr/>
          </p:nvSpPr>
          <p:spPr>
            <a:xfrm>
              <a:off x="503808" y="2124125"/>
              <a:ext cx="1728192" cy="3528392"/>
            </a:xfrm>
            <a:prstGeom prst="rect">
              <a:avLst/>
            </a:prstGeom>
            <a:solidFill>
              <a:srgbClr val="E9EFF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Стрелка вправо 54"/>
            <p:cNvSpPr/>
            <p:nvPr/>
          </p:nvSpPr>
          <p:spPr>
            <a:xfrm rot="5400000">
              <a:off x="648000" y="1728205"/>
              <a:ext cx="1440160" cy="2232000"/>
            </a:xfrm>
            <a:prstGeom prst="rightArrow">
              <a:avLst>
                <a:gd name="adj1" fmla="val 75681"/>
                <a:gd name="adj2" fmla="val 41471"/>
              </a:avLst>
            </a:prstGeom>
            <a:gradFill flip="none" rotWithShape="1">
              <a:gsLst>
                <a:gs pos="47000">
                  <a:schemeClr val="bg1"/>
                </a:gs>
                <a:gs pos="100000">
                  <a:srgbClr val="FBC48D"/>
                </a:gs>
              </a:gsLst>
              <a:lin ang="21594000" scaled="0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6" name="Группа 55"/>
          <p:cNvGrpSpPr/>
          <p:nvPr/>
        </p:nvGrpSpPr>
        <p:grpSpPr>
          <a:xfrm rot="16200000">
            <a:off x="4752280" y="611957"/>
            <a:ext cx="936104" cy="9289032"/>
            <a:chOff x="252080" y="2124125"/>
            <a:chExt cx="2232000" cy="3528392"/>
          </a:xfrm>
        </p:grpSpPr>
        <p:sp>
          <p:nvSpPr>
            <p:cNvPr id="57" name="Прямоугольник 56"/>
            <p:cNvSpPr/>
            <p:nvPr/>
          </p:nvSpPr>
          <p:spPr>
            <a:xfrm>
              <a:off x="503808" y="2124125"/>
              <a:ext cx="1728192" cy="3528392"/>
            </a:xfrm>
            <a:prstGeom prst="rect">
              <a:avLst/>
            </a:prstGeom>
            <a:solidFill>
              <a:srgbClr val="E9EFF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Стрелка вправо 57"/>
            <p:cNvSpPr/>
            <p:nvPr/>
          </p:nvSpPr>
          <p:spPr>
            <a:xfrm rot="5400000">
              <a:off x="648000" y="1728205"/>
              <a:ext cx="1440160" cy="2232000"/>
            </a:xfrm>
            <a:prstGeom prst="rightArrow">
              <a:avLst>
                <a:gd name="adj1" fmla="val 75681"/>
                <a:gd name="adj2" fmla="val 41471"/>
              </a:avLst>
            </a:prstGeom>
            <a:gradFill flip="none" rotWithShape="1">
              <a:gsLst>
                <a:gs pos="39000">
                  <a:schemeClr val="bg1"/>
                </a:gs>
                <a:gs pos="100000">
                  <a:srgbClr val="FBC48D"/>
                </a:gs>
              </a:gsLst>
              <a:lin ang="21594000" scaled="0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9" name="Группа 58"/>
          <p:cNvGrpSpPr/>
          <p:nvPr/>
        </p:nvGrpSpPr>
        <p:grpSpPr>
          <a:xfrm rot="16200000">
            <a:off x="4752280" y="1548061"/>
            <a:ext cx="936104" cy="9289032"/>
            <a:chOff x="252080" y="2124125"/>
            <a:chExt cx="2232000" cy="3528392"/>
          </a:xfrm>
        </p:grpSpPr>
        <p:sp>
          <p:nvSpPr>
            <p:cNvPr id="60" name="Прямоугольник 59"/>
            <p:cNvSpPr/>
            <p:nvPr/>
          </p:nvSpPr>
          <p:spPr>
            <a:xfrm>
              <a:off x="503808" y="2124125"/>
              <a:ext cx="1728192" cy="3528392"/>
            </a:xfrm>
            <a:prstGeom prst="rect">
              <a:avLst/>
            </a:prstGeom>
            <a:solidFill>
              <a:srgbClr val="E6EDF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Стрелка вправо 60"/>
            <p:cNvSpPr/>
            <p:nvPr/>
          </p:nvSpPr>
          <p:spPr>
            <a:xfrm rot="5400000">
              <a:off x="648000" y="1728205"/>
              <a:ext cx="1440160" cy="2232000"/>
            </a:xfrm>
            <a:prstGeom prst="rightArrow">
              <a:avLst>
                <a:gd name="adj1" fmla="val 75681"/>
                <a:gd name="adj2" fmla="val 41471"/>
              </a:avLst>
            </a:prstGeom>
            <a:gradFill flip="none" rotWithShape="1">
              <a:gsLst>
                <a:gs pos="30000">
                  <a:schemeClr val="bg1"/>
                </a:gs>
                <a:gs pos="100000">
                  <a:srgbClr val="FBC48D"/>
                </a:gs>
              </a:gsLst>
              <a:lin ang="21594000" scaled="0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647824" y="1836093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информирование</a:t>
            </a:r>
            <a:endParaRPr lang="ru-RU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575816" y="2736000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обобщение </a:t>
            </a:r>
          </a:p>
          <a:p>
            <a:r>
              <a:rPr lang="ru-RU" b="1" dirty="0" smtClean="0"/>
              <a:t>правоприменительной практики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75816" y="3996333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объявление предостережения</a:t>
            </a:r>
            <a:endParaRPr lang="ru-RU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575816" y="5076453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консультирование</a:t>
            </a:r>
            <a:endParaRPr lang="ru-RU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575816" y="6012557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профилактический визит</a:t>
            </a:r>
            <a:endParaRPr lang="ru-RU" b="1" dirty="0"/>
          </a:p>
        </p:txBody>
      </p:sp>
      <p:sp>
        <p:nvSpPr>
          <p:cNvPr id="70" name="TextBox 69"/>
          <p:cNvSpPr txBox="1"/>
          <p:nvPr/>
        </p:nvSpPr>
        <p:spPr>
          <a:xfrm>
            <a:off x="4392240" y="1692077"/>
            <a:ext cx="54726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400" dirty="0" smtClean="0"/>
              <a:t> размещение на официальном сайте</a:t>
            </a:r>
            <a:r>
              <a:rPr lang="en-US" sz="1400" dirty="0" smtClean="0"/>
              <a:t> https://obrnadzor.tomsk.gov.ru/</a:t>
            </a:r>
            <a:r>
              <a:rPr lang="ru-RU" sz="1400" dirty="0" smtClean="0"/>
              <a:t>, 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/>
              <a:t> через личные кабинеты контролируемых лиц в  государственных  </a:t>
            </a:r>
          </a:p>
          <a:p>
            <a:r>
              <a:rPr lang="ru-RU" sz="1400" dirty="0" smtClean="0"/>
              <a:t>   информационных системах</a:t>
            </a:r>
            <a:endParaRPr lang="ru-RU" sz="1400" dirty="0"/>
          </a:p>
        </p:txBody>
      </p:sp>
      <p:sp>
        <p:nvSpPr>
          <p:cNvPr id="71" name="TextBox 70"/>
          <p:cNvSpPr txBox="1"/>
          <p:nvPr/>
        </p:nvSpPr>
        <p:spPr>
          <a:xfrm>
            <a:off x="4464248" y="2772197"/>
            <a:ext cx="525658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размещение доклада по обобщению правоприменительной практики на официальном сайте (не позднее </a:t>
            </a:r>
            <a:r>
              <a:rPr lang="ru-RU" sz="1300" dirty="0" smtClean="0"/>
              <a:t>1 июня) </a:t>
            </a:r>
            <a:r>
              <a:rPr lang="en-US" sz="1300" dirty="0" smtClean="0"/>
              <a:t>https://obrnadzor.tomsk.gov.ru/</a:t>
            </a:r>
            <a:endParaRPr lang="ru-RU" sz="1300" dirty="0" smtClean="0"/>
          </a:p>
        </p:txBody>
      </p:sp>
      <p:sp>
        <p:nvSpPr>
          <p:cNvPr id="72" name="TextBox 71"/>
          <p:cNvSpPr txBox="1"/>
          <p:nvPr/>
        </p:nvSpPr>
        <p:spPr>
          <a:xfrm>
            <a:off x="4464248" y="3924325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в случае наличия сведений о готовящихся нарушениях, </a:t>
            </a:r>
          </a:p>
          <a:p>
            <a:r>
              <a:rPr lang="ru-RU" sz="1400" dirty="0" smtClean="0"/>
              <a:t>признаках нарушений 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4464248" y="4932437"/>
            <a:ext cx="54006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200" dirty="0" smtClean="0"/>
              <a:t> </a:t>
            </a:r>
            <a:r>
              <a:rPr lang="ru-RU" sz="1300" dirty="0" smtClean="0"/>
              <a:t>устно на личном приеме, </a:t>
            </a:r>
          </a:p>
          <a:p>
            <a:pPr>
              <a:buFont typeface="Arial" pitchFamily="34" charset="0"/>
              <a:buChar char="•"/>
            </a:pPr>
            <a:r>
              <a:rPr lang="ru-RU" sz="1300" dirty="0" smtClean="0"/>
              <a:t> разъяснения в ходе проведения профилактического визита, </a:t>
            </a:r>
          </a:p>
          <a:p>
            <a:pPr>
              <a:buFont typeface="Arial" pitchFamily="34" charset="0"/>
              <a:buChar char="•"/>
            </a:pPr>
            <a:r>
              <a:rPr lang="ru-RU" sz="1300" dirty="0" smtClean="0"/>
              <a:t> размещение на сайте письменных разъяснений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4464248" y="5868541"/>
            <a:ext cx="482453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300" dirty="0" smtClean="0"/>
              <a:t> в форме профилактической беседы по месту осуществления деятельности контролируемого лица,</a:t>
            </a:r>
          </a:p>
          <a:p>
            <a:pPr>
              <a:buFont typeface="Arial" pitchFamily="34" charset="0"/>
              <a:buChar char="•"/>
            </a:pPr>
            <a:r>
              <a:rPr lang="ru-RU" sz="1300" dirty="0" smtClean="0"/>
              <a:t> путем использования </a:t>
            </a:r>
            <a:r>
              <a:rPr lang="ru-RU" sz="1300" dirty="0" err="1" smtClean="0"/>
              <a:t>видео-конференц-связи</a:t>
            </a:r>
            <a:endParaRPr lang="ru-RU" sz="1300" dirty="0" smtClean="0"/>
          </a:p>
        </p:txBody>
      </p:sp>
    </p:spTree>
    <p:extLst>
      <p:ext uri="{BB962C8B-B14F-4D97-AF65-F5344CB8AC3E}">
        <p14:creationId xmlns:p14="http://schemas.microsoft.com/office/powerpoint/2010/main" xmlns="" val="177673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Прямоугольник 71"/>
          <p:cNvSpPr/>
          <p:nvPr/>
        </p:nvSpPr>
        <p:spPr>
          <a:xfrm>
            <a:off x="0" y="5472386"/>
            <a:ext cx="10009112" cy="13681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/>
          <p:cNvSpPr/>
          <p:nvPr/>
        </p:nvSpPr>
        <p:spPr>
          <a:xfrm>
            <a:off x="6768504" y="2196133"/>
            <a:ext cx="2943944" cy="3960440"/>
          </a:xfrm>
          <a:prstGeom prst="rect">
            <a:avLst/>
          </a:prstGeom>
          <a:gradFill>
            <a:gsLst>
              <a:gs pos="59000">
                <a:schemeClr val="bg1"/>
              </a:gs>
              <a:gs pos="100000">
                <a:srgbClr val="FBBE8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/>
          <p:cNvSpPr/>
          <p:nvPr/>
        </p:nvSpPr>
        <p:spPr>
          <a:xfrm>
            <a:off x="431800" y="2196133"/>
            <a:ext cx="5976664" cy="3960440"/>
          </a:xfrm>
          <a:prstGeom prst="rect">
            <a:avLst/>
          </a:prstGeom>
          <a:gradFill>
            <a:gsLst>
              <a:gs pos="59000">
                <a:schemeClr val="bg1"/>
              </a:gs>
              <a:gs pos="100000">
                <a:srgbClr val="FBBE8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сылка" hidden="1">
            <a:extLst>
              <a:ext uri="{FF2B5EF4-FFF2-40B4-BE49-F238E27FC236}">
                <a16:creationId xmlns:a16="http://schemas.microsoft.com/office/drawing/2014/main" xmlns="" id="{AC0CBA2E-A8EE-4ED1-AF1C-FFE1E5F45D11}"/>
              </a:ext>
            </a:extLst>
          </p:cNvPr>
          <p:cNvSpPr/>
          <p:nvPr/>
        </p:nvSpPr>
        <p:spPr>
          <a:xfrm>
            <a:off x="2619913" y="500373"/>
            <a:ext cx="4840800" cy="5839793"/>
          </a:xfrm>
          <a:custGeom>
            <a:avLst/>
            <a:gdLst>
              <a:gd name="connsiteX0" fmla="*/ 2927350 w 5854700"/>
              <a:gd name="connsiteY0" fmla="*/ 1442350 h 5854700"/>
              <a:gd name="connsiteX1" fmla="*/ 1442350 w 5854700"/>
              <a:gd name="connsiteY1" fmla="*/ 2927350 h 5854700"/>
              <a:gd name="connsiteX2" fmla="*/ 2927350 w 5854700"/>
              <a:gd name="connsiteY2" fmla="*/ 4412350 h 5854700"/>
              <a:gd name="connsiteX3" fmla="*/ 4412350 w 5854700"/>
              <a:gd name="connsiteY3" fmla="*/ 2927350 h 5854700"/>
              <a:gd name="connsiteX4" fmla="*/ 2927350 w 5854700"/>
              <a:gd name="connsiteY4" fmla="*/ 1442350 h 5854700"/>
              <a:gd name="connsiteX5" fmla="*/ 2927350 w 5854700"/>
              <a:gd name="connsiteY5" fmla="*/ 0 h 5854700"/>
              <a:gd name="connsiteX6" fmla="*/ 5854700 w 5854700"/>
              <a:gd name="connsiteY6" fmla="*/ 2927350 h 5854700"/>
              <a:gd name="connsiteX7" fmla="*/ 2927350 w 5854700"/>
              <a:gd name="connsiteY7" fmla="*/ 5854700 h 5854700"/>
              <a:gd name="connsiteX8" fmla="*/ 0 w 5854700"/>
              <a:gd name="connsiteY8" fmla="*/ 2927350 h 5854700"/>
              <a:gd name="connsiteX9" fmla="*/ 2927350 w 5854700"/>
              <a:gd name="connsiteY9" fmla="*/ 0 h 5854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854700" h="5854700">
                <a:moveTo>
                  <a:pt x="2927350" y="1442350"/>
                </a:moveTo>
                <a:cubicBezTo>
                  <a:pt x="2107207" y="1442350"/>
                  <a:pt x="1442350" y="2107207"/>
                  <a:pt x="1442350" y="2927350"/>
                </a:cubicBezTo>
                <a:cubicBezTo>
                  <a:pt x="1442350" y="3747493"/>
                  <a:pt x="2107207" y="4412350"/>
                  <a:pt x="2927350" y="4412350"/>
                </a:cubicBezTo>
                <a:cubicBezTo>
                  <a:pt x="3747493" y="4412350"/>
                  <a:pt x="4412350" y="3747493"/>
                  <a:pt x="4412350" y="2927350"/>
                </a:cubicBezTo>
                <a:cubicBezTo>
                  <a:pt x="4412350" y="2107207"/>
                  <a:pt x="3747493" y="1442350"/>
                  <a:pt x="2927350" y="1442350"/>
                </a:cubicBezTo>
                <a:close/>
                <a:moveTo>
                  <a:pt x="2927350" y="0"/>
                </a:moveTo>
                <a:cubicBezTo>
                  <a:pt x="4544081" y="0"/>
                  <a:pt x="5854700" y="1310619"/>
                  <a:pt x="5854700" y="2927350"/>
                </a:cubicBezTo>
                <a:cubicBezTo>
                  <a:pt x="5854700" y="4544081"/>
                  <a:pt x="4544081" y="5854700"/>
                  <a:pt x="2927350" y="5854700"/>
                </a:cubicBezTo>
                <a:cubicBezTo>
                  <a:pt x="1310619" y="5854700"/>
                  <a:pt x="0" y="4544081"/>
                  <a:pt x="0" y="2927350"/>
                </a:cubicBezTo>
                <a:cubicBezTo>
                  <a:pt x="0" y="1310619"/>
                  <a:pt x="1310619" y="0"/>
                  <a:pt x="292735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81217" tIns="40609" rIns="81217" bIns="40609"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2" name="Овал 21" hidden="1">
            <a:extLst>
              <a:ext uri="{FF2B5EF4-FFF2-40B4-BE49-F238E27FC236}">
                <a16:creationId xmlns:a16="http://schemas.microsoft.com/office/drawing/2014/main" xmlns="" id="{222C5F0B-6EFC-4407-96C1-A95810130485}"/>
              </a:ext>
            </a:extLst>
          </p:cNvPr>
          <p:cNvSpPr/>
          <p:nvPr/>
        </p:nvSpPr>
        <p:spPr>
          <a:xfrm>
            <a:off x="4331812" y="2181856"/>
            <a:ext cx="2046387" cy="246869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217" tIns="40609" rIns="81217" bIns="40609" rtlCol="0" anchor="ctr"/>
          <a:lstStyle/>
          <a:p>
            <a:pPr algn="ctr"/>
            <a:endParaRPr lang="ru-RU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D47B7618-8B2D-49C6-A7E3-05C5B7A10FE6}"/>
              </a:ext>
            </a:extLst>
          </p:cNvPr>
          <p:cNvSpPr txBox="1"/>
          <p:nvPr/>
        </p:nvSpPr>
        <p:spPr>
          <a:xfrm>
            <a:off x="935856" y="755973"/>
            <a:ext cx="7488832" cy="820675"/>
          </a:xfrm>
          <a:prstGeom prst="rect">
            <a:avLst/>
          </a:prstGeom>
          <a:noFill/>
        </p:spPr>
        <p:txBody>
          <a:bodyPr wrap="square" lIns="81217" tIns="40609" rIns="81217" bIns="40609" rtlCol="0">
            <a:spAutoFit/>
          </a:bodyPr>
          <a:lstStyle/>
          <a:p>
            <a:r>
              <a:rPr lang="ru-RU" sz="2400" b="1" dirty="0" smtClean="0">
                <a:solidFill>
                  <a:srgbClr val="EC7702"/>
                </a:solidFill>
              </a:rPr>
              <a:t>ОСУЩЕСТВЛЕНИЕ ГОСУДАРСТВЕННОГО </a:t>
            </a:r>
          </a:p>
          <a:p>
            <a:r>
              <a:rPr lang="ru-RU" sz="2400" b="1" dirty="0" smtClean="0">
                <a:solidFill>
                  <a:srgbClr val="EC7702"/>
                </a:solidFill>
              </a:rPr>
              <a:t>КОНТРОЛЯ (НАДЗОРА)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727944" y="1692077"/>
            <a:ext cx="684076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69B8"/>
                </a:solidFill>
              </a:rPr>
              <a:t>ВИДЫ КОНТРОЛЬНЫХ (НАДЗОРНЫХ) МЕРОПРИЯТИЙ</a:t>
            </a:r>
          </a:p>
          <a:p>
            <a:pPr algn="ctr"/>
            <a:endParaRPr lang="ru-RU" b="1" dirty="0">
              <a:solidFill>
                <a:srgbClr val="0069B8"/>
              </a:solidFill>
            </a:endParaRPr>
          </a:p>
        </p:txBody>
      </p:sp>
      <p:grpSp>
        <p:nvGrpSpPr>
          <p:cNvPr id="29" name="Группа 28"/>
          <p:cNvGrpSpPr/>
          <p:nvPr/>
        </p:nvGrpSpPr>
        <p:grpSpPr>
          <a:xfrm>
            <a:off x="360000" y="2268000"/>
            <a:ext cx="2835040" cy="3384000"/>
            <a:chOff x="1520163" y="1269000"/>
            <a:chExt cx="3270837" cy="4455000"/>
          </a:xfrm>
        </p:grpSpPr>
        <p:sp>
          <p:nvSpPr>
            <p:cNvPr id="32" name="Равнобедренный треугольник 31"/>
            <p:cNvSpPr/>
            <p:nvPr/>
          </p:nvSpPr>
          <p:spPr>
            <a:xfrm rot="8004960">
              <a:off x="1489330" y="1547507"/>
              <a:ext cx="637701" cy="278205"/>
            </a:xfrm>
            <a:prstGeom prst="triangle">
              <a:avLst/>
            </a:prstGeom>
            <a:solidFill>
              <a:srgbClr val="FFB265">
                <a:alpha val="4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рямоугольник с двумя скругленными соседними углами 29"/>
            <p:cNvSpPr/>
            <p:nvPr/>
          </p:nvSpPr>
          <p:spPr>
            <a:xfrm rot="5400000">
              <a:off x="1123500" y="2056500"/>
              <a:ext cx="4455000" cy="2880000"/>
            </a:xfrm>
            <a:prstGeom prst="round2SameRect">
              <a:avLst/>
            </a:prstGeom>
            <a:gradFill>
              <a:gsLst>
                <a:gs pos="0">
                  <a:schemeClr val="bg1">
                    <a:lumMod val="95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рямоугольник с двумя скругленными соседними углами 30"/>
            <p:cNvSpPr/>
            <p:nvPr/>
          </p:nvSpPr>
          <p:spPr>
            <a:xfrm rot="5400000">
              <a:off x="2525581" y="758582"/>
              <a:ext cx="855000" cy="2865836"/>
            </a:xfrm>
            <a:prstGeom prst="round2SameRect">
              <a:avLst/>
            </a:prstGeom>
            <a:solidFill>
              <a:srgbClr val="FBC48D"/>
            </a:solidFill>
            <a:ln w="12700">
              <a:solidFill>
                <a:srgbClr val="FFB2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3456136" y="2268000"/>
            <a:ext cx="2835040" cy="3384376"/>
            <a:chOff x="1520163" y="1269000"/>
            <a:chExt cx="3270837" cy="4455000"/>
          </a:xfrm>
        </p:grpSpPr>
        <p:sp>
          <p:nvSpPr>
            <p:cNvPr id="34" name="Равнобедренный треугольник 33"/>
            <p:cNvSpPr/>
            <p:nvPr/>
          </p:nvSpPr>
          <p:spPr>
            <a:xfrm rot="8004960">
              <a:off x="1489330" y="1547507"/>
              <a:ext cx="637701" cy="278205"/>
            </a:xfrm>
            <a:prstGeom prst="triangle">
              <a:avLst/>
            </a:prstGeom>
            <a:solidFill>
              <a:srgbClr val="FFB265">
                <a:alpha val="4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Прямоугольник с двумя скругленными соседними углами 34"/>
            <p:cNvSpPr/>
            <p:nvPr/>
          </p:nvSpPr>
          <p:spPr>
            <a:xfrm rot="5400000">
              <a:off x="1123500" y="2056500"/>
              <a:ext cx="4455000" cy="2880000"/>
            </a:xfrm>
            <a:prstGeom prst="round2SameRect">
              <a:avLst/>
            </a:prstGeom>
            <a:gradFill>
              <a:gsLst>
                <a:gs pos="0">
                  <a:schemeClr val="bg1">
                    <a:lumMod val="95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Прямоугольник с двумя скругленными соседними углами 37"/>
            <p:cNvSpPr/>
            <p:nvPr/>
          </p:nvSpPr>
          <p:spPr>
            <a:xfrm rot="5400000">
              <a:off x="2525581" y="758582"/>
              <a:ext cx="855000" cy="2865836"/>
            </a:xfrm>
            <a:prstGeom prst="round2SameRect">
              <a:avLst/>
            </a:prstGeom>
            <a:solidFill>
              <a:srgbClr val="FBC48D"/>
            </a:solidFill>
            <a:ln w="12700">
              <a:solidFill>
                <a:srgbClr val="FFB2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38"/>
          <p:cNvGrpSpPr/>
          <p:nvPr/>
        </p:nvGrpSpPr>
        <p:grpSpPr>
          <a:xfrm>
            <a:off x="6696496" y="2268000"/>
            <a:ext cx="2835040" cy="3384376"/>
            <a:chOff x="1520163" y="1269000"/>
            <a:chExt cx="3270837" cy="4455000"/>
          </a:xfrm>
        </p:grpSpPr>
        <p:sp>
          <p:nvSpPr>
            <p:cNvPr id="40" name="Равнобедренный треугольник 39"/>
            <p:cNvSpPr/>
            <p:nvPr/>
          </p:nvSpPr>
          <p:spPr>
            <a:xfrm rot="8004960">
              <a:off x="1489330" y="1547507"/>
              <a:ext cx="637701" cy="278205"/>
            </a:xfrm>
            <a:prstGeom prst="triangle">
              <a:avLst/>
            </a:prstGeom>
            <a:solidFill>
              <a:srgbClr val="FFB265">
                <a:alpha val="4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Прямоугольник с двумя скругленными соседними углами 40"/>
            <p:cNvSpPr/>
            <p:nvPr/>
          </p:nvSpPr>
          <p:spPr>
            <a:xfrm rot="5400000">
              <a:off x="1123500" y="2056500"/>
              <a:ext cx="4455000" cy="2880000"/>
            </a:xfrm>
            <a:prstGeom prst="round2SameRect">
              <a:avLst/>
            </a:prstGeom>
            <a:gradFill>
              <a:gsLst>
                <a:gs pos="0">
                  <a:schemeClr val="bg1">
                    <a:lumMod val="95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Прямоугольник с двумя скругленными соседними углами 41"/>
            <p:cNvSpPr/>
            <p:nvPr/>
          </p:nvSpPr>
          <p:spPr>
            <a:xfrm rot="5400000">
              <a:off x="2525581" y="758582"/>
              <a:ext cx="855000" cy="2865836"/>
            </a:xfrm>
            <a:prstGeom prst="round2SameRect">
              <a:avLst/>
            </a:prstGeom>
            <a:solidFill>
              <a:srgbClr val="FBC48D"/>
            </a:solidFill>
            <a:ln w="12700">
              <a:solidFill>
                <a:srgbClr val="FFB2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431800" y="2700000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ДОКУМЕНТАРНАЯ ПРОВЕРКА</a:t>
            </a:r>
            <a:endParaRPr lang="ru-RU" sz="16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3600152" y="2700189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ВЫЕЗДНАЯ ПРОВЕРКА</a:t>
            </a:r>
            <a:endParaRPr lang="ru-RU" sz="16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6912520" y="2808000"/>
            <a:ext cx="1872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НАБЛЮДЕНИЕ</a:t>
            </a:r>
            <a:endParaRPr lang="ru-RU" sz="16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056536" y="3276000"/>
            <a:ext cx="2160240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 соблюдением обязательных требований (мониторинг безопасности)</a:t>
            </a:r>
          </a:p>
          <a:p>
            <a:endParaRPr lang="ru-RU" sz="500" dirty="0" smtClean="0"/>
          </a:p>
          <a:p>
            <a:endParaRPr lang="ru-RU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719832" y="3312000"/>
            <a:ext cx="2376264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dirty="0" smtClean="0"/>
              <a:t> истребование     </a:t>
            </a:r>
          </a:p>
          <a:p>
            <a:r>
              <a:rPr lang="ru-RU" dirty="0" smtClean="0"/>
              <a:t>   документов</a:t>
            </a:r>
          </a:p>
          <a:p>
            <a:pPr>
              <a:buFont typeface="Wingdings" pitchFamily="2" charset="2"/>
              <a:buChar char="§"/>
            </a:pPr>
            <a:endParaRPr lang="ru-RU" sz="800" dirty="0" smtClean="0"/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 получение </a:t>
            </a:r>
          </a:p>
          <a:p>
            <a:r>
              <a:rPr lang="ru-RU" dirty="0" smtClean="0"/>
              <a:t>   письменных  </a:t>
            </a:r>
          </a:p>
          <a:p>
            <a:r>
              <a:rPr lang="ru-RU" dirty="0" smtClean="0"/>
              <a:t>   объяснений</a:t>
            </a:r>
          </a:p>
          <a:p>
            <a:endParaRPr lang="ru-RU" sz="600" dirty="0" smtClean="0"/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 экспертиза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888184" y="3276000"/>
            <a:ext cx="237626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dirty="0" smtClean="0"/>
              <a:t> осмотр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 опрос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 истребование  </a:t>
            </a:r>
          </a:p>
          <a:p>
            <a:r>
              <a:rPr lang="ru-RU" dirty="0" smtClean="0"/>
              <a:t>   документов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 получение </a:t>
            </a:r>
          </a:p>
          <a:p>
            <a:r>
              <a:rPr lang="ru-RU" dirty="0" smtClean="0"/>
              <a:t>   письменных  </a:t>
            </a:r>
          </a:p>
          <a:p>
            <a:r>
              <a:rPr lang="ru-RU" dirty="0" smtClean="0"/>
              <a:t>   объяснений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 экспертиза</a:t>
            </a:r>
          </a:p>
          <a:p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352006" y="5724525"/>
            <a:ext cx="61003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69B8"/>
                </a:solidFill>
              </a:rPr>
              <a:t>В рамках взаимодействия с контролируемым лицом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6940735" y="5724525"/>
            <a:ext cx="24668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69B8"/>
                </a:solidFill>
              </a:rPr>
              <a:t>Без взаимодействия</a:t>
            </a:r>
          </a:p>
        </p:txBody>
      </p:sp>
    </p:spTree>
    <p:extLst>
      <p:ext uri="{BB962C8B-B14F-4D97-AF65-F5344CB8AC3E}">
        <p14:creationId xmlns:p14="http://schemas.microsoft.com/office/powerpoint/2010/main" xmlns="" val="177673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Прямоугольник 43"/>
          <p:cNvSpPr/>
          <p:nvPr/>
        </p:nvSpPr>
        <p:spPr>
          <a:xfrm>
            <a:off x="0" y="5472386"/>
            <a:ext cx="10009112" cy="13681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800" y="683965"/>
            <a:ext cx="7848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EC7702"/>
                </a:solidFill>
              </a:rPr>
              <a:t>Категории рисков</a:t>
            </a:r>
            <a:endParaRPr lang="ru-RU" sz="1600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7560592" y="3204245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b="1" dirty="0" smtClean="0">
              <a:solidFill>
                <a:schemeClr val="bg1"/>
              </a:solidFill>
            </a:endParaRPr>
          </a:p>
          <a:p>
            <a:endParaRPr lang="ru-RU" sz="1600" b="1" dirty="0" smtClean="0">
              <a:solidFill>
                <a:schemeClr val="bg1"/>
              </a:solidFill>
            </a:endParaRPr>
          </a:p>
          <a:p>
            <a:endParaRPr lang="ru-RU" sz="1600" b="1" dirty="0" smtClean="0">
              <a:solidFill>
                <a:schemeClr val="bg1"/>
              </a:solidFill>
            </a:endParaRPr>
          </a:p>
        </p:txBody>
      </p:sp>
      <p:grpSp>
        <p:nvGrpSpPr>
          <p:cNvPr id="34" name="Группа 33"/>
          <p:cNvGrpSpPr/>
          <p:nvPr/>
        </p:nvGrpSpPr>
        <p:grpSpPr>
          <a:xfrm>
            <a:off x="431800" y="1620069"/>
            <a:ext cx="9433048" cy="4680520"/>
            <a:chOff x="359792" y="1908101"/>
            <a:chExt cx="9433048" cy="3960441"/>
          </a:xfrm>
        </p:grpSpPr>
        <p:sp>
          <p:nvSpPr>
            <p:cNvPr id="11" name="Прямоугольник 10">
              <a:extLst>
                <a:ext uri="{FF2B5EF4-FFF2-40B4-BE49-F238E27FC236}">
                  <a16:creationId xmlns="" xmlns:a16="http://schemas.microsoft.com/office/drawing/2014/main" id="{5A892C0F-0900-4E39-B2D8-1D77BE49C9AC}"/>
                </a:ext>
              </a:extLst>
            </p:cNvPr>
            <p:cNvSpPr/>
            <p:nvPr/>
          </p:nvSpPr>
          <p:spPr>
            <a:xfrm>
              <a:off x="359792" y="4716413"/>
              <a:ext cx="2520280" cy="1152128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8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>
              <a:extLst>
                <a:ext uri="{FF2B5EF4-FFF2-40B4-BE49-F238E27FC236}">
                  <a16:creationId xmlns="" xmlns:a16="http://schemas.microsoft.com/office/drawing/2014/main" id="{D53CCA7F-518A-4905-9462-40C1C1D8B904}"/>
                </a:ext>
              </a:extLst>
            </p:cNvPr>
            <p:cNvSpPr/>
            <p:nvPr/>
          </p:nvSpPr>
          <p:spPr>
            <a:xfrm>
              <a:off x="359792" y="3276253"/>
              <a:ext cx="2520280" cy="1296144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="" xmlns:a16="http://schemas.microsoft.com/office/drawing/2014/main" id="{B01E228C-E55A-4C8B-8D8F-F8DDEAD1B1AD}"/>
                </a:ext>
              </a:extLst>
            </p:cNvPr>
            <p:cNvSpPr/>
            <p:nvPr/>
          </p:nvSpPr>
          <p:spPr>
            <a:xfrm>
              <a:off x="359792" y="1908102"/>
              <a:ext cx="2520280" cy="1224136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1"/>
                </a:solidFill>
              </a:endParaRPr>
            </a:p>
          </p:txBody>
        </p:sp>
        <p:grpSp>
          <p:nvGrpSpPr>
            <p:cNvPr id="17" name="Группа 16"/>
            <p:cNvGrpSpPr/>
            <p:nvPr/>
          </p:nvGrpSpPr>
          <p:grpSpPr>
            <a:xfrm>
              <a:off x="359792" y="1908101"/>
              <a:ext cx="9361040" cy="1224136"/>
              <a:chOff x="359792" y="1908101"/>
              <a:chExt cx="9361040" cy="1224136"/>
            </a:xfrm>
          </p:grpSpPr>
          <p:sp>
            <p:nvSpPr>
              <p:cNvPr id="9" name="Прямоугольник 8"/>
              <p:cNvSpPr/>
              <p:nvPr/>
            </p:nvSpPr>
            <p:spPr>
              <a:xfrm>
                <a:off x="359792" y="1908101"/>
                <a:ext cx="9361040" cy="1224136"/>
              </a:xfrm>
              <a:prstGeom prst="rect">
                <a:avLst/>
              </a:prstGeom>
              <a:noFill/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5" name="Прямая соединительная линия 14"/>
              <p:cNvCxnSpPr/>
              <p:nvPr/>
            </p:nvCxnSpPr>
            <p:spPr>
              <a:xfrm>
                <a:off x="8208664" y="1908101"/>
                <a:ext cx="0" cy="1224136"/>
              </a:xfrm>
              <a:prstGeom prst="line">
                <a:avLst/>
              </a:prstGeom>
              <a:ln w="254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единительная линия 15"/>
              <p:cNvCxnSpPr/>
              <p:nvPr/>
            </p:nvCxnSpPr>
            <p:spPr>
              <a:xfrm>
                <a:off x="2880072" y="1908101"/>
                <a:ext cx="0" cy="1224136"/>
              </a:xfrm>
              <a:prstGeom prst="line">
                <a:avLst/>
              </a:prstGeom>
              <a:ln w="254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Группа 17"/>
            <p:cNvGrpSpPr/>
            <p:nvPr/>
          </p:nvGrpSpPr>
          <p:grpSpPr>
            <a:xfrm>
              <a:off x="359792" y="3276253"/>
              <a:ext cx="9361040" cy="1296144"/>
              <a:chOff x="359792" y="1836093"/>
              <a:chExt cx="9361040" cy="1296144"/>
            </a:xfrm>
          </p:grpSpPr>
          <p:sp>
            <p:nvSpPr>
              <p:cNvPr id="19" name="Прямоугольник 18"/>
              <p:cNvSpPr/>
              <p:nvPr/>
            </p:nvSpPr>
            <p:spPr>
              <a:xfrm>
                <a:off x="359792" y="1836093"/>
                <a:ext cx="9361040" cy="1296144"/>
              </a:xfrm>
              <a:prstGeom prst="rect">
                <a:avLst/>
              </a:prstGeom>
              <a:no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2" name="Прямая соединительная линия 21"/>
              <p:cNvCxnSpPr/>
              <p:nvPr/>
            </p:nvCxnSpPr>
            <p:spPr>
              <a:xfrm>
                <a:off x="8208664" y="1836093"/>
                <a:ext cx="0" cy="1224136"/>
              </a:xfrm>
              <a:prstGeom prst="line">
                <a:avLst/>
              </a:prstGeom>
              <a:ln w="254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единительная линия 22"/>
              <p:cNvCxnSpPr/>
              <p:nvPr/>
            </p:nvCxnSpPr>
            <p:spPr>
              <a:xfrm>
                <a:off x="2880072" y="1908101"/>
                <a:ext cx="0" cy="1224136"/>
              </a:xfrm>
              <a:prstGeom prst="line">
                <a:avLst/>
              </a:prstGeom>
              <a:ln w="254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Группа 23"/>
            <p:cNvGrpSpPr/>
            <p:nvPr/>
          </p:nvGrpSpPr>
          <p:grpSpPr>
            <a:xfrm>
              <a:off x="359792" y="4716413"/>
              <a:ext cx="9361040" cy="1152129"/>
              <a:chOff x="359792" y="1836514"/>
              <a:chExt cx="9361040" cy="1152129"/>
            </a:xfrm>
          </p:grpSpPr>
          <p:sp>
            <p:nvSpPr>
              <p:cNvPr id="25" name="Прямоугольник 24"/>
              <p:cNvSpPr/>
              <p:nvPr/>
            </p:nvSpPr>
            <p:spPr>
              <a:xfrm>
                <a:off x="359792" y="1836515"/>
                <a:ext cx="9361040" cy="1152128"/>
              </a:xfrm>
              <a:prstGeom prst="rect">
                <a:avLst/>
              </a:prstGeom>
              <a:no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6" name="Прямая соединительная линия 25"/>
              <p:cNvCxnSpPr/>
              <p:nvPr/>
            </p:nvCxnSpPr>
            <p:spPr>
              <a:xfrm>
                <a:off x="8208664" y="1836514"/>
                <a:ext cx="0" cy="1152128"/>
              </a:xfrm>
              <a:prstGeom prst="line">
                <a:avLst/>
              </a:prstGeom>
              <a:ln w="254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Прямая соединительная линия 26"/>
              <p:cNvCxnSpPr/>
              <p:nvPr/>
            </p:nvCxnSpPr>
            <p:spPr>
              <a:xfrm>
                <a:off x="2880072" y="1908101"/>
                <a:ext cx="0" cy="1080541"/>
              </a:xfrm>
              <a:prstGeom prst="line">
                <a:avLst/>
              </a:prstGeom>
              <a:ln w="254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" name="TextBox 27"/>
            <p:cNvSpPr txBox="1"/>
            <p:nvPr/>
          </p:nvSpPr>
          <p:spPr>
            <a:xfrm>
              <a:off x="575816" y="2124125"/>
              <a:ext cx="201622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 smtClean="0"/>
                <a:t>НИЗКИЙ </a:t>
              </a:r>
            </a:p>
            <a:p>
              <a:pPr algn="ctr"/>
              <a:r>
                <a:rPr lang="ru-RU" sz="2000" dirty="0" smtClean="0"/>
                <a:t>риск</a:t>
              </a:r>
              <a:endParaRPr lang="ru-RU" sz="2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75816" y="3564285"/>
              <a:ext cx="201622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 smtClean="0"/>
                <a:t>СРЕДНИЙ </a:t>
              </a:r>
            </a:p>
            <a:p>
              <a:pPr algn="ctr"/>
              <a:r>
                <a:rPr lang="ru-RU" sz="2000" dirty="0" smtClean="0"/>
                <a:t>риск</a:t>
              </a:r>
              <a:endParaRPr lang="ru-RU" sz="20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75816" y="4932437"/>
              <a:ext cx="201622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 smtClean="0"/>
                <a:t>ВЫСОКИЙ </a:t>
              </a:r>
            </a:p>
            <a:p>
              <a:pPr algn="ctr"/>
              <a:r>
                <a:rPr lang="ru-RU" sz="2000" dirty="0" smtClean="0"/>
                <a:t>риск</a:t>
              </a:r>
              <a:endParaRPr lang="ru-RU" sz="20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208664" y="4860429"/>
              <a:ext cx="151216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rgbClr val="EC4A02"/>
                  </a:solidFill>
                </a:rPr>
                <a:t>Проведение проверок </a:t>
              </a:r>
            </a:p>
            <a:p>
              <a:pPr algn="ctr"/>
              <a:r>
                <a:rPr lang="ru-RU" b="1" dirty="0" smtClean="0">
                  <a:solidFill>
                    <a:srgbClr val="EC4A02"/>
                  </a:solidFill>
                </a:rPr>
                <a:t>1 раз в 3 года</a:t>
              </a:r>
              <a:endParaRPr lang="ru-RU" b="1" dirty="0">
                <a:solidFill>
                  <a:srgbClr val="EC4A02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208664" y="3492277"/>
              <a:ext cx="151216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rgbClr val="EC4A02"/>
                  </a:solidFill>
                </a:rPr>
                <a:t>Проведение проверок </a:t>
              </a:r>
            </a:p>
            <a:p>
              <a:pPr algn="ctr"/>
              <a:r>
                <a:rPr lang="ru-RU" b="1" dirty="0" smtClean="0">
                  <a:solidFill>
                    <a:srgbClr val="EC4A02"/>
                  </a:solidFill>
                </a:rPr>
                <a:t>1 раз в 4 года</a:t>
              </a:r>
              <a:endParaRPr lang="ru-RU" b="1" dirty="0">
                <a:solidFill>
                  <a:srgbClr val="EC4A02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136656" y="2124125"/>
              <a:ext cx="165618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 smtClean="0">
                  <a:solidFill>
                    <a:srgbClr val="EC4A02"/>
                  </a:solidFill>
                </a:rPr>
                <a:t>Проверки </a:t>
              </a:r>
            </a:p>
            <a:p>
              <a:pPr algn="ctr"/>
              <a:r>
                <a:rPr lang="ru-RU" sz="1600" b="1" dirty="0" smtClean="0">
                  <a:solidFill>
                    <a:srgbClr val="EC4A02"/>
                  </a:solidFill>
                </a:rPr>
                <a:t>не проводятся</a:t>
              </a:r>
              <a:endParaRPr lang="ru-RU" sz="1600" b="1" dirty="0">
                <a:solidFill>
                  <a:srgbClr val="EC4A02"/>
                </a:solidFill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3024088" y="1908101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соблюдение обязательных требований законодательства РФ в сфере образования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2952080" y="3204245"/>
            <a:ext cx="52565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наличие обоснованного обращения (жалобы, </a:t>
            </a:r>
          </a:p>
          <a:p>
            <a:r>
              <a:rPr lang="ru-RU" dirty="0" smtClean="0"/>
              <a:t>  заявления) в течение календарного года </a:t>
            </a:r>
            <a:r>
              <a:rPr lang="ru-RU" b="1" dirty="0" smtClean="0"/>
              <a:t>или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наличие вступившего в законную силу  </a:t>
            </a:r>
          </a:p>
          <a:p>
            <a:r>
              <a:rPr lang="ru-RU" dirty="0" smtClean="0"/>
              <a:t>   постановления об административном наказании   </a:t>
            </a:r>
          </a:p>
          <a:p>
            <a:r>
              <a:rPr lang="ru-RU" dirty="0" smtClean="0"/>
              <a:t>   в период 3 лет </a:t>
            </a:r>
            <a:endParaRPr lang="ru-RU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3024088" y="5004445"/>
            <a:ext cx="52565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наличие обоснованного обращения (жалобы, </a:t>
            </a:r>
          </a:p>
          <a:p>
            <a:r>
              <a:rPr lang="ru-RU" dirty="0" smtClean="0"/>
              <a:t>заявления) в течение календарного года </a:t>
            </a:r>
            <a:r>
              <a:rPr lang="ru-RU" b="1" dirty="0" smtClean="0"/>
              <a:t>и </a:t>
            </a:r>
            <a:r>
              <a:rPr lang="ru-RU" dirty="0" smtClean="0"/>
              <a:t>наличие вступившего в законную силу  постановления об административном наказании  в период 3 лет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7384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Овал 50">
            <a:extLst>
              <a:ext uri="{FF2B5EF4-FFF2-40B4-BE49-F238E27FC236}">
                <a16:creationId xmlns="" xmlns:a16="http://schemas.microsoft.com/office/drawing/2014/main" id="{0F77F9AA-62AF-4865-9B21-8142C38CBEDF}"/>
              </a:ext>
            </a:extLst>
          </p:cNvPr>
          <p:cNvSpPr/>
          <p:nvPr/>
        </p:nvSpPr>
        <p:spPr>
          <a:xfrm>
            <a:off x="647824" y="1116013"/>
            <a:ext cx="577999" cy="539844"/>
          </a:xfrm>
          <a:prstGeom prst="ellipse">
            <a:avLst/>
          </a:prstGeom>
          <a:solidFill>
            <a:srgbClr val="EE8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1" name="Picture 10" descr="LB_circle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824" y="1116013"/>
            <a:ext cx="527584" cy="526872"/>
          </a:xfrm>
          <a:prstGeom prst="rect">
            <a:avLst/>
          </a:prstGeom>
          <a:noFill/>
        </p:spPr>
      </p:pic>
      <p:sp>
        <p:nvSpPr>
          <p:cNvPr id="18" name="Прямоугольник 17"/>
          <p:cNvSpPr/>
          <p:nvPr/>
        </p:nvSpPr>
        <p:spPr>
          <a:xfrm>
            <a:off x="1223888" y="1044005"/>
            <a:ext cx="69127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Типичные нарушения законодательства </a:t>
            </a:r>
            <a:endParaRPr lang="ru-RU" sz="400" b="1" dirty="0" smtClean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  <a:p>
            <a:pPr eaLnBrk="0" hangingPunct="0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Российской Федерации в сфере образования </a:t>
            </a:r>
          </a:p>
          <a:p>
            <a:pPr eaLnBrk="0" hangingPunct="0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в образовательных организациях Томской области</a:t>
            </a:r>
          </a:p>
          <a:p>
            <a:pPr eaLnBrk="0" hangingPunct="0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по результатам плановых проверок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20" name="Text Box 259"/>
          <p:cNvSpPr txBox="1">
            <a:spLocks noChangeArrowheads="1"/>
          </p:cNvSpPr>
          <p:nvPr/>
        </p:nvSpPr>
        <p:spPr bwMode="gray">
          <a:xfrm>
            <a:off x="647824" y="1116013"/>
            <a:ext cx="504056" cy="468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400" b="1" dirty="0" smtClean="0">
                <a:solidFill>
                  <a:srgbClr val="EC4A02"/>
                </a:solidFill>
                <a:latin typeface="Arial" charset="0"/>
              </a:rPr>
              <a:t>2</a:t>
            </a:r>
            <a:endParaRPr lang="en-US" sz="2400" b="1" dirty="0">
              <a:solidFill>
                <a:srgbClr val="EC4A02"/>
              </a:solidFill>
              <a:latin typeface="Arial" charset="0"/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431800" y="2556173"/>
            <a:ext cx="9134741" cy="2182055"/>
            <a:chOff x="445876" y="2059661"/>
            <a:chExt cx="11242758" cy="2229264"/>
          </a:xfrm>
        </p:grpSpPr>
        <p:sp>
          <p:nvSpPr>
            <p:cNvPr id="23" name="Прямоугольник: скругленные углы 2">
              <a:extLst>
                <a:ext uri="{FF2B5EF4-FFF2-40B4-BE49-F238E27FC236}">
                  <a16:creationId xmlns="" xmlns:a16="http://schemas.microsoft.com/office/drawing/2014/main" id="{4722ABD0-4603-434F-B884-98E52520B73C}"/>
                </a:ext>
              </a:extLst>
            </p:cNvPr>
            <p:cNvSpPr/>
            <p:nvPr/>
          </p:nvSpPr>
          <p:spPr>
            <a:xfrm>
              <a:off x="445876" y="2353925"/>
              <a:ext cx="3240000" cy="1935000"/>
            </a:xfrm>
            <a:prstGeom prst="roundRect">
              <a:avLst/>
            </a:prstGeom>
            <a:noFill/>
            <a:ln w="635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: скругленные углы 3">
              <a:extLst>
                <a:ext uri="{FF2B5EF4-FFF2-40B4-BE49-F238E27FC236}">
                  <a16:creationId xmlns="" xmlns:a16="http://schemas.microsoft.com/office/drawing/2014/main" id="{BA91CA74-EB91-4124-89FB-7717B06E2A6C}"/>
                </a:ext>
              </a:extLst>
            </p:cNvPr>
            <p:cNvSpPr/>
            <p:nvPr/>
          </p:nvSpPr>
          <p:spPr>
            <a:xfrm>
              <a:off x="4230000" y="2297400"/>
              <a:ext cx="3240000" cy="1935000"/>
            </a:xfrm>
            <a:prstGeom prst="roundRect">
              <a:avLst/>
            </a:prstGeom>
            <a:noFill/>
            <a:ln w="635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рямоугольник: скругленные углы 4">
              <a:extLst>
                <a:ext uri="{FF2B5EF4-FFF2-40B4-BE49-F238E27FC236}">
                  <a16:creationId xmlns="" xmlns:a16="http://schemas.microsoft.com/office/drawing/2014/main" id="{F22B0AB6-277E-4ADA-AC26-C842F8F2256F}"/>
                </a:ext>
              </a:extLst>
            </p:cNvPr>
            <p:cNvSpPr/>
            <p:nvPr/>
          </p:nvSpPr>
          <p:spPr>
            <a:xfrm>
              <a:off x="8067646" y="2280359"/>
              <a:ext cx="3240000" cy="1934999"/>
            </a:xfrm>
            <a:prstGeom prst="roundRect">
              <a:avLst/>
            </a:prstGeom>
            <a:noFill/>
            <a:ln w="635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TextBox 28">
              <a:extLst>
                <a:ext uri="{FF2B5EF4-FFF2-40B4-BE49-F238E27FC236}">
                  <a16:creationId xmlns="" xmlns:a16="http://schemas.microsoft.com/office/drawing/2014/main" id="{57C0C781-5795-4344-A9D0-23C9DD28E968}"/>
                </a:ext>
              </a:extLst>
            </p:cNvPr>
            <p:cNvSpPr txBox="1"/>
            <p:nvPr/>
          </p:nvSpPr>
          <p:spPr>
            <a:xfrm>
              <a:off x="3104633" y="2059661"/>
              <a:ext cx="612002" cy="72320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ru-RU" sz="4000" b="1" dirty="0">
                <a:solidFill>
                  <a:schemeClr val="bg1"/>
                </a:solidFill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421ABD67-A4A6-4F05-BEFC-3D604BB00EAB}"/>
                </a:ext>
              </a:extLst>
            </p:cNvPr>
            <p:cNvSpPr txBox="1"/>
            <p:nvPr/>
          </p:nvSpPr>
          <p:spPr>
            <a:xfrm>
              <a:off x="7181393" y="2059661"/>
              <a:ext cx="546895" cy="72320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ru-RU" sz="4000" b="1" dirty="0">
                <a:solidFill>
                  <a:schemeClr val="bg1"/>
                </a:solidFill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="" xmlns:a16="http://schemas.microsoft.com/office/drawing/2014/main" id="{AF5EAD86-0441-42C3-841F-7CB644A282C9}"/>
                </a:ext>
              </a:extLst>
            </p:cNvPr>
            <p:cNvSpPr txBox="1"/>
            <p:nvPr/>
          </p:nvSpPr>
          <p:spPr>
            <a:xfrm>
              <a:off x="11461273" y="2059661"/>
              <a:ext cx="227361" cy="72320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endParaRPr lang="ru-RU" sz="4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647824" y="2988221"/>
            <a:ext cx="2088232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600" b="1" dirty="0" smtClean="0">
                <a:solidFill>
                  <a:srgbClr val="355C8B"/>
                </a:solidFill>
              </a:rPr>
              <a:t>В  ДОШКОЛЬНЫХ</a:t>
            </a:r>
          </a:p>
          <a:p>
            <a:pPr algn="ctr"/>
            <a:endParaRPr lang="ru-RU" sz="1000" b="1" dirty="0" smtClean="0">
              <a:solidFill>
                <a:srgbClr val="355C8B"/>
              </a:solidFill>
            </a:endParaRPr>
          </a:p>
          <a:p>
            <a:pPr algn="ctr"/>
            <a:r>
              <a:rPr lang="ru-RU" sz="1600" b="1" dirty="0" smtClean="0">
                <a:solidFill>
                  <a:srgbClr val="355C8B"/>
                </a:solidFill>
              </a:rPr>
              <a:t> ОБРАЗОВАТЕЛЬНЫХ</a:t>
            </a:r>
          </a:p>
          <a:p>
            <a:pPr algn="ctr"/>
            <a:endParaRPr lang="ru-RU" sz="1000" b="1" dirty="0" smtClean="0">
              <a:solidFill>
                <a:srgbClr val="355C8B"/>
              </a:solidFill>
            </a:endParaRPr>
          </a:p>
          <a:p>
            <a:pPr algn="ctr"/>
            <a:r>
              <a:rPr lang="ru-RU" sz="1600" b="1" dirty="0" smtClean="0">
                <a:solidFill>
                  <a:srgbClr val="355C8B"/>
                </a:solidFill>
              </a:rPr>
              <a:t> ОРГАНИЗАЦИЯХ </a:t>
            </a:r>
          </a:p>
          <a:p>
            <a:endParaRPr lang="ru-RU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3744168" y="2952434"/>
            <a:ext cx="2088232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600" b="1" dirty="0" smtClean="0">
                <a:solidFill>
                  <a:srgbClr val="355C8B"/>
                </a:solidFill>
              </a:rPr>
              <a:t>В  ОБЩЕОБРАЗО-</a:t>
            </a:r>
          </a:p>
          <a:p>
            <a:pPr algn="ctr"/>
            <a:endParaRPr lang="ru-RU" sz="800" b="1" dirty="0" smtClean="0">
              <a:solidFill>
                <a:srgbClr val="355C8B"/>
              </a:solidFill>
            </a:endParaRPr>
          </a:p>
          <a:p>
            <a:pPr algn="ctr"/>
            <a:r>
              <a:rPr lang="ru-RU" sz="1600" b="1" dirty="0" smtClean="0">
                <a:solidFill>
                  <a:srgbClr val="355C8B"/>
                </a:solidFill>
              </a:rPr>
              <a:t>ВАТЕЛЬНЫХ </a:t>
            </a:r>
          </a:p>
          <a:p>
            <a:pPr algn="ctr"/>
            <a:endParaRPr lang="ru-RU" sz="800" b="1" dirty="0" smtClean="0">
              <a:solidFill>
                <a:srgbClr val="355C8B"/>
              </a:solidFill>
            </a:endParaRPr>
          </a:p>
          <a:p>
            <a:pPr algn="ctr"/>
            <a:r>
              <a:rPr lang="ru-RU" sz="1600" b="1" dirty="0" smtClean="0">
                <a:solidFill>
                  <a:srgbClr val="355C8B"/>
                </a:solidFill>
              </a:rPr>
              <a:t>ОРГАНИЗАЦИЯХ </a:t>
            </a:r>
          </a:p>
          <a:p>
            <a:endParaRPr lang="ru-RU" sz="1600" b="1" dirty="0">
              <a:solidFill>
                <a:srgbClr val="EC4A02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624488" y="2844205"/>
            <a:ext cx="2520280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600" b="1" dirty="0" smtClean="0">
                <a:solidFill>
                  <a:srgbClr val="355C8B"/>
                </a:solidFill>
              </a:rPr>
              <a:t>В  ОБРАЗОВАТЕЛЬНЫХ</a:t>
            </a:r>
          </a:p>
          <a:p>
            <a:pPr algn="ctr"/>
            <a:endParaRPr lang="ru-RU" sz="800" b="1" dirty="0" smtClean="0">
              <a:solidFill>
                <a:srgbClr val="355C8B"/>
              </a:solidFill>
            </a:endParaRPr>
          </a:p>
          <a:p>
            <a:pPr algn="ctr"/>
            <a:r>
              <a:rPr lang="ru-RU" sz="1600" b="1" dirty="0" smtClean="0">
                <a:solidFill>
                  <a:srgbClr val="355C8B"/>
                </a:solidFill>
              </a:rPr>
              <a:t> ОРГАНИЗАЦИЯХ </a:t>
            </a:r>
          </a:p>
          <a:p>
            <a:pPr algn="ctr"/>
            <a:endParaRPr lang="ru-RU" sz="800" b="1" dirty="0" smtClean="0">
              <a:solidFill>
                <a:srgbClr val="355C8B"/>
              </a:solidFill>
            </a:endParaRPr>
          </a:p>
          <a:p>
            <a:pPr algn="ctr"/>
            <a:r>
              <a:rPr lang="ru-RU" sz="1400" b="1" dirty="0" smtClean="0">
                <a:solidFill>
                  <a:srgbClr val="355C8B"/>
                </a:solidFill>
              </a:rPr>
              <a:t> </a:t>
            </a:r>
            <a:r>
              <a:rPr lang="ru-RU" sz="1600" b="1" dirty="0" smtClean="0">
                <a:solidFill>
                  <a:srgbClr val="355C8B"/>
                </a:solidFill>
              </a:rPr>
              <a:t>ДОПОЛНИТЕЛЬНОГО</a:t>
            </a:r>
          </a:p>
          <a:p>
            <a:pPr algn="ctr"/>
            <a:endParaRPr lang="ru-RU" sz="800" b="1" dirty="0" smtClean="0">
              <a:solidFill>
                <a:srgbClr val="355C8B"/>
              </a:solidFill>
            </a:endParaRPr>
          </a:p>
          <a:p>
            <a:pPr algn="ctr"/>
            <a:r>
              <a:rPr lang="ru-RU" sz="1600" b="1" dirty="0" smtClean="0">
                <a:solidFill>
                  <a:srgbClr val="355C8B"/>
                </a:solidFill>
              </a:rPr>
              <a:t> ОБРАЗОВАНИЯ</a:t>
            </a:r>
          </a:p>
          <a:p>
            <a:endParaRPr lang="ru-RU" sz="1200" dirty="0"/>
          </a:p>
        </p:txBody>
      </p:sp>
      <p:sp>
        <p:nvSpPr>
          <p:cNvPr id="48" name="TextBox 47"/>
          <p:cNvSpPr txBox="1"/>
          <p:nvPr/>
        </p:nvSpPr>
        <p:spPr>
          <a:xfrm>
            <a:off x="359792" y="4932437"/>
            <a:ext cx="9361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/>
              <a:t>В нарушение частей 1, 4 статьи 4 Федерального закона от 29.12.2012 № 273-ФЗ «Об образовании в Российской Федерации» - локальные нормативные акты образовательных организаций содержат ссылки на нормативные правовые акты Российской Федерации, утратившие силу и/или отменённые</a:t>
            </a:r>
            <a:endParaRPr lang="ru-RU" sz="1600" dirty="0"/>
          </a:p>
        </p:txBody>
      </p:sp>
    </p:spTree>
    <p:extLst>
      <p:ext uri="{BB962C8B-B14F-4D97-AF65-F5344CB8AC3E}">
        <p14:creationId xmlns="" xmlns:p14="http://schemas.microsoft.com/office/powerpoint/2010/main" val="67384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1467</TotalTime>
  <Words>1301</Words>
  <Application>Microsoft Office PowerPoint</Application>
  <PresentationFormat>Произвольный</PresentationFormat>
  <Paragraphs>274</Paragraphs>
  <Slides>16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shabelnikma</cp:lastModifiedBy>
  <cp:revision>430</cp:revision>
  <dcterms:created xsi:type="dcterms:W3CDTF">2021-07-29T09:26:48Z</dcterms:created>
  <dcterms:modified xsi:type="dcterms:W3CDTF">2021-08-19T07:04:05Z</dcterms:modified>
</cp:coreProperties>
</file>