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1" r:id="rId4"/>
    <p:sldId id="262" r:id="rId5"/>
    <p:sldId id="263" r:id="rId6"/>
    <p:sldId id="265" r:id="rId7"/>
    <p:sldId id="264" r:id="rId8"/>
    <p:sldId id="266" r:id="rId9"/>
    <p:sldId id="26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94D358-684C-4EDC-BAE9-2E623D079C2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F2CA76-3F42-462D-8271-BC2FB2807FF1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dirty="0" smtClean="0">
              <a:latin typeface="Arial Narrow" panose="020B0606020202030204" pitchFamily="34" charset="0"/>
            </a:rPr>
            <a:t>Распоряжение Департамента общего образования Томской области от </a:t>
          </a:r>
          <a:r>
            <a:rPr lang="ru-RU" sz="2400" dirty="0" smtClean="0">
              <a:solidFill>
                <a:schemeClr val="bg1"/>
              </a:solidFill>
              <a:latin typeface="Arial Narrow" panose="020B0606020202030204" pitchFamily="34" charset="0"/>
            </a:rPr>
            <a:t>03.08.2020 №578-р</a:t>
          </a:r>
        </a:p>
        <a:p>
          <a:r>
            <a:rPr lang="ru-RU" sz="2400" dirty="0" smtClean="0">
              <a:latin typeface="Arial Narrow" panose="020B0606020202030204" pitchFamily="34" charset="0"/>
            </a:rPr>
            <a:t>«</a:t>
          </a:r>
          <a:r>
            <a:rPr lang="ru-RU" sz="2000" dirty="0" smtClean="0">
              <a:latin typeface="Arial Narrow" panose="020B0606020202030204" pitchFamily="34" charset="0"/>
            </a:rPr>
            <a:t>Об утверждении Модели по формированию, сопровождению и подготовке резерва управленческих кадров  для муниципальных образовательных организаций общего образования Томской области»</a:t>
          </a:r>
          <a:endParaRPr lang="ru-RU" sz="2400" dirty="0">
            <a:latin typeface="Arial Narrow" panose="020B0606020202030204" pitchFamily="34" charset="0"/>
          </a:endParaRPr>
        </a:p>
      </dgm:t>
    </dgm:pt>
    <dgm:pt modelId="{087360FF-5DB1-4DBF-B86C-618B0982BA86}" type="parTrans" cxnId="{617FC0F0-577D-4F4D-A922-265948E7B9E0}">
      <dgm:prSet/>
      <dgm:spPr/>
      <dgm:t>
        <a:bodyPr/>
        <a:lstStyle/>
        <a:p>
          <a:endParaRPr lang="ru-RU"/>
        </a:p>
      </dgm:t>
    </dgm:pt>
    <dgm:pt modelId="{9574FC3B-2B17-4352-87F6-FE0E59FB33D6}" type="sibTrans" cxnId="{617FC0F0-577D-4F4D-A922-265948E7B9E0}">
      <dgm:prSet/>
      <dgm:spPr/>
      <dgm:t>
        <a:bodyPr/>
        <a:lstStyle/>
        <a:p>
          <a:endParaRPr lang="ru-RU"/>
        </a:p>
      </dgm:t>
    </dgm:pt>
    <dgm:pt modelId="{1375ACBA-C584-4E5A-85EC-A643FFD883C0}">
      <dgm:prSet phldrT="[Текст]" phldr="1"/>
      <dgm:spPr/>
      <dgm:t>
        <a:bodyPr/>
        <a:lstStyle/>
        <a:p>
          <a:endParaRPr lang="ru-RU" dirty="0"/>
        </a:p>
      </dgm:t>
    </dgm:pt>
    <dgm:pt modelId="{4AEEFB87-4492-4147-A5AE-721A6D7DA0E4}" type="parTrans" cxnId="{7B622FED-7EE7-41DD-81CE-C512F94115A2}">
      <dgm:prSet/>
      <dgm:spPr/>
      <dgm:t>
        <a:bodyPr/>
        <a:lstStyle/>
        <a:p>
          <a:endParaRPr lang="ru-RU"/>
        </a:p>
      </dgm:t>
    </dgm:pt>
    <dgm:pt modelId="{E62BD095-7570-4F42-A81E-E0F9F28C3C7D}" type="sibTrans" cxnId="{7B622FED-7EE7-41DD-81CE-C512F94115A2}">
      <dgm:prSet/>
      <dgm:spPr/>
      <dgm:t>
        <a:bodyPr/>
        <a:lstStyle/>
        <a:p>
          <a:endParaRPr lang="ru-RU"/>
        </a:p>
      </dgm:t>
    </dgm:pt>
    <dgm:pt modelId="{27872206-4F25-4DF0-A777-422A0739D426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dirty="0" smtClean="0">
              <a:latin typeface="Arial Narrow" panose="020B0606020202030204" pitchFamily="34" charset="0"/>
            </a:rPr>
            <a:t>Распоряжение Департамента общего образования Томской области от </a:t>
          </a:r>
          <a:r>
            <a:rPr lang="ru-RU" sz="2400" dirty="0" smtClean="0">
              <a:solidFill>
                <a:schemeClr val="bg1"/>
              </a:solidFill>
              <a:latin typeface="Arial Narrow" panose="020B0606020202030204" pitchFamily="34" charset="0"/>
            </a:rPr>
            <a:t>03.08.2020 №579-р</a:t>
          </a:r>
        </a:p>
        <a:p>
          <a:r>
            <a:rPr lang="ru-RU" sz="2400" dirty="0" smtClean="0">
              <a:latin typeface="Arial Narrow" panose="020B0606020202030204" pitchFamily="34" charset="0"/>
            </a:rPr>
            <a:t>«Об утверждении Плана работы по подготовке резерва управленческих кадров  для муниципальных образовательных организаций общего образования Томской области»</a:t>
          </a:r>
          <a:endParaRPr lang="ru-RU" sz="2400" dirty="0">
            <a:latin typeface="Arial Narrow" panose="020B0606020202030204" pitchFamily="34" charset="0"/>
          </a:endParaRPr>
        </a:p>
      </dgm:t>
    </dgm:pt>
    <dgm:pt modelId="{42A28070-FCF7-4831-A1DD-4CA157ABF956}" type="parTrans" cxnId="{5759DF9E-B780-4CDE-BAD2-6DE5CB6B6872}">
      <dgm:prSet/>
      <dgm:spPr/>
      <dgm:t>
        <a:bodyPr/>
        <a:lstStyle/>
        <a:p>
          <a:endParaRPr lang="ru-RU"/>
        </a:p>
      </dgm:t>
    </dgm:pt>
    <dgm:pt modelId="{C0AE84D3-3775-4829-AA72-158683C34239}" type="sibTrans" cxnId="{5759DF9E-B780-4CDE-BAD2-6DE5CB6B6872}">
      <dgm:prSet/>
      <dgm:spPr/>
      <dgm:t>
        <a:bodyPr/>
        <a:lstStyle/>
        <a:p>
          <a:endParaRPr lang="ru-RU"/>
        </a:p>
      </dgm:t>
    </dgm:pt>
    <dgm:pt modelId="{56532522-7956-4243-A60E-66D60513B162}">
      <dgm:prSet phldrT="[Текст]" custT="1"/>
      <dgm:spPr/>
      <dgm:t>
        <a:bodyPr/>
        <a:lstStyle/>
        <a:p>
          <a:r>
            <a: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Муниципальный орган управления образованием согласовывает с Администрацией муниципалитета рамки своих полномочий в части формирования  резерва управленческих кадров на должности руководителей муниципальных образовательных организаций.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B28ECC45-72E4-4EF2-90D8-5698E1A1D49F}" type="parTrans" cxnId="{A7FF1684-F73D-4DE0-A5FA-0091D31E8131}">
      <dgm:prSet/>
      <dgm:spPr/>
      <dgm:t>
        <a:bodyPr/>
        <a:lstStyle/>
        <a:p>
          <a:endParaRPr lang="ru-RU"/>
        </a:p>
      </dgm:t>
    </dgm:pt>
    <dgm:pt modelId="{5542E6AC-C4BA-404E-9EF5-9FD3CE134CC3}" type="sibTrans" cxnId="{A7FF1684-F73D-4DE0-A5FA-0091D31E8131}">
      <dgm:prSet/>
      <dgm:spPr/>
      <dgm:t>
        <a:bodyPr/>
        <a:lstStyle/>
        <a:p>
          <a:endParaRPr lang="ru-RU"/>
        </a:p>
      </dgm:t>
    </dgm:pt>
    <dgm:pt modelId="{647B11A1-1532-4F7D-BCF7-AA41E4A6F0BE}" type="pres">
      <dgm:prSet presAssocID="{2E94D358-684C-4EDC-BAE9-2E623D079C29}" presName="linear" presStyleCnt="0">
        <dgm:presLayoutVars>
          <dgm:animLvl val="lvl"/>
          <dgm:resizeHandles val="exact"/>
        </dgm:presLayoutVars>
      </dgm:prSet>
      <dgm:spPr/>
    </dgm:pt>
    <dgm:pt modelId="{DF6931C1-BFED-42B2-89A2-90B8A48FE070}" type="pres">
      <dgm:prSet presAssocID="{1BF2CA76-3F42-462D-8271-BC2FB2807FF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E9DE92-8700-49FA-BCCA-8DD73789B5F8}" type="pres">
      <dgm:prSet presAssocID="{1BF2CA76-3F42-462D-8271-BC2FB2807FF1}" presName="childText" presStyleLbl="revTx" presStyleIdx="0" presStyleCnt="2">
        <dgm:presLayoutVars>
          <dgm:bulletEnabled val="1"/>
        </dgm:presLayoutVars>
      </dgm:prSet>
      <dgm:spPr/>
    </dgm:pt>
    <dgm:pt modelId="{6CCF4CF1-6DFA-4993-9488-0F63F4E5F351}" type="pres">
      <dgm:prSet presAssocID="{27872206-4F25-4DF0-A777-422A0739D426}" presName="parentText" presStyleLbl="node1" presStyleIdx="1" presStyleCnt="2" custLinFactNeighborY="-819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70856E-E05A-44D7-9E14-C017AA6BD54F}" type="pres">
      <dgm:prSet presAssocID="{27872206-4F25-4DF0-A777-422A0739D426}" presName="childText" presStyleLbl="revTx" presStyleIdx="1" presStyleCnt="2" custLinFactNeighborX="656" custLinFactNeighborY="-39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D6343F-A2C4-4039-B68B-D4F7347BF2D8}" type="presOf" srcId="{56532522-7956-4243-A60E-66D60513B162}" destId="{9D70856E-E05A-44D7-9E14-C017AA6BD54F}" srcOrd="0" destOrd="0" presId="urn:microsoft.com/office/officeart/2005/8/layout/vList2"/>
    <dgm:cxn modelId="{253EEC54-022A-4847-9974-F54B79308A1E}" type="presOf" srcId="{1BF2CA76-3F42-462D-8271-BC2FB2807FF1}" destId="{DF6931C1-BFED-42B2-89A2-90B8A48FE070}" srcOrd="0" destOrd="0" presId="urn:microsoft.com/office/officeart/2005/8/layout/vList2"/>
    <dgm:cxn modelId="{1B8F9E2C-CA0B-4B0A-9969-EFE2D6E37127}" type="presOf" srcId="{2E94D358-684C-4EDC-BAE9-2E623D079C29}" destId="{647B11A1-1532-4F7D-BCF7-AA41E4A6F0BE}" srcOrd="0" destOrd="0" presId="urn:microsoft.com/office/officeart/2005/8/layout/vList2"/>
    <dgm:cxn modelId="{F9BC3FF1-F609-4FCD-A371-05E4106B104A}" type="presOf" srcId="{1375ACBA-C584-4E5A-85EC-A643FFD883C0}" destId="{A8E9DE92-8700-49FA-BCCA-8DD73789B5F8}" srcOrd="0" destOrd="0" presId="urn:microsoft.com/office/officeart/2005/8/layout/vList2"/>
    <dgm:cxn modelId="{7B622FED-7EE7-41DD-81CE-C512F94115A2}" srcId="{1BF2CA76-3F42-462D-8271-BC2FB2807FF1}" destId="{1375ACBA-C584-4E5A-85EC-A643FFD883C0}" srcOrd="0" destOrd="0" parTransId="{4AEEFB87-4492-4147-A5AE-721A6D7DA0E4}" sibTransId="{E62BD095-7570-4F42-A81E-E0F9F28C3C7D}"/>
    <dgm:cxn modelId="{7DB6F35E-65C1-4840-8568-4F603AC3FE75}" type="presOf" srcId="{27872206-4F25-4DF0-A777-422A0739D426}" destId="{6CCF4CF1-6DFA-4993-9488-0F63F4E5F351}" srcOrd="0" destOrd="0" presId="urn:microsoft.com/office/officeart/2005/8/layout/vList2"/>
    <dgm:cxn modelId="{617FC0F0-577D-4F4D-A922-265948E7B9E0}" srcId="{2E94D358-684C-4EDC-BAE9-2E623D079C29}" destId="{1BF2CA76-3F42-462D-8271-BC2FB2807FF1}" srcOrd="0" destOrd="0" parTransId="{087360FF-5DB1-4DBF-B86C-618B0982BA86}" sibTransId="{9574FC3B-2B17-4352-87F6-FE0E59FB33D6}"/>
    <dgm:cxn modelId="{5759DF9E-B780-4CDE-BAD2-6DE5CB6B6872}" srcId="{2E94D358-684C-4EDC-BAE9-2E623D079C29}" destId="{27872206-4F25-4DF0-A777-422A0739D426}" srcOrd="1" destOrd="0" parTransId="{42A28070-FCF7-4831-A1DD-4CA157ABF956}" sibTransId="{C0AE84D3-3775-4829-AA72-158683C34239}"/>
    <dgm:cxn modelId="{A7FF1684-F73D-4DE0-A5FA-0091D31E8131}" srcId="{27872206-4F25-4DF0-A777-422A0739D426}" destId="{56532522-7956-4243-A60E-66D60513B162}" srcOrd="0" destOrd="0" parTransId="{B28ECC45-72E4-4EF2-90D8-5698E1A1D49F}" sibTransId="{5542E6AC-C4BA-404E-9EF5-9FD3CE134CC3}"/>
    <dgm:cxn modelId="{BD8781DB-3810-4A0B-900E-9CBCB99C8D1E}" type="presParOf" srcId="{647B11A1-1532-4F7D-BCF7-AA41E4A6F0BE}" destId="{DF6931C1-BFED-42B2-89A2-90B8A48FE070}" srcOrd="0" destOrd="0" presId="urn:microsoft.com/office/officeart/2005/8/layout/vList2"/>
    <dgm:cxn modelId="{D400EBD4-5C79-4A71-8221-3F5ADD4B1351}" type="presParOf" srcId="{647B11A1-1532-4F7D-BCF7-AA41E4A6F0BE}" destId="{A8E9DE92-8700-49FA-BCCA-8DD73789B5F8}" srcOrd="1" destOrd="0" presId="urn:microsoft.com/office/officeart/2005/8/layout/vList2"/>
    <dgm:cxn modelId="{59C4609F-418B-41F2-9C8F-9B70F9F7776B}" type="presParOf" srcId="{647B11A1-1532-4F7D-BCF7-AA41E4A6F0BE}" destId="{6CCF4CF1-6DFA-4993-9488-0F63F4E5F351}" srcOrd="2" destOrd="0" presId="urn:microsoft.com/office/officeart/2005/8/layout/vList2"/>
    <dgm:cxn modelId="{C2589EDF-8117-460E-8E76-7F0995CB444A}" type="presParOf" srcId="{647B11A1-1532-4F7D-BCF7-AA41E4A6F0BE}" destId="{9D70856E-E05A-44D7-9E14-C017AA6BD54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C47AD1-67F6-42F5-BABA-A3E0CDFF1FB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563CBF1-B396-4068-A9DB-353455BFE94A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just"/>
          <a:r>
            <a: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резерв на должности руководителей </a:t>
          </a:r>
          <a:r>
            <a: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областных государственных</a:t>
          </a:r>
          <a:r>
            <a: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образовательных организаций</a:t>
          </a:r>
          <a:endParaRPr lang="ru-RU" dirty="0"/>
        </a:p>
      </dgm:t>
    </dgm:pt>
    <dgm:pt modelId="{B1908C87-3861-4268-ADCE-E4027A3C8F5F}" type="parTrans" cxnId="{40ED773F-B36B-41DD-9F45-7744C8104D8B}">
      <dgm:prSet/>
      <dgm:spPr/>
      <dgm:t>
        <a:bodyPr/>
        <a:lstStyle/>
        <a:p>
          <a:endParaRPr lang="ru-RU"/>
        </a:p>
      </dgm:t>
    </dgm:pt>
    <dgm:pt modelId="{84E3D624-7AC1-4651-B189-D18B34C401D4}" type="sibTrans" cxnId="{40ED773F-B36B-41DD-9F45-7744C8104D8B}">
      <dgm:prSet/>
      <dgm:spPr/>
      <dgm:t>
        <a:bodyPr/>
        <a:lstStyle/>
        <a:p>
          <a:endParaRPr lang="ru-RU"/>
        </a:p>
      </dgm:t>
    </dgm:pt>
    <dgm:pt modelId="{C382DE77-CB72-4266-99EB-E0D7AC8327B9}">
      <dgm:prSet phldrT="[Текст]" phldr="1"/>
      <dgm:spPr/>
      <dgm:t>
        <a:bodyPr/>
        <a:lstStyle/>
        <a:p>
          <a:endParaRPr lang="ru-RU" dirty="0"/>
        </a:p>
      </dgm:t>
    </dgm:pt>
    <dgm:pt modelId="{CC02C324-2D72-48ED-A48F-8596468D79EF}" type="parTrans" cxnId="{45FA4F45-0CB5-4A81-A9F6-75E572EAEEEA}">
      <dgm:prSet/>
      <dgm:spPr/>
      <dgm:t>
        <a:bodyPr/>
        <a:lstStyle/>
        <a:p>
          <a:endParaRPr lang="ru-RU"/>
        </a:p>
      </dgm:t>
    </dgm:pt>
    <dgm:pt modelId="{9985667A-0B8C-4866-B8D9-0252CE91B709}" type="sibTrans" cxnId="{45FA4F45-0CB5-4A81-A9F6-75E572EAEEEA}">
      <dgm:prSet/>
      <dgm:spPr/>
      <dgm:t>
        <a:bodyPr/>
        <a:lstStyle/>
        <a:p>
          <a:endParaRPr lang="ru-RU"/>
        </a:p>
      </dgm:t>
    </dgm:pt>
    <dgm:pt modelId="{0572D834-7E76-490D-851C-205423D63C49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резерв на должности руководителей </a:t>
          </a:r>
          <a:r>
            <a: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муниципальных</a:t>
          </a:r>
          <a:r>
            <a: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образовательных организаций</a:t>
          </a:r>
          <a:endParaRPr lang="ru-RU" dirty="0"/>
        </a:p>
      </dgm:t>
    </dgm:pt>
    <dgm:pt modelId="{A6E98EC3-469F-44FB-B155-96750C750961}" type="parTrans" cxnId="{2C350015-056B-4A50-B8EB-4B5162FF3322}">
      <dgm:prSet/>
      <dgm:spPr/>
      <dgm:t>
        <a:bodyPr/>
        <a:lstStyle/>
        <a:p>
          <a:endParaRPr lang="ru-RU"/>
        </a:p>
      </dgm:t>
    </dgm:pt>
    <dgm:pt modelId="{C0DAD463-9057-4482-A618-42FE6FAAA009}" type="sibTrans" cxnId="{2C350015-056B-4A50-B8EB-4B5162FF3322}">
      <dgm:prSet/>
      <dgm:spPr/>
      <dgm:t>
        <a:bodyPr/>
        <a:lstStyle/>
        <a:p>
          <a:endParaRPr lang="ru-RU"/>
        </a:p>
      </dgm:t>
    </dgm:pt>
    <dgm:pt modelId="{51FC4EED-585C-432F-9A21-CE9CDC98436C}">
      <dgm:prSet phldrT="[Текст]" phldr="1"/>
      <dgm:spPr/>
      <dgm:t>
        <a:bodyPr/>
        <a:lstStyle/>
        <a:p>
          <a:endParaRPr lang="ru-RU" dirty="0"/>
        </a:p>
      </dgm:t>
    </dgm:pt>
    <dgm:pt modelId="{C98B9BF9-EF92-4986-ABD1-DC462A3807BE}" type="parTrans" cxnId="{7E4F2D4F-9FB7-4356-9462-2B1120387435}">
      <dgm:prSet/>
      <dgm:spPr/>
      <dgm:t>
        <a:bodyPr/>
        <a:lstStyle/>
        <a:p>
          <a:endParaRPr lang="ru-RU"/>
        </a:p>
      </dgm:t>
    </dgm:pt>
    <dgm:pt modelId="{E7E4F3E3-E7D5-4DBD-830A-D026569684A1}" type="sibTrans" cxnId="{7E4F2D4F-9FB7-4356-9462-2B1120387435}">
      <dgm:prSet/>
      <dgm:spPr/>
      <dgm:t>
        <a:bodyPr/>
        <a:lstStyle/>
        <a:p>
          <a:endParaRPr lang="ru-RU"/>
        </a:p>
      </dgm:t>
    </dgm:pt>
    <dgm:pt modelId="{FCBF8A17-B0E4-4D57-967A-39452D3B9C1F}" type="pres">
      <dgm:prSet presAssocID="{25C47AD1-67F6-42F5-BABA-A3E0CDFF1FBA}" presName="linear" presStyleCnt="0">
        <dgm:presLayoutVars>
          <dgm:animLvl val="lvl"/>
          <dgm:resizeHandles val="exact"/>
        </dgm:presLayoutVars>
      </dgm:prSet>
      <dgm:spPr/>
    </dgm:pt>
    <dgm:pt modelId="{7483F17D-6E0B-45C4-94F4-86EE222298D4}" type="pres">
      <dgm:prSet presAssocID="{6563CBF1-B396-4068-A9DB-353455BFE94A}" presName="parentText" presStyleLbl="node1" presStyleIdx="0" presStyleCnt="2" custScaleY="130972" custLinFactNeighborY="634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1B24B-B1B6-4700-93B6-495025DBB9DE}" type="pres">
      <dgm:prSet presAssocID="{6563CBF1-B396-4068-A9DB-353455BFE94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B1557C-2FEB-4F9B-ABAE-1A6B5056D981}" type="pres">
      <dgm:prSet presAssocID="{0572D834-7E76-490D-851C-205423D63C49}" presName="parentText" presStyleLbl="node1" presStyleIdx="1" presStyleCnt="2" custScaleX="100000" custScaleY="149586" custLinFactNeighborX="-252" custLinFactNeighborY="11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48E181-6747-423B-8677-36AEC401CDC8}" type="pres">
      <dgm:prSet presAssocID="{0572D834-7E76-490D-851C-205423D63C4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7D956A4-1B10-4B1D-BA98-0BF9C84A4B82}" type="presOf" srcId="{C382DE77-CB72-4266-99EB-E0D7AC8327B9}" destId="{F7F1B24B-B1B6-4700-93B6-495025DBB9DE}" srcOrd="0" destOrd="0" presId="urn:microsoft.com/office/officeart/2005/8/layout/vList2"/>
    <dgm:cxn modelId="{40ED773F-B36B-41DD-9F45-7744C8104D8B}" srcId="{25C47AD1-67F6-42F5-BABA-A3E0CDFF1FBA}" destId="{6563CBF1-B396-4068-A9DB-353455BFE94A}" srcOrd="0" destOrd="0" parTransId="{B1908C87-3861-4268-ADCE-E4027A3C8F5F}" sibTransId="{84E3D624-7AC1-4651-B189-D18B34C401D4}"/>
    <dgm:cxn modelId="{4C0AD125-7682-4B43-BF1C-FB76D2A9FC27}" type="presOf" srcId="{25C47AD1-67F6-42F5-BABA-A3E0CDFF1FBA}" destId="{FCBF8A17-B0E4-4D57-967A-39452D3B9C1F}" srcOrd="0" destOrd="0" presId="urn:microsoft.com/office/officeart/2005/8/layout/vList2"/>
    <dgm:cxn modelId="{0FC56859-254B-4483-B269-25799312E797}" type="presOf" srcId="{6563CBF1-B396-4068-A9DB-353455BFE94A}" destId="{7483F17D-6E0B-45C4-94F4-86EE222298D4}" srcOrd="0" destOrd="0" presId="urn:microsoft.com/office/officeart/2005/8/layout/vList2"/>
    <dgm:cxn modelId="{8F0BCB08-FCEF-433B-9596-00FCDB4A26C9}" type="presOf" srcId="{0572D834-7E76-490D-851C-205423D63C49}" destId="{04B1557C-2FEB-4F9B-ABAE-1A6B5056D981}" srcOrd="0" destOrd="0" presId="urn:microsoft.com/office/officeart/2005/8/layout/vList2"/>
    <dgm:cxn modelId="{7B945C1C-A716-42B7-89DC-F403493DAECE}" type="presOf" srcId="{51FC4EED-585C-432F-9A21-CE9CDC98436C}" destId="{5148E181-6747-423B-8677-36AEC401CDC8}" srcOrd="0" destOrd="0" presId="urn:microsoft.com/office/officeart/2005/8/layout/vList2"/>
    <dgm:cxn modelId="{2C350015-056B-4A50-B8EB-4B5162FF3322}" srcId="{25C47AD1-67F6-42F5-BABA-A3E0CDFF1FBA}" destId="{0572D834-7E76-490D-851C-205423D63C49}" srcOrd="1" destOrd="0" parTransId="{A6E98EC3-469F-44FB-B155-96750C750961}" sibTransId="{C0DAD463-9057-4482-A618-42FE6FAAA009}"/>
    <dgm:cxn modelId="{45FA4F45-0CB5-4A81-A9F6-75E572EAEEEA}" srcId="{6563CBF1-B396-4068-A9DB-353455BFE94A}" destId="{C382DE77-CB72-4266-99EB-E0D7AC8327B9}" srcOrd="0" destOrd="0" parTransId="{CC02C324-2D72-48ED-A48F-8596468D79EF}" sibTransId="{9985667A-0B8C-4866-B8D9-0252CE91B709}"/>
    <dgm:cxn modelId="{7E4F2D4F-9FB7-4356-9462-2B1120387435}" srcId="{0572D834-7E76-490D-851C-205423D63C49}" destId="{51FC4EED-585C-432F-9A21-CE9CDC98436C}" srcOrd="0" destOrd="0" parTransId="{C98B9BF9-EF92-4986-ABD1-DC462A3807BE}" sibTransId="{E7E4F3E3-E7D5-4DBD-830A-D026569684A1}"/>
    <dgm:cxn modelId="{285091AE-2F49-409B-B214-C437F74C9BD2}" type="presParOf" srcId="{FCBF8A17-B0E4-4D57-967A-39452D3B9C1F}" destId="{7483F17D-6E0B-45C4-94F4-86EE222298D4}" srcOrd="0" destOrd="0" presId="urn:microsoft.com/office/officeart/2005/8/layout/vList2"/>
    <dgm:cxn modelId="{12899FD1-1919-400F-BF46-25629C9BD584}" type="presParOf" srcId="{FCBF8A17-B0E4-4D57-967A-39452D3B9C1F}" destId="{F7F1B24B-B1B6-4700-93B6-495025DBB9DE}" srcOrd="1" destOrd="0" presId="urn:microsoft.com/office/officeart/2005/8/layout/vList2"/>
    <dgm:cxn modelId="{580161B2-AF1F-4978-BEA6-CCF4943AE58A}" type="presParOf" srcId="{FCBF8A17-B0E4-4D57-967A-39452D3B9C1F}" destId="{04B1557C-2FEB-4F9B-ABAE-1A6B5056D981}" srcOrd="2" destOrd="0" presId="urn:microsoft.com/office/officeart/2005/8/layout/vList2"/>
    <dgm:cxn modelId="{3EDFC9DE-1127-4053-8595-62E9F8B721E8}" type="presParOf" srcId="{FCBF8A17-B0E4-4D57-967A-39452D3B9C1F}" destId="{5148E181-6747-423B-8677-36AEC401CDC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6931C1-BFED-42B2-89A2-90B8A48FE070}">
      <dsp:nvSpPr>
        <dsp:cNvPr id="0" name=""/>
        <dsp:cNvSpPr/>
      </dsp:nvSpPr>
      <dsp:spPr>
        <a:xfrm>
          <a:off x="0" y="34496"/>
          <a:ext cx="10972800" cy="13875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 Narrow" panose="020B0606020202030204" pitchFamily="34" charset="0"/>
            </a:rPr>
            <a:t>Распоряжение Департамента общего образования Томской области от </a:t>
          </a:r>
          <a:r>
            <a:rPr lang="ru-RU" sz="2400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03.08.2020 №578-р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 Narrow" panose="020B0606020202030204" pitchFamily="34" charset="0"/>
            </a:rPr>
            <a:t>«</a:t>
          </a:r>
          <a:r>
            <a:rPr lang="ru-RU" sz="2000" kern="1200" dirty="0" smtClean="0">
              <a:latin typeface="Arial Narrow" panose="020B0606020202030204" pitchFamily="34" charset="0"/>
            </a:rPr>
            <a:t>Об утверждении Модели по формированию, сопровождению и подготовке резерва управленческих кадров  для муниципальных образовательных организаций общего образования Томской области»</a:t>
          </a:r>
          <a:endParaRPr lang="ru-RU" sz="2400" kern="1200" dirty="0">
            <a:latin typeface="Arial Narrow" panose="020B0606020202030204" pitchFamily="34" charset="0"/>
          </a:endParaRPr>
        </a:p>
      </dsp:txBody>
      <dsp:txXfrm>
        <a:off x="67734" y="102230"/>
        <a:ext cx="10837332" cy="1252078"/>
      </dsp:txXfrm>
    </dsp:sp>
    <dsp:sp modelId="{A8E9DE92-8700-49FA-BCCA-8DD73789B5F8}">
      <dsp:nvSpPr>
        <dsp:cNvPr id="0" name=""/>
        <dsp:cNvSpPr/>
      </dsp:nvSpPr>
      <dsp:spPr>
        <a:xfrm>
          <a:off x="0" y="1422043"/>
          <a:ext cx="10972800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386" tIns="63500" rIns="355600" bIns="63500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3900" kern="1200" dirty="0"/>
        </a:p>
      </dsp:txBody>
      <dsp:txXfrm>
        <a:off x="0" y="1422043"/>
        <a:ext cx="10972800" cy="828000"/>
      </dsp:txXfrm>
    </dsp:sp>
    <dsp:sp modelId="{6CCF4CF1-6DFA-4993-9488-0F63F4E5F351}">
      <dsp:nvSpPr>
        <dsp:cNvPr id="0" name=""/>
        <dsp:cNvSpPr/>
      </dsp:nvSpPr>
      <dsp:spPr>
        <a:xfrm>
          <a:off x="0" y="1550028"/>
          <a:ext cx="10972800" cy="13875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 Narrow" panose="020B0606020202030204" pitchFamily="34" charset="0"/>
            </a:rPr>
            <a:t>Распоряжение Департамента общего образования Томской области от </a:t>
          </a:r>
          <a:r>
            <a:rPr lang="ru-RU" sz="2400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03.08.2020 №579-р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 Narrow" panose="020B0606020202030204" pitchFamily="34" charset="0"/>
            </a:rPr>
            <a:t>«Об утверждении Плана работы по подготовке резерва управленческих кадров  для муниципальных образовательных организаций общего образования Томской области»</a:t>
          </a:r>
          <a:endParaRPr lang="ru-RU" sz="2400" kern="1200" dirty="0">
            <a:latin typeface="Arial Narrow" panose="020B0606020202030204" pitchFamily="34" charset="0"/>
          </a:endParaRPr>
        </a:p>
      </dsp:txBody>
      <dsp:txXfrm>
        <a:off x="67734" y="1617762"/>
        <a:ext cx="10837332" cy="1252078"/>
      </dsp:txXfrm>
    </dsp:sp>
    <dsp:sp modelId="{9D70856E-E05A-44D7-9E14-C017AA6BD54F}">
      <dsp:nvSpPr>
        <dsp:cNvPr id="0" name=""/>
        <dsp:cNvSpPr/>
      </dsp:nvSpPr>
      <dsp:spPr>
        <a:xfrm>
          <a:off x="0" y="3083404"/>
          <a:ext cx="10972800" cy="853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38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alt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Муниципальный орган управления образованием согласовывает с Администрацией муниципалитета рамки своих полномочий в части формирования  резерва управленческих кадров на должности руководителей муниципальных образовательных организаций.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0" y="3083404"/>
        <a:ext cx="10972800" cy="8538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3F17D-6E0B-45C4-94F4-86EE222298D4}">
      <dsp:nvSpPr>
        <dsp:cNvPr id="0" name=""/>
        <dsp:cNvSpPr/>
      </dsp:nvSpPr>
      <dsp:spPr>
        <a:xfrm>
          <a:off x="0" y="396257"/>
          <a:ext cx="10972800" cy="156761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just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резерв на должности руководителей </a:t>
          </a:r>
          <a:r>
            <a:rPr lang="ru-RU" altLang="ru-RU" sz="3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областных государственных</a:t>
          </a:r>
          <a:r>
            <a:rPr lang="ru-RU" altLang="ru-RU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образовательных организаций</a:t>
          </a:r>
          <a:endParaRPr lang="ru-RU" sz="3100" kern="1200" dirty="0"/>
        </a:p>
      </dsp:txBody>
      <dsp:txXfrm>
        <a:off x="76525" y="472782"/>
        <a:ext cx="10819750" cy="1414566"/>
      </dsp:txXfrm>
    </dsp:sp>
    <dsp:sp modelId="{F7F1B24B-B1B6-4700-93B6-495025DBB9DE}">
      <dsp:nvSpPr>
        <dsp:cNvPr id="0" name=""/>
        <dsp:cNvSpPr/>
      </dsp:nvSpPr>
      <dsp:spPr>
        <a:xfrm>
          <a:off x="0" y="1638224"/>
          <a:ext cx="109728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386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400" kern="1200" dirty="0"/>
        </a:p>
      </dsp:txBody>
      <dsp:txXfrm>
        <a:off x="0" y="1638224"/>
        <a:ext cx="10972800" cy="513360"/>
      </dsp:txXfrm>
    </dsp:sp>
    <dsp:sp modelId="{04B1557C-2FEB-4F9B-ABAE-1A6B5056D981}">
      <dsp:nvSpPr>
        <dsp:cNvPr id="0" name=""/>
        <dsp:cNvSpPr/>
      </dsp:nvSpPr>
      <dsp:spPr>
        <a:xfrm>
          <a:off x="0" y="2157539"/>
          <a:ext cx="10972800" cy="179040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резерв на должности руководителей </a:t>
          </a:r>
          <a:r>
            <a:rPr lang="ru-RU" altLang="ru-RU" sz="3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муниципальных</a:t>
          </a:r>
          <a:r>
            <a:rPr lang="ru-RU" altLang="ru-RU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образовательных организаций</a:t>
          </a:r>
          <a:endParaRPr lang="ru-RU" sz="3100" kern="1200" dirty="0"/>
        </a:p>
      </dsp:txBody>
      <dsp:txXfrm>
        <a:off x="87401" y="2244940"/>
        <a:ext cx="10797998" cy="1615607"/>
      </dsp:txXfrm>
    </dsp:sp>
    <dsp:sp modelId="{5148E181-6747-423B-8677-36AEC401CDC8}">
      <dsp:nvSpPr>
        <dsp:cNvPr id="0" name=""/>
        <dsp:cNvSpPr/>
      </dsp:nvSpPr>
      <dsp:spPr>
        <a:xfrm>
          <a:off x="0" y="3941994"/>
          <a:ext cx="109728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386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400" kern="1200" dirty="0"/>
        </a:p>
      </dsp:txBody>
      <dsp:txXfrm>
        <a:off x="0" y="3941994"/>
        <a:ext cx="10972800" cy="513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3FADF-8989-40C3-B25B-AC8AFA337F73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2231F-D951-4139-809F-DA7F4F529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6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настоящее время в стране создана целая система кадровых резервов, которая включает в себя кадровые резервы на государственной гражданской службе (кадровые резервы государственных органов как на федеральном уровне, так и на уровне органов власти субъектов РФ), резервы управленческих кадров (резерв управленческих кадров, находящихся под патронажем Президента РФ, федеральный резерв управленческих кадров, резервы управленческих кадров в субъектах РФ, муниципальные резервы управленческих кадров). Резерв управленческих кадров Томской области формируется по следующей структуре.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2231F-D951-4139-809F-DA7F4F529B6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681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32FF8-D0E4-4772-A26C-CC0F6406C9C7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dieva@edu.tomsk.gov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adieva@edu.tomsk.gov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376" y="1484787"/>
            <a:ext cx="6192688" cy="1656183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Актуальные вопросы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формирования и подготовки  резерва управленческих кадров для  муниципальных образовательных организаций Томской области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3448" y="3356993"/>
            <a:ext cx="5976664" cy="1008112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Нормативно-правовые основы оценки эффективности работы с резервом управленческих кадров системы общего образования Томской области</a:t>
            </a:r>
            <a:r>
              <a:rPr lang="ru-RU" sz="2000" dirty="0"/>
              <a:t> 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71364" y="4509120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</a:t>
            </a:r>
            <a:r>
              <a:rPr lang="ru-RU" dirty="0" smtClean="0">
                <a:latin typeface="Arial Narrow" panose="020B0606020202030204" pitchFamily="34" charset="0"/>
              </a:rPr>
              <a:t>Садиева М.С., </a:t>
            </a:r>
            <a:r>
              <a:rPr lang="ru-RU" dirty="0">
                <a:latin typeface="Arial Narrow" panose="020B0606020202030204" pitchFamily="34" charset="0"/>
              </a:rPr>
              <a:t>председатель комитета организационно-кадровой и правовой работы Департамента общего образования Томской </a:t>
            </a:r>
            <a:r>
              <a:rPr lang="ru-RU" dirty="0" smtClean="0">
                <a:latin typeface="Arial Narrow" panose="020B0606020202030204" pitchFamily="34" charset="0"/>
              </a:rPr>
              <a:t>области, </a:t>
            </a:r>
            <a:r>
              <a:rPr lang="en-US" dirty="0">
                <a:hlinkClick r:id="rId3"/>
              </a:rPr>
              <a:t>sadieva@edu.tomsk.gov.ru</a:t>
            </a:r>
            <a:endParaRPr lang="ru-RU" dirty="0">
              <a:latin typeface="Arial Narrow" panose="020B0606020202030204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980728"/>
            <a:ext cx="8229600" cy="436910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Резерв </a:t>
            </a:r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управленческих кадров Томской </a:t>
            </a: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области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423317"/>
            <a:ext cx="10972800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2000" dirty="0">
                <a:latin typeface="Arial Narrow" panose="020B0606020202030204" pitchFamily="34" charset="0"/>
              </a:rPr>
              <a:t>Резерв управленческих кадров Томской области формируется на следующие группы должностей:</a:t>
            </a:r>
          </a:p>
          <a:p>
            <a:r>
              <a:rPr lang="ru-RU" altLang="ru-RU" sz="2000" dirty="0">
                <a:latin typeface="Arial Narrow" panose="020B0606020202030204" pitchFamily="34" charset="0"/>
              </a:rPr>
              <a:t>государственные должности Томской области: заместители Губернатора Томской области; </a:t>
            </a:r>
          </a:p>
          <a:p>
            <a:r>
              <a:rPr lang="ru-RU" altLang="ru-RU" sz="2000" dirty="0">
                <a:latin typeface="Arial Narrow" panose="020B0606020202030204" pitchFamily="34" charset="0"/>
              </a:rPr>
              <a:t>должности государственной гражданской службы Томской области: руководители структурных подразделений Администрации Томской области и их заместители; руководители иных исполнительных органов государственной власти Томской области и их заместители; </a:t>
            </a:r>
          </a:p>
          <a:p>
            <a:r>
              <a:rPr lang="ru-RU" altLang="ru-RU" sz="2000" dirty="0">
                <a:latin typeface="Arial Narrow" panose="020B0606020202030204" pitchFamily="34" charset="0"/>
              </a:rPr>
              <a:t>муниципальные должности: главы муниципальных образований (муниципальных районов, городских округов); </a:t>
            </a:r>
          </a:p>
          <a:p>
            <a:r>
              <a:rPr lang="ru-RU" altLang="ru-RU" sz="2000" dirty="0">
                <a:latin typeface="Arial Narrow" panose="020B0606020202030204" pitchFamily="34" charset="0"/>
              </a:rPr>
              <a:t>высшие и главные должности муниципальной службы: главы администраций (муниципальных районов, городских округов), назначенных по контракту; заместители глав муниципальных образований (муниципальных районов, городских округов); </a:t>
            </a:r>
          </a:p>
          <a:p>
            <a:r>
              <a:rPr lang="ru-RU" altLang="ru-RU" sz="2000" dirty="0">
                <a:latin typeface="Arial Narrow" panose="020B0606020202030204" pitchFamily="34" charset="0"/>
              </a:rPr>
              <a:t>должности руководителей областных государственных учреждений;</a:t>
            </a:r>
          </a:p>
          <a:p>
            <a:r>
              <a:rPr lang="ru-RU" altLang="ru-RU" sz="2000" dirty="0">
                <a:latin typeface="Arial Narrow" panose="020B0606020202030204" pitchFamily="34" charset="0"/>
              </a:rPr>
              <a:t>отраслевые резервы управленческих кадров  по сферам деятельности исполнительных органов государственной власти Томской области.</a:t>
            </a:r>
          </a:p>
          <a:p>
            <a:pPr marL="0" indent="355600">
              <a:buNone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5400" y="5949280"/>
            <a:ext cx="11233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Правовая основа формирования резерва управленческих кадров Томской области –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Губернатора Томской области от 29.12.2012 №453-р «Об утверждении положения о формировании и подготовке резерва управленческих кадров Томской области"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039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432" y="1052736"/>
            <a:ext cx="9217024" cy="1368152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Нормативная база формирования резерва управленческих кадров для муниципальных образовательных организаций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125351"/>
              </p:ext>
            </p:extLst>
          </p:nvPr>
        </p:nvGraphicFramePr>
        <p:xfrm>
          <a:off x="623392" y="2636912"/>
          <a:ext cx="10972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913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0348" y="980728"/>
            <a:ext cx="8435280" cy="1008112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Региональный кадровый резерв системы общего образования томской области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0485036"/>
              </p:ext>
            </p:extLst>
          </p:nvPr>
        </p:nvGraphicFramePr>
        <p:xfrm>
          <a:off x="695400" y="1880613"/>
          <a:ext cx="10972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91344" y="5483245"/>
            <a:ext cx="11593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dirty="0" smtClean="0"/>
              <a:t> 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79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997306"/>
            <a:ext cx="9577064" cy="1008112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2800" dirty="0" smtClean="0">
                <a:latin typeface="Arial Narrow" panose="020B0606020202030204" pitchFamily="34" charset="0"/>
              </a:rPr>
              <a:t/>
            </a:r>
            <a:br>
              <a:rPr lang="ru-RU" sz="2800" dirty="0" smtClean="0">
                <a:latin typeface="Arial Narrow" panose="020B0606020202030204" pitchFamily="34" charset="0"/>
              </a:rPr>
            </a:b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Модель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по формированию, сопровождению и подготовке резерва управленческих кадров  для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МОО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общего образования Томской области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6859" y="2009428"/>
            <a:ext cx="11031016" cy="3517851"/>
          </a:xfrm>
        </p:spPr>
        <p:txBody>
          <a:bodyPr>
            <a:noAutofit/>
          </a:bodyPr>
          <a:lstStyle/>
          <a:p>
            <a:pPr marL="0" indent="355600" algn="ctr">
              <a:buNone/>
            </a:pPr>
            <a:r>
              <a:rPr lang="ru-RU" sz="2000" dirty="0" smtClean="0">
                <a:latin typeface="Arial Narrow" panose="020B0606020202030204" pitchFamily="34" charset="0"/>
              </a:rPr>
              <a:t>Показатели эффективности работы с резервом управленческих кадров:</a:t>
            </a:r>
          </a:p>
          <a:p>
            <a:pPr marL="0" indent="355600" algn="ctr">
              <a:buNone/>
            </a:pPr>
            <a:endParaRPr lang="ru-RU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396501"/>
              </p:ext>
            </p:extLst>
          </p:nvPr>
        </p:nvGraphicFramePr>
        <p:xfrm>
          <a:off x="60031" y="2420888"/>
          <a:ext cx="12144672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3755">
                  <a:extLst>
                    <a:ext uri="{9D8B030D-6E8A-4147-A177-3AD203B41FA5}">
                      <a16:colId xmlns:a16="http://schemas.microsoft.com/office/drawing/2014/main" val="4033199915"/>
                    </a:ext>
                  </a:extLst>
                </a:gridCol>
                <a:gridCol w="6260917">
                  <a:extLst>
                    <a:ext uri="{9D8B030D-6E8A-4147-A177-3AD203B41FA5}">
                      <a16:colId xmlns:a16="http://schemas.microsoft.com/office/drawing/2014/main" val="20424799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Критерии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519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Показатель ЭфР1 -доля лиц, назначенных из резерва управленческих кадров, по отношению к общему количеству лиц, включенных в резерв управленческих кадров в течение календарного года </a:t>
                      </a:r>
                      <a:endParaRPr lang="ru-RU" sz="1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при количестве лиц, включенных в резерв и назначенных из резерва управленческих кадров до 10%, - низкая эффективность; от 10 до 20% - средняя эффективность; от 20 до 30% - высокая эффективность; свыше 30% - очень высокая эффективность</a:t>
                      </a:r>
                      <a:endParaRPr lang="ru-RU" sz="1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271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Показатель ЭфР2 – доля назначения из резерва по отношению к общему количеству назначений на руководящие должности в течение календарного года </a:t>
                      </a:r>
                      <a:endParaRPr lang="ru-RU" sz="1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при назначении из числа  резерва управленческих кадров до 30% - низкая эффективность; от 30 до 50% - средняя эффективность; от 50 до 70% - высокая эффективность; свыше 70% - очень высокая эффективность</a:t>
                      </a:r>
                      <a:endParaRPr lang="ru-RU" sz="1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739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Показатель ЭфР3 – доля лиц, включенных в резерв управленческих кадров и принявших участие в реализации приоритетных региональных проектов</a:t>
                      </a:r>
                      <a:endParaRPr lang="ru-RU" sz="1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при количестве лиц, включенных в резерв и принявших участие в проектах в составе рабочих групп (проектных команд) менее 50%, - низкая эффективность; от 50 до 65% - средняя эффективность; от 65 до 80% - высокая эффективность; свыше 80% - очень высокая эффективность</a:t>
                      </a:r>
                      <a:endParaRPr lang="ru-RU" sz="1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66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79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997306"/>
            <a:ext cx="9577064" cy="1008112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indent="355600"/>
            <a:r>
              <a:rPr lang="ru-RU" sz="2800" dirty="0" smtClean="0">
                <a:latin typeface="Arial Narrow" panose="020B0606020202030204" pitchFamily="34" charset="0"/>
              </a:rPr>
              <a:t/>
            </a:r>
            <a:br>
              <a:rPr lang="ru-RU" sz="2800" dirty="0" smtClean="0">
                <a:latin typeface="Arial Narrow" panose="020B0606020202030204" pitchFamily="34" charset="0"/>
              </a:rPr>
            </a:br>
            <a:r>
              <a:rPr lang="ru-RU" sz="2800" dirty="0" smtClean="0">
                <a:latin typeface="Arial Narrow" panose="020B0606020202030204" pitchFamily="34" charset="0"/>
              </a:rPr>
              <a:t/>
            </a:r>
            <a:br>
              <a:rPr lang="ru-RU" sz="2800" dirty="0" smtClean="0">
                <a:latin typeface="Arial Narrow" panose="020B0606020202030204" pitchFamily="34" charset="0"/>
              </a:rPr>
            </a:br>
            <a:r>
              <a:rPr lang="ru-RU" sz="2800" dirty="0" smtClean="0">
                <a:latin typeface="Arial Narrow" panose="020B0606020202030204" pitchFamily="34" charset="0"/>
              </a:rPr>
              <a:t/>
            </a:r>
            <a:br>
              <a:rPr lang="ru-RU" sz="2800" dirty="0" smtClean="0">
                <a:latin typeface="Arial Narrow" panose="020B0606020202030204" pitchFamily="34" charset="0"/>
              </a:rPr>
            </a:b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Показатели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эффективности работы с резервом управленческих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кадров</a:t>
            </a:r>
            <a:b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в 2020 году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6859" y="2009428"/>
            <a:ext cx="11031016" cy="3517851"/>
          </a:xfrm>
        </p:spPr>
        <p:txBody>
          <a:bodyPr>
            <a:noAutofit/>
          </a:bodyPr>
          <a:lstStyle/>
          <a:p>
            <a:pPr marL="0" indent="355600" algn="ctr">
              <a:buNone/>
            </a:pPr>
            <a:endParaRPr lang="ru-RU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116920"/>
              </p:ext>
            </p:extLst>
          </p:nvPr>
        </p:nvGraphicFramePr>
        <p:xfrm>
          <a:off x="60031" y="2420888"/>
          <a:ext cx="12144672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3755">
                  <a:extLst>
                    <a:ext uri="{9D8B030D-6E8A-4147-A177-3AD203B41FA5}">
                      <a16:colId xmlns:a16="http://schemas.microsoft.com/office/drawing/2014/main" val="4033199915"/>
                    </a:ext>
                  </a:extLst>
                </a:gridCol>
                <a:gridCol w="6260917">
                  <a:extLst>
                    <a:ext uri="{9D8B030D-6E8A-4147-A177-3AD203B41FA5}">
                      <a16:colId xmlns:a16="http://schemas.microsoft.com/office/drawing/2014/main" val="20424799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Критерии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519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Показатель ЭфР1 -доля лиц, назначенных из резерва управленческих кадров, по отношению к общему количеству лиц, включенных в резерв управленческих кадров в течение календарного года </a:t>
                      </a:r>
                      <a:endParaRPr lang="ru-RU" sz="1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7%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- низкая эффективность</a:t>
                      </a:r>
                      <a:endParaRPr lang="ru-RU" sz="1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271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Показатель ЭфР2 – доля назначения из резерва по отношению к общему количеству назначений на руководящие должности в течение календарного года </a:t>
                      </a:r>
                      <a:endParaRPr lang="ru-RU" sz="1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47%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средняя эффективность</a:t>
                      </a:r>
                      <a:endParaRPr lang="ru-RU" sz="1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739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Показатель ЭфР3 – доля лиц, включенных в резерв управленческих кадров и принявших участие в реализации приоритетных региональных проектов</a:t>
                      </a:r>
                      <a:endParaRPr lang="ru-RU" sz="1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Не оценивался</a:t>
                      </a:r>
                      <a:endParaRPr lang="ru-RU" sz="1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66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91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496" y="908720"/>
            <a:ext cx="8229600" cy="436910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управления качеством образования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902807"/>
              </p:ext>
            </p:extLst>
          </p:nvPr>
        </p:nvGraphicFramePr>
        <p:xfrm>
          <a:off x="33754" y="1404835"/>
          <a:ext cx="12072665" cy="5375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9655">
                  <a:extLst>
                    <a:ext uri="{9D8B030D-6E8A-4147-A177-3AD203B41FA5}">
                      <a16:colId xmlns:a16="http://schemas.microsoft.com/office/drawing/2014/main" val="2312005083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38262739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93589596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4247140"/>
                    </a:ext>
                  </a:extLst>
                </a:gridCol>
                <a:gridCol w="1656186">
                  <a:extLst>
                    <a:ext uri="{9D8B030D-6E8A-4147-A177-3AD203B41FA5}">
                      <a16:colId xmlns:a16="http://schemas.microsoft.com/office/drawing/2014/main" val="29930041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Адресные рекомендации по результатам анализа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Наличие рекомендаций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материалов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Адресность рекомендаций/материалов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Учет результатов анализа </a:t>
                      </a:r>
                      <a:b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при разработке рекомендаций/материалов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Arial Narrow" panose="020B0606020202030204" pitchFamily="34" charset="0"/>
                        </a:rPr>
                        <a:t>9</a:t>
                      </a:r>
                      <a:endParaRPr lang="ru-RU" sz="16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162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Наличие адресных рекомендаций, разработанных с учетом анализа результатов мониторинга показателей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250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Наличие рекомендаций по использованию успешных практик, разработанных с учетом анализа результатов мониторинга показателей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07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Наличие методических и иных материалов, разработанных с учетом анализа результатов мониторинга показателей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659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Меры, мероприятия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972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аличие программы по формированию резерва управленческих кадров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989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Управленческие решения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Наличие управленческих решений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Наличие сведений о сроках реализации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Наличие сведений об ответственных/участниках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944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Анализ эффективности принятых мер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Наличие анализа эффективности мер/мероприятий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Наличие сведений о сроках проведения анализа эффективности мер/мероприятий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Определение проблемы по итогам проведенного анализа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420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393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496" y="908720"/>
            <a:ext cx="8229600" cy="436910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задачи 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https://egorovde.ru/wp-content/uploads/2015/01/%D0%A6%D0%B8%D0%BA%D0%BB-%D1%83%D0%BF%D1%80%D0%B0%D0%B2%D0%BB%D0%B5%D0%BD%D0%B8%D1%8F-%D0%98%D0%9D%D0%A2%D0%90%D0%9B%D0%95%D0%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008" y="1809750"/>
            <a:ext cx="7648575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60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376" y="1484787"/>
            <a:ext cx="6192688" cy="1656183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Актуальные вопросы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формирования и подготовки  резерва управленческих кадров для  муниципальных образовательных организаций Томской области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3448" y="3356993"/>
            <a:ext cx="5976664" cy="1008112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Нормативно-правовые основы оценки эффективности работы с резервом управленческих кадров системы общего образования Томской области</a:t>
            </a:r>
            <a:r>
              <a:rPr lang="ru-RU" sz="2000" dirty="0"/>
              <a:t> 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71364" y="4509120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АВТОР: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Садиева М.С.,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председатель комитета организационно-кадровой и правовой работы Департамента общего образования Томской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области,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sadieva@edu.tomsk.gov.ru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38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903</Words>
  <Application>Microsoft Office PowerPoint</Application>
  <PresentationFormat>Широкоэкранный</PresentationFormat>
  <Paragraphs>87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Times New Roman</vt:lpstr>
      <vt:lpstr>Wingdings</vt:lpstr>
      <vt:lpstr>Тема Office</vt:lpstr>
      <vt:lpstr>Актуальные вопросы формирования и подготовки  резерва управленческих кадров для  муниципальных образовательных организаций Томской области</vt:lpstr>
      <vt:lpstr>Резерв управленческих кадров Томской области</vt:lpstr>
      <vt:lpstr>Нормативная база формирования резерва управленческих кадров для муниципальных образовательных организаций</vt:lpstr>
      <vt:lpstr>Региональный кадровый резерв системы общего образования томской области</vt:lpstr>
      <vt:lpstr> Модель по формированию, сопровождению и подготовке резерва управленческих кадров  для МОО общего образования Томской области </vt:lpstr>
      <vt:lpstr>   Показатели эффективности работы с резервом управленческих кадров  в 2020 году   </vt:lpstr>
      <vt:lpstr>Критерии управления качеством образования</vt:lpstr>
      <vt:lpstr>Приоритетные задачи </vt:lpstr>
      <vt:lpstr>Актуальные вопросы формирования и подготовки  резерва управленческих кадров для  муниципальных образовательных организаций Томской области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ЗАГОЛОВОК ЗАГОЛОВОК</dc:title>
  <dc:creator>User</dc:creator>
  <cp:lastModifiedBy>Елена Генадьевна Кадышева</cp:lastModifiedBy>
  <cp:revision>25</cp:revision>
  <dcterms:created xsi:type="dcterms:W3CDTF">2020-08-05T06:28:16Z</dcterms:created>
  <dcterms:modified xsi:type="dcterms:W3CDTF">2021-08-13T09:36:21Z</dcterms:modified>
</cp:coreProperties>
</file>