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64" r:id="rId7"/>
    <p:sldId id="265" r:id="rId8"/>
    <p:sldId id="266" r:id="rId9"/>
    <p:sldId id="267" r:id="rId10"/>
    <p:sldId id="268" r:id="rId11"/>
    <p:sldId id="276" r:id="rId12"/>
    <p:sldId id="270" r:id="rId13"/>
    <p:sldId id="271" r:id="rId14"/>
    <p:sldId id="272" r:id="rId15"/>
    <p:sldId id="273" r:id="rId16"/>
    <p:sldId id="259" r:id="rId17"/>
    <p:sldId id="283" r:id="rId18"/>
    <p:sldId id="284" r:id="rId19"/>
    <p:sldId id="285" r:id="rId20"/>
    <p:sldId id="286" r:id="rId21"/>
    <p:sldId id="282" r:id="rId22"/>
    <p:sldId id="281" r:id="rId23"/>
    <p:sldId id="258" r:id="rId24"/>
  </p:sldIdLst>
  <p:sldSz cx="10080625" cy="6840538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Mazzard M" charset="-52"/>
      <p:regular r:id="rId31"/>
    </p:embeddedFont>
    <p:embeddedFont>
      <p:font typeface="Magistral Light" panose="020B0604020202020204" charset="0"/>
      <p:regular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631" userDrawn="1">
          <p15:clr>
            <a:srgbClr val="A4A3A4"/>
          </p15:clr>
        </p15:guide>
        <p15:guide id="3" pos="227" userDrawn="1">
          <p15:clr>
            <a:srgbClr val="A4A3A4"/>
          </p15:clr>
        </p15:guide>
        <p15:guide id="4" pos="49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CAA"/>
    <a:srgbClr val="0DA24C"/>
    <a:srgbClr val="B43D97"/>
    <a:srgbClr val="F04F23"/>
    <a:srgbClr val="FECC4F"/>
    <a:srgbClr val="1BB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2" autoAdjust="0"/>
    <p:restoredTop sz="94660"/>
  </p:normalViewPr>
  <p:slideViewPr>
    <p:cSldViewPr>
      <p:cViewPr varScale="1">
        <p:scale>
          <a:sx n="109" d="100"/>
          <a:sy n="109" d="100"/>
        </p:scale>
        <p:origin x="966" y="114"/>
      </p:cViewPr>
      <p:guideLst>
        <p:guide orient="horz" pos="2155"/>
        <p:guide pos="2631"/>
        <p:guide pos="227"/>
        <p:guide pos="49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431800" y="3420269"/>
            <a:ext cx="4788792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 smtClean="0"/>
              <a:t>Подзаголовок</a:t>
            </a:r>
          </a:p>
          <a:p>
            <a:pPr algn="l"/>
            <a:r>
              <a:rPr lang="ru-RU" sz="2500" dirty="0" smtClean="0"/>
              <a:t>Подзаголовок</a:t>
            </a:r>
            <a:endParaRPr lang="ru-RU" sz="25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1800" y="5026511"/>
            <a:ext cx="4788792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9792" y="1548061"/>
            <a:ext cx="5112568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92" y="1764085"/>
            <a:ext cx="7560840" cy="432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395679"/>
            <a:ext cx="756084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2899312"/>
            <a:ext cx="7560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9793" y="1591376"/>
            <a:ext cx="3672408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48224" y="1591376"/>
            <a:ext cx="3672407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3" y="755973"/>
            <a:ext cx="7632848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531204"/>
            <a:ext cx="338415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9792" y="2169337"/>
            <a:ext cx="338415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32200" y="1531204"/>
            <a:ext cx="396044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00" y="2169337"/>
            <a:ext cx="396044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632848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755973"/>
            <a:ext cx="3316456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755973"/>
            <a:ext cx="40513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620069"/>
            <a:ext cx="3316456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788377"/>
            <a:ext cx="7632848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9792" y="611215"/>
            <a:ext cx="763284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792" y="5353671"/>
            <a:ext cx="7632848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764085"/>
            <a:ext cx="756084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annaakirilenko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mailto:lucy.n.larin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0363" y="755973"/>
            <a:ext cx="5400600" cy="4500389"/>
          </a:xfrm>
        </p:spPr>
        <p:txBody>
          <a:bodyPr/>
          <a:lstStyle/>
          <a:p>
            <a:r>
              <a:rPr lang="ru-RU" sz="3200" dirty="0">
                <a:latin typeface="Magistral Light" panose="020B0404020204080304" pitchFamily="34" charset="0"/>
              </a:rPr>
              <a:t>Как школьнику подготовиться к Олимпиаде НТИ? О программах, мероприятиях и онлайн </a:t>
            </a:r>
            <a:r>
              <a:rPr lang="ru-RU" sz="3200" dirty="0" err="1">
                <a:latin typeface="Magistral Light" panose="020B0404020204080304" pitchFamily="34" charset="0"/>
              </a:rPr>
              <a:t>интерактивах</a:t>
            </a:r>
            <a:r>
              <a:rPr lang="ru-RU" sz="3200" dirty="0">
                <a:latin typeface="Magistral Light" panose="020B0404020204080304" pitchFamily="34" charset="0"/>
              </a:rPr>
              <a:t> для участников из Томской области в 2021/2022 учебном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5004445"/>
            <a:ext cx="7200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1800" y="5034256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azzard M" pitchFamily="2" charset="-52"/>
              </a:rPr>
              <a:t>Ларина Людмила Николаевна</a:t>
            </a:r>
          </a:p>
          <a:p>
            <a:r>
              <a:rPr lang="ru-RU" sz="2000" dirty="0">
                <a:latin typeface="Mazzard M" pitchFamily="2" charset="-52"/>
              </a:rPr>
              <a:t>Начальник научно-методического отдела АНО ДО «Детский технопарк «</a:t>
            </a:r>
            <a:r>
              <a:rPr lang="ru-RU" sz="2000" dirty="0" err="1">
                <a:latin typeface="Mazzard M" pitchFamily="2" charset="-52"/>
              </a:rPr>
              <a:t>Кванториум</a:t>
            </a:r>
            <a:r>
              <a:rPr lang="ru-RU" sz="2000" dirty="0">
                <a:latin typeface="Mazzard M" pitchFamily="2" charset="-52"/>
              </a:rPr>
              <a:t>», к.х.н.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863848" y="2002403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Презентация о возможностях Олимпиады НТИ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3848" y="2518504"/>
            <a:ext cx="7056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Для </a:t>
            </a:r>
            <a:r>
              <a:rPr lang="ru-RU" dirty="0" smtClean="0">
                <a:latin typeface="Mazzard M" pitchFamily="2" charset="-52"/>
              </a:rPr>
              <a:t>родителей учеников 5-7 и 8-11 классов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3848" y="3034605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20-30 сентября</a:t>
            </a:r>
            <a:endParaRPr lang="ru-RU" dirty="0">
              <a:latin typeface="Mazzard M" pitchFamily="2" charset="-52"/>
            </a:endParaRPr>
          </a:p>
        </p:txBody>
      </p:sp>
      <p:pic>
        <p:nvPicPr>
          <p:cNvPr id="22" name="Picture 2" descr="Star on Apple iOS 14.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1933632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Woman Teacher on Apple iOS 14.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2444333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76547" y="3636293"/>
            <a:ext cx="438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Чем будет полезно?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4355048"/>
            <a:ext cx="54000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Регистрация на мероприятия для «родителей ОНТИ»</a:t>
            </a:r>
            <a:endParaRPr lang="ru-RU" dirty="0">
              <a:latin typeface="Mazzard M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azzard M" pitchFamily="2" charset="-52"/>
              </a:rPr>
              <a:t>Пошаговая </a:t>
            </a:r>
            <a:r>
              <a:rPr lang="ru-RU" dirty="0" smtClean="0">
                <a:latin typeface="Mazzard M" pitchFamily="2" charset="-52"/>
              </a:rPr>
              <a:t>инструкция о </a:t>
            </a:r>
            <a:r>
              <a:rPr lang="ru-RU" dirty="0">
                <a:latin typeface="Mazzard M" pitchFamily="2" charset="-52"/>
              </a:rPr>
              <a:t>регистрации </a:t>
            </a:r>
            <a:r>
              <a:rPr lang="ru-RU" dirty="0" smtClean="0">
                <a:latin typeface="Mazzard M" pitchFamily="2" charset="-52"/>
              </a:rPr>
              <a:t>на Олимпиаду НТИ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Информация для подготовки и ссылки на ресурсы Олимпиады НТИ</a:t>
            </a:r>
          </a:p>
        </p:txBody>
      </p:sp>
      <p:pic>
        <p:nvPicPr>
          <p:cNvPr id="26" name="Picture 10" descr="Alarm Clock on Apple iOS 14.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3008989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76547" y="89036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Родительские собрания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82" y="4068341"/>
            <a:ext cx="2167756" cy="21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863848" y="18951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Серия мастер-классов </a:t>
            </a:r>
            <a:r>
              <a:rPr lang="ru-RU" dirty="0">
                <a:latin typeface="Mazzard M" pitchFamily="2" charset="-52"/>
              </a:rPr>
              <a:t>на развитие </a:t>
            </a:r>
            <a:r>
              <a:rPr lang="en-US" dirty="0">
                <a:latin typeface="Mazzard M" pitchFamily="2" charset="-52"/>
              </a:rPr>
              <a:t>hard-</a:t>
            </a:r>
            <a:r>
              <a:rPr lang="ru-RU" dirty="0" smtClean="0">
                <a:latin typeface="Mazzard M" pitchFamily="2" charset="-52"/>
              </a:rPr>
              <a:t>компетенций, </a:t>
            </a:r>
            <a:r>
              <a:rPr lang="ru-RU" dirty="0" err="1" smtClean="0">
                <a:latin typeface="Mazzard M" pitchFamily="2" charset="-52"/>
              </a:rPr>
              <a:t>вебинары</a:t>
            </a:r>
            <a:r>
              <a:rPr lang="ru-RU" dirty="0" smtClean="0">
                <a:latin typeface="Mazzard M" pitchFamily="2" charset="-52"/>
              </a:rPr>
              <a:t> и проекты 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3848" y="2518504"/>
            <a:ext cx="7056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Для </a:t>
            </a:r>
            <a:r>
              <a:rPr lang="ru-RU" dirty="0" smtClean="0">
                <a:latin typeface="Mazzard M" pitchFamily="2" charset="-52"/>
              </a:rPr>
              <a:t>родителей и детей участников Олимпиады НТИ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3848" y="3034605"/>
            <a:ext cx="30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Сентябрь 2021 – май 2022</a:t>
            </a:r>
            <a:endParaRPr lang="ru-RU" dirty="0">
              <a:latin typeface="Mazzard M" pitchFamily="2" charset="-52"/>
            </a:endParaRPr>
          </a:p>
        </p:txBody>
      </p:sp>
      <p:pic>
        <p:nvPicPr>
          <p:cNvPr id="22" name="Picture 2" descr="Star on Apple iOS 14.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1933632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Woman Teacher on Apple iOS 14.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2444333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76547" y="3636293"/>
            <a:ext cx="438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Чем будет полезно?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4355048"/>
            <a:ext cx="54000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Совместные проекты родитель-ребенок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Новые интересы в семье</a:t>
            </a:r>
            <a:endParaRPr lang="ru-RU" dirty="0">
              <a:latin typeface="Mazzard M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Инженерные соревнования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Эксперты и психологи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Тренинги по коммуникации родитель-ребенок</a:t>
            </a:r>
          </a:p>
        </p:txBody>
      </p:sp>
      <p:pic>
        <p:nvPicPr>
          <p:cNvPr id="26" name="Picture 10" descr="Alarm Clock on Apple iOS 14.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3008989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76546" y="890362"/>
            <a:ext cx="6968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Технопредки</a:t>
            </a:r>
            <a:r>
              <a:rPr lang="ru-RU" sz="3600" dirty="0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 (Родители ОНТИ)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4068341"/>
            <a:ext cx="2156897" cy="215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863848" y="2002403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Кругосветка </a:t>
            </a:r>
            <a:r>
              <a:rPr lang="ru-RU" dirty="0">
                <a:latin typeface="Mazzard M" pitchFamily="2" charset="-52"/>
              </a:rPr>
              <a:t>по </a:t>
            </a:r>
            <a:r>
              <a:rPr lang="ru-RU" dirty="0" smtClean="0">
                <a:latin typeface="Mazzard M" pitchFamily="2" charset="-52"/>
              </a:rPr>
              <a:t>этапам ОНТИ, мастер-классы </a:t>
            </a:r>
            <a:r>
              <a:rPr lang="ru-RU" dirty="0">
                <a:latin typeface="Mazzard M" pitchFamily="2" charset="-52"/>
              </a:rPr>
              <a:t>по работе с </a:t>
            </a:r>
            <a:r>
              <a:rPr lang="ru-RU" dirty="0" smtClean="0">
                <a:latin typeface="Mazzard M" pitchFamily="2" charset="-52"/>
              </a:rPr>
              <a:t>оборудованием (стартовый и продвинутый уровень)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3848" y="2518504"/>
            <a:ext cx="7056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Для </a:t>
            </a:r>
            <a:r>
              <a:rPr lang="ru-RU" dirty="0" smtClean="0">
                <a:latin typeface="Mazzard M" pitchFamily="2" charset="-52"/>
              </a:rPr>
              <a:t>наставников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3848" y="3034605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13-14 октября</a:t>
            </a:r>
            <a:endParaRPr lang="ru-RU" dirty="0">
              <a:latin typeface="Mazzard M" pitchFamily="2" charset="-52"/>
            </a:endParaRPr>
          </a:p>
        </p:txBody>
      </p:sp>
      <p:pic>
        <p:nvPicPr>
          <p:cNvPr id="22" name="Picture 2" descr="Star on Apple iOS 14.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1933632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Woman Teacher on Apple iOS 14.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2444333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76547" y="3636293"/>
            <a:ext cx="438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Чем будет полезно?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4355048"/>
            <a:ext cx="54000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Изучение </a:t>
            </a:r>
            <a:r>
              <a:rPr lang="ru-RU" dirty="0" err="1" smtClean="0">
                <a:latin typeface="Mazzard M" pitchFamily="2" charset="-52"/>
              </a:rPr>
              <a:t>схемотехники</a:t>
            </a:r>
            <a:r>
              <a:rPr lang="ru-RU" dirty="0" smtClean="0">
                <a:latin typeface="Mazzard M" pitchFamily="2" charset="-52"/>
              </a:rPr>
              <a:t> на кейсах с использованием электронных компонентов</a:t>
            </a:r>
            <a:endParaRPr lang="ru-RU" dirty="0">
              <a:latin typeface="Mazzard M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Объяснение особенностей прохождения каждого этапа олимпиады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Эксперты и спикеры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Mazzard M" pitchFamily="2" charset="-52"/>
              </a:rPr>
              <a:t>Интерактивы</a:t>
            </a:r>
            <a:r>
              <a:rPr lang="ru-RU" dirty="0" smtClean="0">
                <a:latin typeface="Mazzard M" pitchFamily="2" charset="-52"/>
              </a:rPr>
              <a:t> и розыгрыши</a:t>
            </a:r>
          </a:p>
        </p:txBody>
      </p:sp>
      <p:pic>
        <p:nvPicPr>
          <p:cNvPr id="26" name="Picture 10" descr="Alarm Clock on Apple iOS 14.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3008989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76547" y="702784"/>
            <a:ext cx="7328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Мастер-классы для наставников НТИ по </a:t>
            </a:r>
            <a:r>
              <a:rPr lang="ru-RU" sz="3600" dirty="0" err="1">
                <a:latin typeface="Magistral Light" panose="020B0404020204080304" pitchFamily="34" charset="0"/>
                <a:ea typeface="+mj-ea"/>
                <a:cs typeface="Tahoma" pitchFamily="34" charset="0"/>
              </a:rPr>
              <a:t>hard</a:t>
            </a:r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-компетенциям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82" y="4068341"/>
            <a:ext cx="2167756" cy="21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863848" y="2002403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Онлайн-подготовка к </a:t>
            </a:r>
            <a:r>
              <a:rPr lang="ru-RU" dirty="0" err="1" smtClean="0">
                <a:latin typeface="Mazzard M" pitchFamily="2" charset="-52"/>
              </a:rPr>
              <a:t>хакатонам</a:t>
            </a:r>
            <a:r>
              <a:rPr lang="ru-RU" dirty="0" smtClean="0">
                <a:latin typeface="Mazzard M" pitchFamily="2" charset="-52"/>
              </a:rPr>
              <a:t> для 5-7 и 8-11 классов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3848" y="2518504"/>
            <a:ext cx="7056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Для </a:t>
            </a:r>
            <a:r>
              <a:rPr lang="ru-RU" dirty="0" smtClean="0">
                <a:latin typeface="Mazzard M" pitchFamily="2" charset="-52"/>
              </a:rPr>
              <a:t>обучающихся 5-7 и 8-11 классов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3848" y="3034605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18-23 октября</a:t>
            </a:r>
            <a:endParaRPr lang="ru-RU" dirty="0">
              <a:latin typeface="Mazzard M" pitchFamily="2" charset="-52"/>
            </a:endParaRPr>
          </a:p>
        </p:txBody>
      </p:sp>
      <p:pic>
        <p:nvPicPr>
          <p:cNvPr id="22" name="Picture 2" descr="Star on Apple iOS 14.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1933632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Woman Teacher on Apple iOS 14.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2444333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76547" y="3636293"/>
            <a:ext cx="438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Чем будет полезно?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4355048"/>
            <a:ext cx="54000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Конкурсы и </a:t>
            </a:r>
            <a:r>
              <a:rPr lang="ru-RU" dirty="0" err="1" smtClean="0">
                <a:latin typeface="Mazzard M" pitchFamily="2" charset="-52"/>
              </a:rPr>
              <a:t>челленджи</a:t>
            </a:r>
            <a:r>
              <a:rPr lang="ru-RU" dirty="0" smtClean="0">
                <a:latin typeface="Mazzard M" pitchFamily="2" charset="-52"/>
              </a:rPr>
              <a:t> </a:t>
            </a:r>
            <a:r>
              <a:rPr lang="ru-RU" dirty="0" err="1" smtClean="0">
                <a:latin typeface="Mazzard M" pitchFamily="2" charset="-52"/>
              </a:rPr>
              <a:t>Вконтакте</a:t>
            </a:r>
            <a:endParaRPr lang="ru-RU" dirty="0" smtClean="0">
              <a:latin typeface="Mazzard M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Полезные ресурсы на материалы для подготовки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Истории успеха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Призы и подарки</a:t>
            </a:r>
          </a:p>
        </p:txBody>
      </p:sp>
      <p:pic>
        <p:nvPicPr>
          <p:cNvPr id="26" name="Picture 10" descr="Alarm Clock on Apple iOS 14.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3008989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76547" y="702784"/>
            <a:ext cx="7328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Преакселлератор НТИ для участников </a:t>
            </a:r>
            <a:r>
              <a:rPr lang="ru-RU" sz="3600" dirty="0" err="1">
                <a:latin typeface="Magistral Light" panose="020B0404020204080304" pitchFamily="34" charset="0"/>
                <a:ea typeface="+mj-ea"/>
                <a:cs typeface="Tahoma" pitchFamily="34" charset="0"/>
              </a:rPr>
              <a:t>хакатонов</a:t>
            </a:r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 </a:t>
            </a:r>
            <a:r>
              <a:rPr lang="ru-RU" sz="3600" dirty="0" err="1">
                <a:latin typeface="Magistral Light" panose="020B0404020204080304" pitchFamily="34" charset="0"/>
                <a:ea typeface="+mj-ea"/>
                <a:cs typeface="Tahoma" pitchFamily="34" charset="0"/>
              </a:rPr>
              <a:t>Start</a:t>
            </a:r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 и </a:t>
            </a:r>
            <a:r>
              <a:rPr lang="ru-RU" sz="3600" dirty="0" err="1">
                <a:latin typeface="Magistral Light" panose="020B0404020204080304" pitchFamily="34" charset="0"/>
                <a:ea typeface="+mj-ea"/>
                <a:cs typeface="Tahoma" pitchFamily="34" charset="0"/>
              </a:rPr>
              <a:t>Profi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4068341"/>
            <a:ext cx="2159646" cy="21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4068341"/>
            <a:ext cx="2159646" cy="215964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63848" y="2002403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Соревнование по решению инженерных кейсов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3848" y="2518504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Для </a:t>
            </a:r>
            <a:r>
              <a:rPr lang="ru-RU" dirty="0" smtClean="0">
                <a:latin typeface="Mazzard M" pitchFamily="2" charset="-52"/>
              </a:rPr>
              <a:t>обучающихся 5-7 классов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3848" y="3034605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26-27 октября</a:t>
            </a:r>
            <a:endParaRPr lang="ru-RU" dirty="0">
              <a:latin typeface="Mazzard M" pitchFamily="2" charset="-52"/>
            </a:endParaRPr>
          </a:p>
        </p:txBody>
      </p:sp>
      <p:pic>
        <p:nvPicPr>
          <p:cNvPr id="22" name="Picture 2" descr="Star on Apple iOS 14.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1933632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Woman Teacher on Apple iOS 14.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2444333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76547" y="3636293"/>
            <a:ext cx="438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Чем будет полезно?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4355048"/>
            <a:ext cx="56880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azzard M" pitchFamily="2" charset="-52"/>
              </a:rPr>
              <a:t>Практика по программированию, </a:t>
            </a:r>
            <a:r>
              <a:rPr lang="ru-RU" sz="1600" dirty="0" err="1" smtClean="0">
                <a:latin typeface="Mazzard M" pitchFamily="2" charset="-52"/>
              </a:rPr>
              <a:t>схемотехнике</a:t>
            </a:r>
            <a:r>
              <a:rPr lang="ru-RU" sz="1600" dirty="0" smtClean="0">
                <a:latin typeface="Mazzard M" pitchFamily="2" charset="-52"/>
              </a:rPr>
              <a:t>, </a:t>
            </a:r>
            <a:r>
              <a:rPr lang="en-US" sz="1600" dirty="0" smtClean="0">
                <a:latin typeface="Mazzard M" pitchFamily="2" charset="-52"/>
              </a:rPr>
              <a:t>3D-</a:t>
            </a:r>
            <a:r>
              <a:rPr lang="ru-RU" sz="1600" dirty="0" smtClean="0">
                <a:latin typeface="Mazzard M" pitchFamily="2" charset="-52"/>
              </a:rPr>
              <a:t>моделированию, </a:t>
            </a:r>
            <a:r>
              <a:rPr lang="ru-RU" sz="1600" dirty="0" err="1" smtClean="0">
                <a:latin typeface="Mazzard M" pitchFamily="2" charset="-52"/>
              </a:rPr>
              <a:t>прототипированию</a:t>
            </a:r>
            <a:r>
              <a:rPr lang="ru-RU" sz="1600" dirty="0" smtClean="0">
                <a:latin typeface="Mazzard M" pitchFamily="2" charset="-52"/>
              </a:rPr>
              <a:t>, конструированию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azzard M" pitchFamily="2" charset="-52"/>
              </a:rPr>
              <a:t>Онлайн и офлайн </a:t>
            </a:r>
            <a:r>
              <a:rPr lang="ru-RU" sz="1600" dirty="0" smtClean="0">
                <a:latin typeface="Mazzard M" pitchFamily="2" charset="-52"/>
              </a:rPr>
              <a:t>формат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azzard M" pitchFamily="2" charset="-52"/>
              </a:rPr>
              <a:t>Треки по профилям/сферам + игры (</a:t>
            </a:r>
            <a:r>
              <a:rPr lang="en-US" sz="1600" dirty="0" smtClean="0">
                <a:latin typeface="Mazzard M" pitchFamily="2" charset="-52"/>
              </a:rPr>
              <a:t>scrum</a:t>
            </a:r>
            <a:r>
              <a:rPr lang="ru-RU" sz="1600" dirty="0" smtClean="0">
                <a:latin typeface="Mazzard M" pitchFamily="2" charset="-52"/>
              </a:rPr>
              <a:t>, </a:t>
            </a:r>
            <a:r>
              <a:rPr lang="ru-RU" sz="1600" dirty="0" err="1" smtClean="0">
                <a:latin typeface="Mazzard M" pitchFamily="2" charset="-52"/>
              </a:rPr>
              <a:t>командообразование</a:t>
            </a:r>
            <a:r>
              <a:rPr lang="ru-RU" sz="1600" dirty="0" smtClean="0">
                <a:latin typeface="Mazzard M" pitchFamily="2" charset="-5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azzard M" pitchFamily="2" charset="-52"/>
              </a:rPr>
              <a:t>Дипломы и подарки участникам и победителям </a:t>
            </a:r>
            <a:r>
              <a:rPr lang="ru-RU" sz="1600" dirty="0" err="1" smtClean="0">
                <a:latin typeface="Mazzard M" pitchFamily="2" charset="-52"/>
              </a:rPr>
              <a:t>хакатона</a:t>
            </a:r>
            <a:endParaRPr lang="ru-RU" sz="1600" dirty="0" smtClean="0">
              <a:latin typeface="Mazzard M" pitchFamily="2" charset="-52"/>
            </a:endParaRPr>
          </a:p>
        </p:txBody>
      </p:sp>
      <p:pic>
        <p:nvPicPr>
          <p:cNvPr id="26" name="Picture 10" descr="Alarm Clock on Apple iOS 14.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3008989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76547" y="702784"/>
            <a:ext cx="7328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Хакатон </a:t>
            </a:r>
            <a:r>
              <a:rPr lang="ru-RU" sz="3600" dirty="0" err="1">
                <a:latin typeface="Magistral Light" panose="020B0404020204080304" pitchFamily="34" charset="0"/>
                <a:ea typeface="+mj-ea"/>
                <a:cs typeface="Tahoma" pitchFamily="34" charset="0"/>
              </a:rPr>
              <a:t>Start</a:t>
            </a:r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 для участников Олимпиады НТИ</a:t>
            </a:r>
          </a:p>
        </p:txBody>
      </p:sp>
    </p:spTree>
    <p:extLst>
      <p:ext uri="{BB962C8B-B14F-4D97-AF65-F5344CB8AC3E}">
        <p14:creationId xmlns:p14="http://schemas.microsoft.com/office/powerpoint/2010/main" val="36979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863848" y="2002403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Соревнование по решению инженерных кейсов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3848" y="2518504"/>
            <a:ext cx="7056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Для </a:t>
            </a:r>
            <a:r>
              <a:rPr lang="ru-RU" dirty="0" smtClean="0">
                <a:latin typeface="Mazzard M" pitchFamily="2" charset="-52"/>
              </a:rPr>
              <a:t>обучающихся 8-11 классов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3848" y="303460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29-30 октября</a:t>
            </a:r>
            <a:endParaRPr lang="ru-RU" dirty="0">
              <a:latin typeface="Mazzard M" pitchFamily="2" charset="-52"/>
            </a:endParaRPr>
          </a:p>
        </p:txBody>
      </p:sp>
      <p:pic>
        <p:nvPicPr>
          <p:cNvPr id="22" name="Picture 2" descr="Star on Apple iOS 14.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1933632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Woman Teacher on Apple iOS 14.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2444333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76547" y="3636293"/>
            <a:ext cx="438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Чем будет полезно?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4355048"/>
            <a:ext cx="540002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Mazzard M" pitchFamily="2" charset="-52"/>
              </a:rPr>
              <a:t>Практика по программированию, </a:t>
            </a:r>
            <a:r>
              <a:rPr lang="ru-RU" sz="1700" dirty="0" err="1" smtClean="0">
                <a:latin typeface="Mazzard M" pitchFamily="2" charset="-52"/>
              </a:rPr>
              <a:t>схемотехнике</a:t>
            </a:r>
            <a:r>
              <a:rPr lang="ru-RU" sz="1700" dirty="0" smtClean="0">
                <a:latin typeface="Mazzard M" pitchFamily="2" charset="-52"/>
              </a:rPr>
              <a:t>, </a:t>
            </a:r>
            <a:r>
              <a:rPr lang="en-US" sz="1700" dirty="0" smtClean="0">
                <a:latin typeface="Mazzard M" pitchFamily="2" charset="-52"/>
              </a:rPr>
              <a:t>3D-</a:t>
            </a:r>
            <a:r>
              <a:rPr lang="ru-RU" sz="1700" dirty="0" smtClean="0">
                <a:latin typeface="Mazzard M" pitchFamily="2" charset="-52"/>
              </a:rPr>
              <a:t>моделированию, </a:t>
            </a:r>
            <a:r>
              <a:rPr lang="ru-RU" sz="1700" dirty="0" err="1" smtClean="0">
                <a:latin typeface="Mazzard M" pitchFamily="2" charset="-52"/>
              </a:rPr>
              <a:t>прототипированию</a:t>
            </a:r>
            <a:r>
              <a:rPr lang="ru-RU" sz="1700" dirty="0" smtClean="0">
                <a:latin typeface="Mazzard M" pitchFamily="2" charset="-52"/>
              </a:rPr>
              <a:t>, конструированию</a:t>
            </a:r>
            <a:endParaRPr lang="en-US" sz="1700" dirty="0" smtClean="0">
              <a:latin typeface="Mazzard M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Mazzard M" pitchFamily="2" charset="-52"/>
              </a:rPr>
              <a:t>Онлайн и офлайн формат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Mazzard M" pitchFamily="2" charset="-52"/>
              </a:rPr>
              <a:t>Игры </a:t>
            </a:r>
            <a:r>
              <a:rPr lang="ru-RU" sz="1700" dirty="0">
                <a:latin typeface="Mazzard M" pitchFamily="2" charset="-52"/>
              </a:rPr>
              <a:t>(</a:t>
            </a:r>
            <a:r>
              <a:rPr lang="en-US" sz="1700" dirty="0">
                <a:latin typeface="Mazzard M" pitchFamily="2" charset="-52"/>
              </a:rPr>
              <a:t>scrum</a:t>
            </a:r>
            <a:r>
              <a:rPr lang="ru-RU" sz="1700" dirty="0">
                <a:latin typeface="Mazzard M" pitchFamily="2" charset="-52"/>
              </a:rPr>
              <a:t>, </a:t>
            </a:r>
            <a:r>
              <a:rPr lang="ru-RU" sz="1700" dirty="0" err="1">
                <a:latin typeface="Mazzard M" pitchFamily="2" charset="-52"/>
              </a:rPr>
              <a:t>командообразование</a:t>
            </a:r>
            <a:r>
              <a:rPr lang="ru-RU" sz="1700" dirty="0" smtClean="0">
                <a:latin typeface="Mazzard M" pitchFamily="2" charset="-5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Mazzard M" pitchFamily="2" charset="-52"/>
              </a:rPr>
              <a:t>Дипломы и подарки </a:t>
            </a:r>
            <a:r>
              <a:rPr lang="ru-RU" sz="1700" dirty="0" smtClean="0">
                <a:latin typeface="Mazzard M" pitchFamily="2" charset="-52"/>
              </a:rPr>
              <a:t>участникам и победителям </a:t>
            </a:r>
            <a:r>
              <a:rPr lang="ru-RU" sz="1700" dirty="0" err="1" smtClean="0">
                <a:latin typeface="Mazzard M" pitchFamily="2" charset="-52"/>
              </a:rPr>
              <a:t>хакатона</a:t>
            </a:r>
            <a:endParaRPr lang="ru-RU" sz="1700" dirty="0" smtClean="0">
              <a:latin typeface="Mazzard M" pitchFamily="2" charset="-52"/>
            </a:endParaRPr>
          </a:p>
        </p:txBody>
      </p:sp>
      <p:pic>
        <p:nvPicPr>
          <p:cNvPr id="26" name="Picture 10" descr="Alarm Clock on Apple iOS 14.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3008989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76547" y="702784"/>
            <a:ext cx="7328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Хакатон </a:t>
            </a:r>
            <a:r>
              <a:rPr lang="ru-RU" sz="3600" dirty="0" err="1">
                <a:latin typeface="Magistral Light" panose="020B0404020204080304" pitchFamily="34" charset="0"/>
                <a:ea typeface="+mj-ea"/>
                <a:cs typeface="Tahoma" pitchFamily="34" charset="0"/>
              </a:rPr>
              <a:t>Profi</a:t>
            </a:r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 для участников Олимпиады НТИ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4068341"/>
            <a:ext cx="2159646" cy="21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0" y="748927"/>
            <a:ext cx="7144747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37" y="819220"/>
            <a:ext cx="6445752" cy="52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596" y="1405450"/>
            <a:ext cx="7573432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8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32" y="1105745"/>
            <a:ext cx="7036161" cy="463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4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Форма регистрации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5" t="69643" r="9281" b="1"/>
          <a:stretch/>
        </p:blipFill>
        <p:spPr bwMode="auto">
          <a:xfrm>
            <a:off x="621777" y="4860429"/>
            <a:ext cx="1061130" cy="113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Форма регистрации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9" t="22934" b="32780"/>
          <a:stretch/>
        </p:blipFill>
        <p:spPr bwMode="auto">
          <a:xfrm>
            <a:off x="3486062" y="4341430"/>
            <a:ext cx="1262500" cy="133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Форма регистрации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49" r="51147"/>
          <a:stretch/>
        </p:blipFill>
        <p:spPr bwMode="auto">
          <a:xfrm>
            <a:off x="5024289" y="1394514"/>
            <a:ext cx="1482638" cy="114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Форма регистрации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24746" r="52365" b="35345"/>
          <a:stretch/>
        </p:blipFill>
        <p:spPr bwMode="auto">
          <a:xfrm>
            <a:off x="1727944" y="2628181"/>
            <a:ext cx="967731" cy="109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635975" y="1212958"/>
            <a:ext cx="1512176" cy="1596035"/>
            <a:chOff x="3276612" y="2471048"/>
            <a:chExt cx="1800200" cy="1900032"/>
          </a:xfrm>
        </p:grpSpPr>
        <p:sp>
          <p:nvSpPr>
            <p:cNvPr id="3" name="Шестиугольник 1"/>
            <p:cNvSpPr/>
            <p:nvPr/>
          </p:nvSpPr>
          <p:spPr>
            <a:xfrm rot="5400000">
              <a:off x="3226696" y="2602084"/>
              <a:ext cx="1900032" cy="1637959"/>
            </a:xfrm>
            <a:prstGeom prst="hexagon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3"/>
            <p:cNvSpPr txBox="1"/>
            <p:nvPr/>
          </p:nvSpPr>
          <p:spPr>
            <a:xfrm>
              <a:off x="3276612" y="3128675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Mazzard M" pitchFamily="2" charset="-52"/>
                </a:rPr>
                <a:t>Подготовка к ОНТИ</a:t>
              </a:r>
              <a:endParaRPr lang="ru-RU" sz="1600" dirty="0">
                <a:latin typeface="Mazzard M" pitchFamily="2" charset="-52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879395" y="2581110"/>
            <a:ext cx="1512176" cy="1596035"/>
            <a:chOff x="3276612" y="2471048"/>
            <a:chExt cx="1800200" cy="1900032"/>
          </a:xfrm>
        </p:grpSpPr>
        <p:sp>
          <p:nvSpPr>
            <p:cNvPr id="7" name="Шестиугольник 1"/>
            <p:cNvSpPr/>
            <p:nvPr/>
          </p:nvSpPr>
          <p:spPr>
            <a:xfrm rot="5400000">
              <a:off x="3226696" y="2602084"/>
              <a:ext cx="1900032" cy="1637959"/>
            </a:xfrm>
            <a:prstGeom prst="hexagon">
              <a:avLst/>
            </a:prstGeom>
            <a:noFill/>
            <a:ln w="57150">
              <a:solidFill>
                <a:srgbClr val="0DA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3276612" y="3239928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Mazzard M" pitchFamily="2" charset="-52"/>
                </a:rPr>
                <a:t>Учителю</a:t>
              </a:r>
              <a:endParaRPr lang="ru-RU" sz="1600" dirty="0">
                <a:latin typeface="Mazzard M" pitchFamily="2" charset="-52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159307" y="1218335"/>
            <a:ext cx="1512176" cy="1596035"/>
            <a:chOff x="3276612" y="2471048"/>
            <a:chExt cx="1800200" cy="1900032"/>
          </a:xfrm>
        </p:grpSpPr>
        <p:sp>
          <p:nvSpPr>
            <p:cNvPr id="10" name="Шестиугольник 1"/>
            <p:cNvSpPr/>
            <p:nvPr/>
          </p:nvSpPr>
          <p:spPr>
            <a:xfrm rot="5400000">
              <a:off x="3226696" y="2602084"/>
              <a:ext cx="1900032" cy="1637959"/>
            </a:xfrm>
            <a:prstGeom prst="hexagon">
              <a:avLst/>
            </a:prstGeom>
            <a:noFill/>
            <a:ln w="57150">
              <a:solidFill>
                <a:srgbClr val="265C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3276612" y="3239928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Mazzard M" pitchFamily="2" charset="-52"/>
                </a:rPr>
                <a:t>Родителям</a:t>
              </a:r>
              <a:endParaRPr lang="ru-RU" sz="1600" dirty="0">
                <a:latin typeface="Mazzard M" pitchFamily="2" charset="-52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391555" y="2569251"/>
            <a:ext cx="1512176" cy="1596035"/>
            <a:chOff x="3276612" y="2471048"/>
            <a:chExt cx="1800200" cy="1900032"/>
          </a:xfrm>
        </p:grpSpPr>
        <p:sp>
          <p:nvSpPr>
            <p:cNvPr id="13" name="Шестиугольник 1"/>
            <p:cNvSpPr/>
            <p:nvPr/>
          </p:nvSpPr>
          <p:spPr>
            <a:xfrm rot="5400000">
              <a:off x="3226696" y="2602084"/>
              <a:ext cx="1900032" cy="1637959"/>
            </a:xfrm>
            <a:prstGeom prst="hexagon">
              <a:avLst/>
            </a:prstGeom>
            <a:noFill/>
            <a:ln w="57150">
              <a:solidFill>
                <a:srgbClr val="B43D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3"/>
            <p:cNvSpPr txBox="1"/>
            <p:nvPr/>
          </p:nvSpPr>
          <p:spPr>
            <a:xfrm>
              <a:off x="3276612" y="3239928"/>
              <a:ext cx="18002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Mazzard M" pitchFamily="2" charset="-52"/>
                </a:rPr>
                <a:t>Школьнику</a:t>
              </a:r>
              <a:endParaRPr lang="ru-RU" sz="1600" dirty="0">
                <a:latin typeface="Mazzard M" pitchFamily="2" charset="-52"/>
              </a:endParaRPr>
            </a:p>
          </p:txBody>
        </p:sp>
      </p:grpSp>
      <p:grpSp>
        <p:nvGrpSpPr>
          <p:cNvPr id="15" name="Группа 31"/>
          <p:cNvGrpSpPr/>
          <p:nvPr/>
        </p:nvGrpSpPr>
        <p:grpSpPr>
          <a:xfrm>
            <a:off x="5289111" y="3928498"/>
            <a:ext cx="1152128" cy="1219963"/>
            <a:chOff x="5849465" y="3818907"/>
            <a:chExt cx="1152128" cy="1219963"/>
          </a:xfrm>
          <a:noFill/>
        </p:grpSpPr>
        <p:sp>
          <p:nvSpPr>
            <p:cNvPr id="16" name="Шестиугольник 14"/>
            <p:cNvSpPr/>
            <p:nvPr/>
          </p:nvSpPr>
          <p:spPr>
            <a:xfrm rot="5400000">
              <a:off x="5815548" y="3903042"/>
              <a:ext cx="1219963" cy="1051693"/>
            </a:xfrm>
            <a:prstGeom prst="hexagon">
              <a:avLst/>
            </a:prstGeom>
            <a:grpFill/>
            <a:ln w="57150">
              <a:solidFill>
                <a:srgbClr val="B43D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5849465" y="4282617"/>
              <a:ext cx="115212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Mazzard M" pitchFamily="2" charset="-52"/>
                </a:rPr>
                <a:t>Урок НТИ</a:t>
              </a:r>
              <a:endParaRPr lang="ru-RU" sz="1200" dirty="0">
                <a:latin typeface="Mazzard M" pitchFamily="2" charset="-52"/>
              </a:endParaRPr>
            </a:p>
          </p:txBody>
        </p:sp>
      </p:grpSp>
      <p:grpSp>
        <p:nvGrpSpPr>
          <p:cNvPr id="24" name="Группа 31"/>
          <p:cNvGrpSpPr/>
          <p:nvPr/>
        </p:nvGrpSpPr>
        <p:grpSpPr>
          <a:xfrm>
            <a:off x="5890283" y="2857641"/>
            <a:ext cx="1152128" cy="1219963"/>
            <a:chOff x="5849465" y="3818907"/>
            <a:chExt cx="1152128" cy="1219963"/>
          </a:xfrm>
          <a:noFill/>
        </p:grpSpPr>
        <p:sp>
          <p:nvSpPr>
            <p:cNvPr id="25" name="Шестиугольник 14"/>
            <p:cNvSpPr/>
            <p:nvPr/>
          </p:nvSpPr>
          <p:spPr>
            <a:xfrm rot="5400000">
              <a:off x="5815548" y="3903042"/>
              <a:ext cx="1219963" cy="1051693"/>
            </a:xfrm>
            <a:prstGeom prst="hexagon">
              <a:avLst/>
            </a:prstGeom>
            <a:grpFill/>
            <a:ln w="57150">
              <a:solidFill>
                <a:srgbClr val="B43D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15"/>
            <p:cNvSpPr txBox="1"/>
            <p:nvPr/>
          </p:nvSpPr>
          <p:spPr>
            <a:xfrm>
              <a:off x="5849465" y="4107987"/>
              <a:ext cx="115212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Mazzard M" pitchFamily="2" charset="-52"/>
                </a:rPr>
                <a:t>Неделя знаний в </a:t>
              </a:r>
              <a:r>
                <a:rPr lang="ru-RU" sz="1200" dirty="0" err="1" smtClean="0">
                  <a:latin typeface="Mazzard M" pitchFamily="2" charset="-52"/>
                </a:rPr>
                <a:t>Кванториуме</a:t>
              </a:r>
              <a:endParaRPr lang="ru-RU" sz="1200" dirty="0">
                <a:latin typeface="Mazzard M" pitchFamily="2" charset="-52"/>
              </a:endParaRPr>
            </a:p>
          </p:txBody>
        </p:sp>
      </p:grpSp>
      <p:grpSp>
        <p:nvGrpSpPr>
          <p:cNvPr id="27" name="Группа 31"/>
          <p:cNvGrpSpPr/>
          <p:nvPr/>
        </p:nvGrpSpPr>
        <p:grpSpPr>
          <a:xfrm>
            <a:off x="6452457" y="3921545"/>
            <a:ext cx="1152128" cy="1219963"/>
            <a:chOff x="5849465" y="3818907"/>
            <a:chExt cx="1152128" cy="1219963"/>
          </a:xfrm>
          <a:noFill/>
        </p:grpSpPr>
        <p:sp>
          <p:nvSpPr>
            <p:cNvPr id="28" name="Шестиугольник 14"/>
            <p:cNvSpPr/>
            <p:nvPr/>
          </p:nvSpPr>
          <p:spPr>
            <a:xfrm rot="5400000">
              <a:off x="5815548" y="3903042"/>
              <a:ext cx="1219963" cy="1051693"/>
            </a:xfrm>
            <a:prstGeom prst="hexagon">
              <a:avLst/>
            </a:prstGeom>
            <a:grpFill/>
            <a:ln w="57150">
              <a:solidFill>
                <a:srgbClr val="B43D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15"/>
            <p:cNvSpPr txBox="1"/>
            <p:nvPr/>
          </p:nvSpPr>
          <p:spPr>
            <a:xfrm>
              <a:off x="5849465" y="4210482"/>
              <a:ext cx="115212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err="1" smtClean="0">
                  <a:latin typeface="Mazzard M" pitchFamily="2" charset="-52"/>
                </a:rPr>
                <a:t>Технополис</a:t>
              </a:r>
              <a:r>
                <a:rPr lang="ru-RU" sz="1200" dirty="0" smtClean="0">
                  <a:latin typeface="Mazzard M" pitchFamily="2" charset="-52"/>
                </a:rPr>
                <a:t> НТИ</a:t>
              </a:r>
              <a:endParaRPr lang="ru-RU" sz="1200" dirty="0">
                <a:latin typeface="Mazzard M" pitchFamily="2" charset="-52"/>
              </a:endParaRPr>
            </a:p>
          </p:txBody>
        </p:sp>
      </p:grpSp>
      <p:grpSp>
        <p:nvGrpSpPr>
          <p:cNvPr id="30" name="Группа 31"/>
          <p:cNvGrpSpPr/>
          <p:nvPr/>
        </p:nvGrpSpPr>
        <p:grpSpPr>
          <a:xfrm>
            <a:off x="5876393" y="4967477"/>
            <a:ext cx="1152128" cy="1219963"/>
            <a:chOff x="5849465" y="3818907"/>
            <a:chExt cx="1152128" cy="1219963"/>
          </a:xfrm>
          <a:noFill/>
        </p:grpSpPr>
        <p:sp>
          <p:nvSpPr>
            <p:cNvPr id="31" name="Шестиугольник 14"/>
            <p:cNvSpPr/>
            <p:nvPr/>
          </p:nvSpPr>
          <p:spPr>
            <a:xfrm rot="5400000">
              <a:off x="5815548" y="3903042"/>
              <a:ext cx="1219963" cy="1051693"/>
            </a:xfrm>
            <a:prstGeom prst="hexagon">
              <a:avLst/>
            </a:prstGeom>
            <a:grpFill/>
            <a:ln w="57150">
              <a:solidFill>
                <a:srgbClr val="B43D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15"/>
            <p:cNvSpPr txBox="1"/>
            <p:nvPr/>
          </p:nvSpPr>
          <p:spPr>
            <a:xfrm>
              <a:off x="5849465" y="4293405"/>
              <a:ext cx="115212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err="1" smtClean="0">
                  <a:latin typeface="Mazzard M" pitchFamily="2" charset="-52"/>
                </a:rPr>
                <a:t>Хакатоны</a:t>
              </a:r>
              <a:endParaRPr lang="ru-RU" sz="1200" dirty="0">
                <a:latin typeface="Mazzard M" pitchFamily="2" charset="-52"/>
              </a:endParaRPr>
            </a:p>
          </p:txBody>
        </p:sp>
      </p:grpSp>
      <p:grpSp>
        <p:nvGrpSpPr>
          <p:cNvPr id="34" name="Группа 31"/>
          <p:cNvGrpSpPr/>
          <p:nvPr/>
        </p:nvGrpSpPr>
        <p:grpSpPr>
          <a:xfrm>
            <a:off x="4731139" y="4984366"/>
            <a:ext cx="1152128" cy="1219963"/>
            <a:chOff x="5849465" y="3818907"/>
            <a:chExt cx="1152128" cy="1219963"/>
          </a:xfrm>
          <a:noFill/>
        </p:grpSpPr>
        <p:sp>
          <p:nvSpPr>
            <p:cNvPr id="35" name="Шестиугольник 14"/>
            <p:cNvSpPr/>
            <p:nvPr/>
          </p:nvSpPr>
          <p:spPr>
            <a:xfrm rot="5400000">
              <a:off x="5815548" y="3903042"/>
              <a:ext cx="1219963" cy="1051693"/>
            </a:xfrm>
            <a:prstGeom prst="hexagon">
              <a:avLst/>
            </a:prstGeom>
            <a:grpFill/>
            <a:ln w="57150">
              <a:solidFill>
                <a:srgbClr val="B43D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15"/>
            <p:cNvSpPr txBox="1"/>
            <p:nvPr/>
          </p:nvSpPr>
          <p:spPr>
            <a:xfrm>
              <a:off x="5849465" y="4198055"/>
              <a:ext cx="115212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Mazzard M" pitchFamily="2" charset="-52"/>
                </a:rPr>
                <a:t>Онлайн-курсы</a:t>
              </a:r>
              <a:endParaRPr lang="ru-RU" sz="1200" dirty="0">
                <a:latin typeface="Mazzard M" pitchFamily="2" charset="-52"/>
              </a:endParaRPr>
            </a:p>
          </p:txBody>
        </p:sp>
      </p:grpSp>
      <p:grpSp>
        <p:nvGrpSpPr>
          <p:cNvPr id="37" name="Группа 31"/>
          <p:cNvGrpSpPr/>
          <p:nvPr/>
        </p:nvGrpSpPr>
        <p:grpSpPr>
          <a:xfrm>
            <a:off x="6480937" y="1821419"/>
            <a:ext cx="1152128" cy="1219963"/>
            <a:chOff x="5847704" y="3818907"/>
            <a:chExt cx="1152128" cy="1219963"/>
          </a:xfrm>
          <a:noFill/>
        </p:grpSpPr>
        <p:sp>
          <p:nvSpPr>
            <p:cNvPr id="38" name="Шестиугольник 14"/>
            <p:cNvSpPr/>
            <p:nvPr/>
          </p:nvSpPr>
          <p:spPr>
            <a:xfrm rot="5400000">
              <a:off x="5815548" y="3903042"/>
              <a:ext cx="1219963" cy="1051693"/>
            </a:xfrm>
            <a:prstGeom prst="hexagon">
              <a:avLst/>
            </a:prstGeom>
            <a:grpFill/>
            <a:ln w="57150">
              <a:solidFill>
                <a:srgbClr val="B43D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15"/>
            <p:cNvSpPr txBox="1"/>
            <p:nvPr/>
          </p:nvSpPr>
          <p:spPr>
            <a:xfrm>
              <a:off x="5847704" y="4301599"/>
              <a:ext cx="115212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err="1" smtClean="0">
                  <a:latin typeface="Mazzard M" pitchFamily="2" charset="-52"/>
                </a:rPr>
                <a:t>Вебинары</a:t>
              </a:r>
              <a:endParaRPr lang="ru-RU" sz="1200" dirty="0">
                <a:latin typeface="Mazzard M" pitchFamily="2" charset="-52"/>
              </a:endParaRPr>
            </a:p>
          </p:txBody>
        </p:sp>
      </p:grpSp>
      <p:grpSp>
        <p:nvGrpSpPr>
          <p:cNvPr id="40" name="Группа 31"/>
          <p:cNvGrpSpPr/>
          <p:nvPr/>
        </p:nvGrpSpPr>
        <p:grpSpPr>
          <a:xfrm>
            <a:off x="2372804" y="3961424"/>
            <a:ext cx="1152128" cy="1219963"/>
            <a:chOff x="5847239" y="3818907"/>
            <a:chExt cx="1152128" cy="1219963"/>
          </a:xfrm>
          <a:noFill/>
        </p:grpSpPr>
        <p:sp>
          <p:nvSpPr>
            <p:cNvPr id="41" name="Шестиугольник 14"/>
            <p:cNvSpPr/>
            <p:nvPr/>
          </p:nvSpPr>
          <p:spPr>
            <a:xfrm rot="5400000">
              <a:off x="5815548" y="3903042"/>
              <a:ext cx="1219963" cy="1051693"/>
            </a:xfrm>
            <a:prstGeom prst="hexagon">
              <a:avLst/>
            </a:prstGeom>
            <a:grpFill/>
            <a:ln w="57150">
              <a:solidFill>
                <a:srgbClr val="0DA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15"/>
            <p:cNvSpPr txBox="1"/>
            <p:nvPr/>
          </p:nvSpPr>
          <p:spPr>
            <a:xfrm>
              <a:off x="5847239" y="4292046"/>
              <a:ext cx="115212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err="1" smtClean="0">
                  <a:latin typeface="Mazzard M" pitchFamily="2" charset="-52"/>
                </a:rPr>
                <a:t>Вебинары</a:t>
              </a:r>
              <a:endParaRPr lang="ru-RU" sz="1200" dirty="0">
                <a:latin typeface="Mazzard M" pitchFamily="2" charset="-52"/>
              </a:endParaRPr>
            </a:p>
          </p:txBody>
        </p:sp>
      </p:grpSp>
      <p:grpSp>
        <p:nvGrpSpPr>
          <p:cNvPr id="43" name="Группа 31"/>
          <p:cNvGrpSpPr/>
          <p:nvPr/>
        </p:nvGrpSpPr>
        <p:grpSpPr>
          <a:xfrm>
            <a:off x="1763267" y="5008618"/>
            <a:ext cx="1152128" cy="1219963"/>
            <a:chOff x="5837761" y="3818907"/>
            <a:chExt cx="1152128" cy="1219963"/>
          </a:xfrm>
          <a:noFill/>
        </p:grpSpPr>
        <p:sp>
          <p:nvSpPr>
            <p:cNvPr id="44" name="Шестиугольник 14"/>
            <p:cNvSpPr/>
            <p:nvPr/>
          </p:nvSpPr>
          <p:spPr>
            <a:xfrm rot="5400000">
              <a:off x="5815548" y="3903042"/>
              <a:ext cx="1219963" cy="1051693"/>
            </a:xfrm>
            <a:prstGeom prst="hexagon">
              <a:avLst/>
            </a:prstGeom>
            <a:grpFill/>
            <a:ln w="57150">
              <a:solidFill>
                <a:srgbClr val="0DA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TextBox 15"/>
            <p:cNvSpPr txBox="1"/>
            <p:nvPr/>
          </p:nvSpPr>
          <p:spPr>
            <a:xfrm>
              <a:off x="5837761" y="4186080"/>
              <a:ext cx="115212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Mazzard M" pitchFamily="2" charset="-52"/>
                </a:rPr>
                <a:t>Мастер-классы</a:t>
              </a:r>
              <a:endParaRPr lang="ru-RU" sz="1200" dirty="0">
                <a:latin typeface="Mazzard M" pitchFamily="2" charset="-52"/>
              </a:endParaRPr>
            </a:p>
          </p:txBody>
        </p:sp>
      </p:grpSp>
      <p:grpSp>
        <p:nvGrpSpPr>
          <p:cNvPr id="49" name="Группа 31"/>
          <p:cNvGrpSpPr/>
          <p:nvPr/>
        </p:nvGrpSpPr>
        <p:grpSpPr>
          <a:xfrm>
            <a:off x="1006822" y="1525459"/>
            <a:ext cx="1194638" cy="1219963"/>
            <a:chOff x="5853077" y="3818907"/>
            <a:chExt cx="1152128" cy="1219963"/>
          </a:xfrm>
          <a:noFill/>
        </p:grpSpPr>
        <p:sp>
          <p:nvSpPr>
            <p:cNvPr id="50" name="Шестиугольник 14"/>
            <p:cNvSpPr/>
            <p:nvPr/>
          </p:nvSpPr>
          <p:spPr>
            <a:xfrm rot="5400000">
              <a:off x="5815548" y="3903042"/>
              <a:ext cx="1219963" cy="1051693"/>
            </a:xfrm>
            <a:prstGeom prst="hexagon">
              <a:avLst/>
            </a:prstGeom>
            <a:grpFill/>
            <a:ln w="57150">
              <a:solidFill>
                <a:srgbClr val="265C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TextBox 15"/>
            <p:cNvSpPr txBox="1"/>
            <p:nvPr/>
          </p:nvSpPr>
          <p:spPr>
            <a:xfrm>
              <a:off x="5853077" y="4291680"/>
              <a:ext cx="115212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err="1" smtClean="0">
                  <a:latin typeface="Mazzard M" pitchFamily="2" charset="-52"/>
                </a:rPr>
                <a:t>Вебинары</a:t>
              </a:r>
              <a:endParaRPr lang="ru-RU" sz="1200" dirty="0">
                <a:latin typeface="Mazzard M" pitchFamily="2" charset="-52"/>
              </a:endParaRPr>
            </a:p>
          </p:txBody>
        </p:sp>
      </p:grpSp>
      <p:sp>
        <p:nvSpPr>
          <p:cNvPr id="52" name="Шестиугольник 14"/>
          <p:cNvSpPr/>
          <p:nvPr/>
        </p:nvSpPr>
        <p:spPr>
          <a:xfrm rot="5400000">
            <a:off x="409844" y="2665245"/>
            <a:ext cx="1219963" cy="1051693"/>
          </a:xfrm>
          <a:prstGeom prst="hexagon">
            <a:avLst/>
          </a:prstGeom>
          <a:noFill/>
          <a:ln w="57150">
            <a:solidFill>
              <a:srgbClr val="265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15"/>
          <p:cNvSpPr txBox="1"/>
          <p:nvPr/>
        </p:nvSpPr>
        <p:spPr>
          <a:xfrm>
            <a:off x="443761" y="2960442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Mazzard M" pitchFamily="2" charset="-52"/>
              </a:rPr>
              <a:t>Мастер-классы</a:t>
            </a:r>
            <a:endParaRPr lang="ru-RU" sz="1200" dirty="0">
              <a:latin typeface="Mazzard M" pitchFamily="2" charset="-52"/>
            </a:endParaRPr>
          </a:p>
        </p:txBody>
      </p:sp>
      <p:sp>
        <p:nvSpPr>
          <p:cNvPr id="55" name="Шестиугольник 14"/>
          <p:cNvSpPr/>
          <p:nvPr/>
        </p:nvSpPr>
        <p:spPr>
          <a:xfrm rot="5400000">
            <a:off x="961356" y="3724601"/>
            <a:ext cx="1219963" cy="1051693"/>
          </a:xfrm>
          <a:prstGeom prst="hexagon">
            <a:avLst/>
          </a:prstGeom>
          <a:noFill/>
          <a:ln w="57150">
            <a:solidFill>
              <a:srgbClr val="265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TextBox 15"/>
          <p:cNvSpPr txBox="1"/>
          <p:nvPr/>
        </p:nvSpPr>
        <p:spPr>
          <a:xfrm>
            <a:off x="988555" y="4106952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Mazzard M" pitchFamily="2" charset="-52"/>
              </a:rPr>
              <a:t>Проекты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571337" y="500534"/>
            <a:ext cx="529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Экосистема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11500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24" y="827981"/>
            <a:ext cx="6768504" cy="29650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4" y="3889653"/>
            <a:ext cx="6768504" cy="21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38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.tildacdn.com/tild3932-3731-4433-a431-343261613031/icon_0003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98"/>
          <a:stretch/>
        </p:blipFill>
        <p:spPr bwMode="auto">
          <a:xfrm>
            <a:off x="804761" y="1806989"/>
            <a:ext cx="3239173" cy="10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tatic.tildacdn.com/tild6139-3838-4564-a236-363139373337/icon_0007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" y="2881014"/>
            <a:ext cx="3213510" cy="10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tatic.tildacdn.com/tild3466-3932-4737-b866-323765383232/icon_0000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8" y="3906366"/>
            <a:ext cx="3213510" cy="10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tatic.tildacdn.com/tild6638-3736-4464-b266-663735363639/icon_0001_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9" y="4950289"/>
            <a:ext cx="3213510" cy="10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tatic.tildacdn.com/tild6330-3536-4661-b761-616239356438/icon_0004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57" y="1791759"/>
            <a:ext cx="3213510" cy="10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tatic.tildacdn.com/tild6539-6564-4333-b265-366239663337/icon_0006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19" y="2866443"/>
            <a:ext cx="3213510" cy="10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static.tildacdn.com/tild3439-6638-4664-b034-373030653464/icon_0002_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63" y="3892453"/>
            <a:ext cx="3213510" cy="10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static.tildacdn.com/tild3838-3162-4835-a561-353963346635/_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63" y="4983495"/>
            <a:ext cx="3218019" cy="10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1977" y="693820"/>
            <a:ext cx="7328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Очные программы подготовки к Олимпиаде НТИ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УНИЦИПАЛЬНОЕ АВТОНОМНОЕ ОБЩЕОБРАЗОВАТЕЛЬНОЕ УЧРЕЖДЕНИЕ ШКОЛА &amp;quot;ПЕРСПЕКТИВА&amp;quot;  Г.ТОМСКА – Классическое образование в уникальной среде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"/>
          <a:stretch/>
        </p:blipFill>
        <p:spPr bwMode="auto">
          <a:xfrm>
            <a:off x="398783" y="867338"/>
            <a:ext cx="2952328" cy="22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4208" y="1188021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Мероприятия площадки подготовки: </a:t>
            </a:r>
          </a:p>
          <a:p>
            <a:endParaRPr lang="ru-RU" dirty="0" smtClean="0">
              <a:latin typeface="Mazzard M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Mazzard M" pitchFamily="2" charset="-52"/>
              </a:rPr>
              <a:t>Биохакатон</a:t>
            </a:r>
            <a:r>
              <a:rPr lang="ru-RU" dirty="0" smtClean="0">
                <a:latin typeface="Mazzard M" pitchFamily="2" charset="-52"/>
              </a:rPr>
              <a:t>: </a:t>
            </a:r>
            <a:r>
              <a:rPr lang="ru-RU" dirty="0" err="1" smtClean="0">
                <a:latin typeface="Mazzard M" pitchFamily="2" charset="-52"/>
              </a:rPr>
              <a:t>ситифермерство</a:t>
            </a:r>
            <a:endParaRPr lang="ru-RU" dirty="0" smtClean="0">
              <a:latin typeface="Mazzard M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Mazzard M" pitchFamily="2" charset="-52"/>
              </a:rPr>
              <a:t>Биохакатон</a:t>
            </a:r>
            <a:r>
              <a:rPr lang="ru-RU" dirty="0">
                <a:latin typeface="Mazzard M" pitchFamily="2" charset="-52"/>
              </a:rPr>
              <a:t>: геномное </a:t>
            </a:r>
            <a:r>
              <a:rPr lang="ru-RU" dirty="0" smtClean="0">
                <a:latin typeface="Mazzard M" pitchFamily="2" charset="-52"/>
              </a:rPr>
              <a:t>редактирование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808" y="4031173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azzard M" pitchFamily="2" charset="-52"/>
              </a:rPr>
              <a:t>Освоение методик работы по направлениям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azzard M" pitchFamily="2" charset="-52"/>
              </a:rPr>
              <a:t>Задания финалов прошлых 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azzard M" pitchFamily="2" charset="-52"/>
              </a:rPr>
              <a:t>Практика своими руками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azzard M" pitchFamily="2" charset="-52"/>
              </a:rPr>
              <a:t>Каждый сможет на практике понять, как ставить ПЦР, собрать </a:t>
            </a:r>
            <a:r>
              <a:rPr lang="ru-RU" dirty="0" err="1">
                <a:latin typeface="Mazzard M" pitchFamily="2" charset="-52"/>
              </a:rPr>
              <a:t>ситиферму</a:t>
            </a:r>
            <a:r>
              <a:rPr lang="ru-RU" dirty="0">
                <a:latin typeface="Mazzard M" pitchFamily="2" charset="-52"/>
              </a:rPr>
              <a:t> и многое другое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6547" y="3330531"/>
            <a:ext cx="438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Чем будет полезно?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pic>
        <p:nvPicPr>
          <p:cNvPr id="2052" name="Picture 4" descr="Файл:VK.com-logo.sv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5604135"/>
            <a:ext cx="518034" cy="51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97626" y="5678485"/>
            <a:ext cx="327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azzard M" pitchFamily="2" charset="-52"/>
                <a:hlinkClick r:id="rId4"/>
              </a:rPr>
              <a:t>https://vk.com/annaakirilenko</a:t>
            </a:r>
            <a:r>
              <a:rPr lang="ru-RU" dirty="0">
                <a:latin typeface="Mazzard M" pitchFamily="2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37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347" y="3924325"/>
            <a:ext cx="7704856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Magistral Light" panose="020B0404020204080304" pitchFamily="34" charset="0"/>
                <a:ea typeface="+mj-ea"/>
              </a:rPr>
              <a:t>Ларина Людмила Николаевна</a:t>
            </a:r>
          </a:p>
          <a:p>
            <a:pPr marL="0" indent="0">
              <a:buNone/>
            </a:pPr>
            <a:r>
              <a:rPr lang="ru-RU" sz="2200" dirty="0">
                <a:latin typeface="Mazzard M" pitchFamily="2" charset="-52"/>
                <a:cs typeface="+mn-cs"/>
              </a:rPr>
              <a:t>АНО ДО «Детский технопарк </a:t>
            </a:r>
            <a:r>
              <a:rPr lang="ru-RU" sz="2200" dirty="0" err="1">
                <a:latin typeface="Mazzard M" pitchFamily="2" charset="-52"/>
                <a:cs typeface="+mn-cs"/>
              </a:rPr>
              <a:t>кванториум</a:t>
            </a:r>
            <a:r>
              <a:rPr lang="ru-RU" sz="2200" dirty="0">
                <a:latin typeface="Mazzard M" pitchFamily="2" charset="-52"/>
                <a:cs typeface="+mn-cs"/>
              </a:rPr>
              <a:t>»</a:t>
            </a:r>
          </a:p>
          <a:p>
            <a:pPr marL="0" indent="0">
              <a:buNone/>
            </a:pPr>
            <a:r>
              <a:rPr lang="ru-RU" sz="2200" dirty="0">
                <a:latin typeface="Mazzard M" pitchFamily="2" charset="-52"/>
                <a:cs typeface="+mn-cs"/>
              </a:rPr>
              <a:t>Начальник научно-методического отдела, к.х.н.</a:t>
            </a:r>
          </a:p>
          <a:p>
            <a:pPr marL="0" indent="0">
              <a:buNone/>
            </a:pPr>
            <a:r>
              <a:rPr lang="en-US" sz="2000" dirty="0">
                <a:latin typeface="Mazzard M" pitchFamily="2" charset="-52"/>
                <a:cs typeface="+mn-cs"/>
                <a:hlinkClick r:id="rId2"/>
              </a:rPr>
              <a:t>lucy.n.larina@gmail.com</a:t>
            </a:r>
            <a:endParaRPr lang="ru-RU" sz="2000" dirty="0">
              <a:latin typeface="Mazzard M" pitchFamily="2" charset="-52"/>
              <a:cs typeface="+mn-cs"/>
            </a:endParaRPr>
          </a:p>
          <a:p>
            <a:pPr marL="0" indent="0">
              <a:buNone/>
            </a:pPr>
            <a:r>
              <a:rPr lang="ru-RU" sz="2000" dirty="0">
                <a:latin typeface="Mazzard M" pitchFamily="2" charset="-52"/>
                <a:cs typeface="+mn-cs"/>
              </a:rPr>
              <a:t>8-903-954-08-75 (</a:t>
            </a:r>
            <a:r>
              <a:rPr lang="en-US" sz="2000" dirty="0">
                <a:latin typeface="Mazzard M" pitchFamily="2" charset="-52"/>
                <a:cs typeface="+mn-cs"/>
              </a:rPr>
              <a:t>WhatsApp</a:t>
            </a:r>
            <a:r>
              <a:rPr lang="ru-RU" sz="2000" dirty="0">
                <a:latin typeface="Mazzard M" pitchFamily="2" charset="-52"/>
                <a:cs typeface="+mn-cs"/>
              </a:rPr>
              <a:t>)</a:t>
            </a:r>
          </a:p>
        </p:txBody>
      </p:sp>
      <p:pic>
        <p:nvPicPr>
          <p:cNvPr id="1026" name="Picture 2" descr="https://downloader.disk.yandex.ru/preview/c38822289672f596730585aa579c8156c28f8658fb8417e7e398a47155b1ee0c/61080054/-slgHBhHYFlZ54zTXY5mJzZRedbP6Tq4RUU2KENxGtbEdZqnVN20GP-XdN3aF1Xrpucm7-lzW83GCr0TfegQ3w%3D%3D?uid=0&amp;filename=Kvantorium_TO_Logo_gorizontalnoe.png&amp;disposition=inline&amp;hash=&amp;limit=0&amp;content_type=image%2Fpng&amp;owner_uid=0&amp;tknv=v2&amp;size=1898x88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0" b="24759"/>
          <a:stretch/>
        </p:blipFill>
        <p:spPr bwMode="auto">
          <a:xfrm>
            <a:off x="356414" y="663905"/>
            <a:ext cx="37430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un9-12.userapi.com/impg/c857220/v857220900/f67cd/AcMzMpNqB4k.jpg?size=1080x1080&amp;quality=96&amp;sign=912b1a4ee8e573fb25a3a6c8296a4017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347" y="2128933"/>
            <a:ext cx="1799629" cy="17996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6794" r="7010" b="8357"/>
          <a:stretch/>
        </p:blipFill>
        <p:spPr>
          <a:xfrm>
            <a:off x="5162627" y="4010935"/>
            <a:ext cx="1713591" cy="17135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92240" y="5724525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https</a:t>
            </a:r>
            <a:r>
              <a:rPr lang="ru-RU">
                <a:latin typeface="Mazzard M" pitchFamily="2" charset="-52"/>
              </a:rPr>
              <a:t>://</a:t>
            </a:r>
            <a:r>
              <a:rPr lang="ru-RU" smtClean="0">
                <a:latin typeface="Mazzard M" pitchFamily="2" charset="-52"/>
              </a:rPr>
              <a:t>kvantoriumtomsk.ru/onti</a:t>
            </a:r>
            <a:r>
              <a:rPr lang="ru-RU" dirty="0" smtClean="0">
                <a:latin typeface="Mazzard M" pitchFamily="2" charset="-52"/>
              </a:rPr>
              <a:t> </a:t>
            </a:r>
            <a:endParaRPr lang="ru-RU" dirty="0">
              <a:latin typeface="Mazzard M" pitchFamily="2" charset="-52"/>
            </a:endParaRPr>
          </a:p>
        </p:txBody>
      </p:sp>
      <p:pic>
        <p:nvPicPr>
          <p:cNvPr id="5122" name="Picture 2" descr="https://psv4.userapi.com/c536236/u171400696/docs/d45/e914148321c4/skrin_s_sayta.jpg?extra=guv-wW057ciowH4_1aIIsUG8E4YDhwzZn-PFU80jwqR7SGT3legdMfYhT8ySB21kwou6wHKIXAQ-qA115QgwTr4JpmksMh7Weqst4HzKwlzSpf2dydeLNy3_z4hDBjbYISnWb1NBq-n_F5ErBHTC3BNrT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7"/>
          <a:stretch/>
        </p:blipFill>
        <p:spPr bwMode="auto">
          <a:xfrm>
            <a:off x="361432" y="704934"/>
            <a:ext cx="7558606" cy="314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1840" y="3899932"/>
            <a:ext cx="28166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Mazzard M" pitchFamily="2" charset="-52"/>
              </a:rPr>
              <a:t>Об </a:t>
            </a:r>
            <a:r>
              <a:rPr lang="ru-RU" sz="1500" dirty="0" smtClean="0">
                <a:latin typeface="Mazzard M" pitchFamily="2" charset="-52"/>
              </a:rPr>
              <a:t>ОНТИ</a:t>
            </a:r>
            <a:endParaRPr lang="ru-RU" sz="1500" dirty="0">
              <a:latin typeface="Mazzard M" pitchFamily="2" charset="-52"/>
            </a:endParaRPr>
          </a:p>
          <a:p>
            <a:pPr algn="ctr"/>
            <a:r>
              <a:rPr lang="ru-RU" sz="1500" dirty="0">
                <a:latin typeface="Mazzard M" pitchFamily="2" charset="-52"/>
              </a:rPr>
              <a:t>Новости</a:t>
            </a:r>
          </a:p>
          <a:p>
            <a:pPr algn="ctr"/>
            <a:r>
              <a:rPr lang="ru-RU" sz="1500" dirty="0">
                <a:latin typeface="Mazzard M" pitchFamily="2" charset="-52"/>
              </a:rPr>
              <a:t>Программы подготовки</a:t>
            </a:r>
          </a:p>
          <a:p>
            <a:pPr algn="ctr"/>
            <a:r>
              <a:rPr lang="ru-RU" sz="1500" dirty="0">
                <a:latin typeface="Mazzard M" pitchFamily="2" charset="-52"/>
              </a:rPr>
              <a:t>Мероприятия</a:t>
            </a:r>
          </a:p>
          <a:p>
            <a:pPr algn="ctr"/>
            <a:r>
              <a:rPr lang="ru-RU" sz="1500" dirty="0">
                <a:latin typeface="Mazzard M" pitchFamily="2" charset="-52"/>
              </a:rPr>
              <a:t>Эксперты и наставники</a:t>
            </a:r>
          </a:p>
          <a:p>
            <a:pPr algn="ctr"/>
            <a:r>
              <a:rPr lang="ru-RU" sz="1500" dirty="0">
                <a:latin typeface="Mazzard M" pitchFamily="2" charset="-52"/>
              </a:rPr>
              <a:t>Площадки подготовки</a:t>
            </a:r>
          </a:p>
          <a:p>
            <a:pPr algn="ctr"/>
            <a:r>
              <a:rPr lang="ru-RU" sz="1500" dirty="0">
                <a:latin typeface="Mazzard M" pitchFamily="2" charset="-52"/>
              </a:rPr>
              <a:t>Истории успеха</a:t>
            </a:r>
          </a:p>
          <a:p>
            <a:pPr algn="ctr"/>
            <a:r>
              <a:rPr lang="ru-RU" sz="1500" dirty="0">
                <a:latin typeface="Mazzard M" pitchFamily="2" charset="-52"/>
              </a:rPr>
              <a:t>Рынки </a:t>
            </a:r>
            <a:r>
              <a:rPr lang="ru-RU" sz="1500" dirty="0" smtClean="0">
                <a:latin typeface="Mazzard M" pitchFamily="2" charset="-52"/>
              </a:rPr>
              <a:t>НТИ</a:t>
            </a:r>
            <a:endParaRPr lang="ru-RU" sz="1500" dirty="0">
              <a:latin typeface="Mazzard M" pitchFamily="2" charset="-52"/>
            </a:endParaRPr>
          </a:p>
          <a:p>
            <a:pPr algn="ctr"/>
            <a:r>
              <a:rPr lang="ru-RU" sz="1500" dirty="0">
                <a:latin typeface="Mazzard M" pitchFamily="2" charset="-52"/>
              </a:rPr>
              <a:t>Ссылки и ресурсы</a:t>
            </a:r>
          </a:p>
          <a:p>
            <a:pPr algn="ctr"/>
            <a:r>
              <a:rPr lang="ru-RU" sz="1500" dirty="0">
                <a:latin typeface="Mazzard M" pitchFamily="2" charset="-52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8418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547" y="89036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Неделя знаний в </a:t>
            </a:r>
            <a:r>
              <a:rPr lang="ru-RU" sz="3600" dirty="0" err="1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Кванториуме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3847" y="2002403"/>
            <a:ext cx="6137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Инженерная кругосветка, экскурсия по </a:t>
            </a:r>
            <a:r>
              <a:rPr lang="ru-RU" dirty="0" err="1" smtClean="0">
                <a:latin typeface="Mazzard M" pitchFamily="2" charset="-52"/>
              </a:rPr>
              <a:t>Кванториуму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6547" y="3636293"/>
            <a:ext cx="438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Чем будет полезно?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848" y="3017843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1-15 </a:t>
            </a:r>
            <a:r>
              <a:rPr lang="ru-RU" dirty="0">
                <a:latin typeface="Mazzard M" pitchFamily="2" charset="-52"/>
              </a:rPr>
              <a:t>сентября</a:t>
            </a:r>
          </a:p>
        </p:txBody>
      </p:sp>
      <p:pic>
        <p:nvPicPr>
          <p:cNvPr id="1026" name="Picture 2" descr="Star on Apple iOS 14.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1933632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Woman Teacher on Apple iOS 14.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2444333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larm Clock on Apple iOS 14.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3008989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360363" y="4355048"/>
            <a:ext cx="55440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Знакомство с современными технологиями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Знакомство с Олимпиадой НТИ в игровой форме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Задания по профилям олимпиады прошлых 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Помощь в регистрации на Олимпиаду НТИ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Призы и подарки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3848" y="2518504"/>
            <a:ext cx="489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Для обучающихся </a:t>
            </a:r>
            <a:r>
              <a:rPr lang="ru-RU" dirty="0" smtClean="0">
                <a:latin typeface="Mazzard M" pitchFamily="2" charset="-52"/>
              </a:rPr>
              <a:t>5-7 и 8-11 </a:t>
            </a:r>
            <a:r>
              <a:rPr lang="ru-RU" dirty="0">
                <a:latin typeface="Mazzard M" pitchFamily="2" charset="-52"/>
              </a:rPr>
              <a:t>классов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62" y="4068341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76547" y="89036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Технополис НТИ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63848" y="2002403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Интерактивное </a:t>
            </a:r>
            <a:r>
              <a:rPr lang="ru-RU" dirty="0" smtClean="0">
                <a:latin typeface="Mazzard M" pitchFamily="2" charset="-52"/>
              </a:rPr>
              <a:t>научно-технологическое </a:t>
            </a:r>
            <a:r>
              <a:rPr lang="ru-RU" dirty="0">
                <a:latin typeface="Mazzard M" pitchFamily="2" charset="-52"/>
              </a:rPr>
              <a:t>соревнование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63848" y="2518504"/>
            <a:ext cx="489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Для обучающихся </a:t>
            </a:r>
            <a:r>
              <a:rPr lang="ru-RU" dirty="0" smtClean="0">
                <a:latin typeface="Mazzard M" pitchFamily="2" charset="-52"/>
              </a:rPr>
              <a:t>5-7 и 8-11 </a:t>
            </a:r>
            <a:r>
              <a:rPr lang="ru-RU" dirty="0">
                <a:latin typeface="Mazzard M" pitchFamily="2" charset="-52"/>
              </a:rPr>
              <a:t>классов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3848" y="2992119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Mazzard M" pitchFamily="2" charset="-52"/>
              </a:rPr>
              <a:t>9-30 сентября</a:t>
            </a:r>
          </a:p>
        </p:txBody>
      </p:sp>
      <p:pic>
        <p:nvPicPr>
          <p:cNvPr id="35" name="Picture 2" descr="Star on Apple iOS 14.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1933632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Woman Teacher on Apple iOS 14.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2444333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Alarm Clock on Apple iOS 14.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3008989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76547" y="3636293"/>
            <a:ext cx="438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Чем будет полезно?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0363" y="4355048"/>
            <a:ext cx="52398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Захватывающие вызовы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Очные командные соревнования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Конкурсы и призы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Дипломы и сертификаты по участию в региональном мероприятии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98" y="4068341"/>
            <a:ext cx="216024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76546" y="827981"/>
            <a:ext cx="7543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Вебинар для образовательных организаций по проведению «Уроков НТИ»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63848" y="2002403"/>
            <a:ext cx="7056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Сроки, регламент, график проведения ОНТИ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63848" y="2518504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Для </a:t>
            </a:r>
            <a:r>
              <a:rPr lang="ru-RU" dirty="0" smtClean="0">
                <a:latin typeface="Mazzard M" pitchFamily="2" charset="-52"/>
              </a:rPr>
              <a:t>наставников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3848" y="3034605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15 </a:t>
            </a:r>
            <a:r>
              <a:rPr lang="ru-RU" dirty="0">
                <a:latin typeface="Mazzard M" pitchFamily="2" charset="-52"/>
              </a:rPr>
              <a:t>сентября</a:t>
            </a:r>
          </a:p>
        </p:txBody>
      </p:sp>
      <p:pic>
        <p:nvPicPr>
          <p:cNvPr id="33" name="Picture 2" descr="Star on Apple iOS 14.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1933632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Woman Teacher on Apple iOS 14.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2444333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376547" y="3636293"/>
            <a:ext cx="438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Чем будет полезно?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0363" y="4355048"/>
            <a:ext cx="5239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Выдача комплектов для педагога: сценарные планы, методички, кейсы, </a:t>
            </a:r>
            <a:r>
              <a:rPr lang="ru-RU" dirty="0" err="1" smtClean="0">
                <a:latin typeface="Mazzard M" pitchFamily="2" charset="-52"/>
              </a:rPr>
              <a:t>лонгриды</a:t>
            </a:r>
            <a:endParaRPr lang="ru-RU" dirty="0" smtClean="0">
              <a:latin typeface="Mazzard M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Трансляция на </a:t>
            </a:r>
            <a:r>
              <a:rPr lang="en-US" dirty="0" smtClean="0">
                <a:latin typeface="Mazzard M" pitchFamily="2" charset="-52"/>
              </a:rPr>
              <a:t>YouTube </a:t>
            </a:r>
            <a:r>
              <a:rPr lang="ru-RU" dirty="0" smtClean="0">
                <a:latin typeface="Mazzard M" pitchFamily="2" charset="-52"/>
              </a:rPr>
              <a:t>и </a:t>
            </a:r>
            <a:r>
              <a:rPr lang="ru-RU" dirty="0" err="1" smtClean="0">
                <a:latin typeface="Mazzard M" pitchFamily="2" charset="-52"/>
              </a:rPr>
              <a:t>Вконтакте</a:t>
            </a:r>
            <a:endParaRPr lang="ru-RU" dirty="0" smtClean="0">
              <a:latin typeface="Mazzard M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Ответы на вопросы</a:t>
            </a:r>
          </a:p>
        </p:txBody>
      </p:sp>
      <p:pic>
        <p:nvPicPr>
          <p:cNvPr id="40" name="Picture 10" descr="Alarm Clock on Apple iOS 14.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3008989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4068341"/>
            <a:ext cx="2159645" cy="215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863848" y="2002403"/>
            <a:ext cx="7056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Механизм прохождения, сроки, регистрация на ОНТИ</a:t>
            </a:r>
            <a:r>
              <a:rPr lang="en-US" dirty="0" smtClean="0">
                <a:latin typeface="Mazzard M" pitchFamily="2" charset="-52"/>
              </a:rPr>
              <a:t>.Junior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63848" y="2518504"/>
            <a:ext cx="7056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Для </a:t>
            </a:r>
            <a:r>
              <a:rPr lang="ru-RU" dirty="0" smtClean="0">
                <a:latin typeface="Mazzard M" pitchFamily="2" charset="-52"/>
              </a:rPr>
              <a:t>обучающихся</a:t>
            </a:r>
            <a:r>
              <a:rPr lang="en-US" dirty="0" smtClean="0">
                <a:latin typeface="Mazzard M" pitchFamily="2" charset="-52"/>
              </a:rPr>
              <a:t> 5-7 </a:t>
            </a:r>
            <a:r>
              <a:rPr lang="ru-RU" dirty="0" smtClean="0">
                <a:latin typeface="Mazzard M" pitchFamily="2" charset="-52"/>
              </a:rPr>
              <a:t>классов </a:t>
            </a:r>
            <a:r>
              <a:rPr lang="ru-RU" dirty="0">
                <a:latin typeface="Mazzard M" pitchFamily="2" charset="-52"/>
              </a:rPr>
              <a:t>и педагогов/наставников </a:t>
            </a:r>
            <a:r>
              <a:rPr lang="en-US" dirty="0">
                <a:latin typeface="Mazzard M" pitchFamily="2" charset="-52"/>
              </a:rPr>
              <a:t>JUNIOR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3848" y="3034605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17 </a:t>
            </a:r>
            <a:r>
              <a:rPr lang="ru-RU" dirty="0">
                <a:latin typeface="Mazzard M" pitchFamily="2" charset="-52"/>
              </a:rPr>
              <a:t>сентября</a:t>
            </a:r>
          </a:p>
        </p:txBody>
      </p:sp>
      <p:pic>
        <p:nvPicPr>
          <p:cNvPr id="23" name="Picture 2" descr="Star on Apple iOS 14.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1933632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Woman Teacher on Apple iOS 14.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2444333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76547" y="3636293"/>
            <a:ext cx="438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Чем будет полезно?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0363" y="4355048"/>
            <a:ext cx="5239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Пошаговая инструкция регистрации на </a:t>
            </a:r>
            <a:r>
              <a:rPr lang="ru-RU" dirty="0">
                <a:latin typeface="Mazzard M" pitchFamily="2" charset="-52"/>
              </a:rPr>
              <a:t>ОНТИ</a:t>
            </a:r>
            <a:r>
              <a:rPr lang="en-US" dirty="0" smtClean="0">
                <a:latin typeface="Mazzard M" pitchFamily="2" charset="-52"/>
              </a:rPr>
              <a:t>.Junior</a:t>
            </a:r>
            <a:endParaRPr lang="ru-RU" dirty="0" smtClean="0">
              <a:latin typeface="Mazzard M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Ресурсы от площадок подготовки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Анонсы программ и мероприятий</a:t>
            </a:r>
            <a:endParaRPr lang="ru-RU" dirty="0">
              <a:latin typeface="Mazzard M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Трансляция на </a:t>
            </a:r>
            <a:r>
              <a:rPr lang="en-US" dirty="0" smtClean="0">
                <a:latin typeface="Mazzard M" pitchFamily="2" charset="-52"/>
              </a:rPr>
              <a:t>YouTube </a:t>
            </a:r>
            <a:r>
              <a:rPr lang="ru-RU" dirty="0" smtClean="0">
                <a:latin typeface="Mazzard M" pitchFamily="2" charset="-52"/>
              </a:rPr>
              <a:t>и </a:t>
            </a:r>
            <a:r>
              <a:rPr lang="ru-RU" dirty="0" err="1" smtClean="0">
                <a:latin typeface="Mazzard M" pitchFamily="2" charset="-52"/>
              </a:rPr>
              <a:t>Вконтакте</a:t>
            </a:r>
            <a:endParaRPr lang="ru-RU" dirty="0" smtClean="0">
              <a:latin typeface="Mazzard M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Ответы на вопросы</a:t>
            </a:r>
          </a:p>
        </p:txBody>
      </p:sp>
      <p:pic>
        <p:nvPicPr>
          <p:cNvPr id="28" name="Picture 10" descr="Alarm Clock on Apple iOS 14.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3008989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56452" y="758875"/>
            <a:ext cx="7619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agistral Light" panose="020B0404020204080304" pitchFamily="34" charset="0"/>
                <a:cs typeface="Tahoma" pitchFamily="34" charset="0"/>
              </a:rPr>
              <a:t>Вебинар для участников и наставников Олимпиады КД </a:t>
            </a:r>
            <a:r>
              <a:rPr lang="ru-RU" sz="3200" dirty="0" err="1">
                <a:latin typeface="Magistral Light" panose="020B0404020204080304" pitchFamily="34" charset="0"/>
                <a:cs typeface="Tahoma" pitchFamily="34" charset="0"/>
              </a:rPr>
              <a:t>НТИ.Junior</a:t>
            </a:r>
            <a:r>
              <a:rPr lang="ru-RU" sz="3200" dirty="0">
                <a:latin typeface="Magistral Light" panose="020B0404020204080304" pitchFamily="34" charset="0"/>
                <a:cs typeface="Tahoma" pitchFamily="34" charset="0"/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4068341"/>
            <a:ext cx="2159646" cy="21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863848" y="2002403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Механизм прохождения, сроки, регистрация ОНТИ для 8-11 классов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3848" y="2518504"/>
            <a:ext cx="7056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Для </a:t>
            </a:r>
            <a:r>
              <a:rPr lang="ru-RU" dirty="0" smtClean="0">
                <a:latin typeface="Mazzard M" pitchFamily="2" charset="-52"/>
              </a:rPr>
              <a:t>обучающихся</a:t>
            </a:r>
            <a:r>
              <a:rPr lang="en-US" dirty="0" smtClean="0">
                <a:latin typeface="Mazzard M" pitchFamily="2" charset="-52"/>
              </a:rPr>
              <a:t> </a:t>
            </a:r>
            <a:r>
              <a:rPr lang="ru-RU" dirty="0" smtClean="0">
                <a:latin typeface="Mazzard M" pitchFamily="2" charset="-52"/>
              </a:rPr>
              <a:t>8-11</a:t>
            </a:r>
            <a:r>
              <a:rPr lang="en-US" dirty="0" smtClean="0">
                <a:latin typeface="Mazzard M" pitchFamily="2" charset="-52"/>
              </a:rPr>
              <a:t> </a:t>
            </a:r>
            <a:r>
              <a:rPr lang="ru-RU" dirty="0" smtClean="0">
                <a:latin typeface="Mazzard M" pitchFamily="2" charset="-52"/>
              </a:rPr>
              <a:t>классов </a:t>
            </a:r>
            <a:r>
              <a:rPr lang="ru-RU" dirty="0">
                <a:latin typeface="Mazzard M" pitchFamily="2" charset="-52"/>
              </a:rPr>
              <a:t>и </a:t>
            </a:r>
            <a:r>
              <a:rPr lang="ru-RU" dirty="0" smtClean="0">
                <a:latin typeface="Mazzard M" pitchFamily="2" charset="-52"/>
              </a:rPr>
              <a:t>педагогов/наставников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3848" y="3034605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21 </a:t>
            </a:r>
            <a:r>
              <a:rPr lang="ru-RU" dirty="0">
                <a:latin typeface="Mazzard M" pitchFamily="2" charset="-52"/>
              </a:rPr>
              <a:t>сентября</a:t>
            </a:r>
          </a:p>
        </p:txBody>
      </p:sp>
      <p:pic>
        <p:nvPicPr>
          <p:cNvPr id="22" name="Picture 2" descr="Star on Apple iOS 14.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1933632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Woman Teacher on Apple iOS 14.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2444333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76547" y="3636293"/>
            <a:ext cx="438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Чем будет полезно?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4355048"/>
            <a:ext cx="5239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Пошаговая инструкция о регистрации на ОНТИ для 8-11 классов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azzard M" pitchFamily="2" charset="-52"/>
              </a:rPr>
              <a:t>Ресурсы от площадок подготовки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azzard M" pitchFamily="2" charset="-52"/>
              </a:rPr>
              <a:t>Анонсы программ и </a:t>
            </a:r>
            <a:r>
              <a:rPr lang="ru-RU" dirty="0" smtClean="0">
                <a:latin typeface="Mazzard M" pitchFamily="2" charset="-52"/>
              </a:rPr>
              <a:t>мероприятий</a:t>
            </a:r>
            <a:endParaRPr lang="ru-RU" dirty="0">
              <a:latin typeface="Mazzard M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Трансляция на </a:t>
            </a:r>
            <a:r>
              <a:rPr lang="en-US" dirty="0" smtClean="0">
                <a:latin typeface="Mazzard M" pitchFamily="2" charset="-52"/>
              </a:rPr>
              <a:t>YouTube </a:t>
            </a:r>
            <a:r>
              <a:rPr lang="ru-RU" dirty="0" smtClean="0">
                <a:latin typeface="Mazzard M" pitchFamily="2" charset="-52"/>
              </a:rPr>
              <a:t>и </a:t>
            </a:r>
            <a:r>
              <a:rPr lang="ru-RU" dirty="0" err="1" smtClean="0">
                <a:latin typeface="Mazzard M" pitchFamily="2" charset="-52"/>
              </a:rPr>
              <a:t>Вконтакте</a:t>
            </a:r>
            <a:endParaRPr lang="ru-RU" dirty="0" smtClean="0">
              <a:latin typeface="Mazzard M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Ответы на вопросы</a:t>
            </a:r>
          </a:p>
        </p:txBody>
      </p:sp>
      <p:pic>
        <p:nvPicPr>
          <p:cNvPr id="26" name="Picture 10" descr="Alarm Clock on Apple iOS 14.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3008989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56452" y="758875"/>
            <a:ext cx="7619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agistral Light" panose="020B0404020204080304" pitchFamily="34" charset="0"/>
                <a:cs typeface="Tahoma" pitchFamily="34" charset="0"/>
              </a:rPr>
              <a:t>Вебинар для участников и наставников Олимпиады КД НТИ для 8–11 классов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4068341"/>
            <a:ext cx="2159646" cy="21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863848" y="183285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Мастер-классы на развитие </a:t>
            </a:r>
            <a:r>
              <a:rPr lang="en-US" dirty="0" smtClean="0">
                <a:latin typeface="Mazzard M" pitchFamily="2" charset="-52"/>
              </a:rPr>
              <a:t>hard-</a:t>
            </a:r>
            <a:r>
              <a:rPr lang="ru-RU" dirty="0" smtClean="0">
                <a:latin typeface="Mazzard M" pitchFamily="2" charset="-52"/>
              </a:rPr>
              <a:t>компетенций детей (на базе школ)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3848" y="2348957"/>
            <a:ext cx="7056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Для </a:t>
            </a:r>
            <a:r>
              <a:rPr lang="ru-RU" dirty="0" smtClean="0">
                <a:latin typeface="Mazzard M" pitchFamily="2" charset="-52"/>
              </a:rPr>
              <a:t>обучающихся</a:t>
            </a:r>
            <a:r>
              <a:rPr lang="en-US" dirty="0" smtClean="0">
                <a:latin typeface="Mazzard M" pitchFamily="2" charset="-52"/>
              </a:rPr>
              <a:t> </a:t>
            </a:r>
            <a:r>
              <a:rPr lang="ru-RU" dirty="0" smtClean="0">
                <a:latin typeface="Mazzard M" pitchFamily="2" charset="-52"/>
              </a:rPr>
              <a:t>5-7 и 8-11</a:t>
            </a:r>
            <a:r>
              <a:rPr lang="en-US" dirty="0" smtClean="0">
                <a:latin typeface="Mazzard M" pitchFamily="2" charset="-52"/>
              </a:rPr>
              <a:t> </a:t>
            </a:r>
            <a:r>
              <a:rPr lang="ru-RU" dirty="0" smtClean="0">
                <a:latin typeface="Mazzard M" pitchFamily="2" charset="-52"/>
              </a:rPr>
              <a:t>классов</a:t>
            </a:r>
            <a:endParaRPr lang="ru-RU" dirty="0">
              <a:latin typeface="Mazzard M" pitchFamily="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3848" y="2865058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azzard M" pitchFamily="2" charset="-52"/>
              </a:rPr>
              <a:t>15 сентября – 15 октября</a:t>
            </a:r>
            <a:endParaRPr lang="ru-RU" dirty="0">
              <a:latin typeface="Mazzard M" pitchFamily="2" charset="-52"/>
            </a:endParaRPr>
          </a:p>
        </p:txBody>
      </p:sp>
      <p:pic>
        <p:nvPicPr>
          <p:cNvPr id="22" name="Picture 2" descr="Star on Apple iOS 14.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1764085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Woman Teacher on Apple iOS 14.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2274786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76547" y="3276253"/>
            <a:ext cx="438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agistral Light" panose="020B0404020204080304" pitchFamily="34" charset="0"/>
                <a:ea typeface="+mj-ea"/>
                <a:cs typeface="Tahoma" pitchFamily="34" charset="0"/>
              </a:rPr>
              <a:t>Чем будет полезно?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3995008"/>
            <a:ext cx="52398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Знакомство с современными технологиями и профессиями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Кейсы с использованием электронных компонентов, </a:t>
            </a:r>
            <a:r>
              <a:rPr lang="ru-RU" dirty="0" err="1" smtClean="0">
                <a:latin typeface="Mazzard M" pitchFamily="2" charset="-52"/>
              </a:rPr>
              <a:t>квесты</a:t>
            </a:r>
            <a:r>
              <a:rPr lang="ru-RU" dirty="0" smtClean="0">
                <a:latin typeface="Mazzard M" pitchFamily="2" charset="-52"/>
              </a:rPr>
              <a:t> и викторины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Пошаговая инструкция по </a:t>
            </a:r>
            <a:r>
              <a:rPr lang="ru-RU" dirty="0">
                <a:latin typeface="Mazzard M" pitchFamily="2" charset="-52"/>
              </a:rPr>
              <a:t>регистрации </a:t>
            </a:r>
            <a:r>
              <a:rPr lang="ru-RU" dirty="0" smtClean="0">
                <a:latin typeface="Mazzard M" pitchFamily="2" charset="-52"/>
              </a:rPr>
              <a:t>на Олимпиаду НТИ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azzard M" pitchFamily="2" charset="-52"/>
              </a:rPr>
              <a:t>Благодарственные письма педагогам </a:t>
            </a:r>
            <a:r>
              <a:rPr lang="ru-RU" dirty="0">
                <a:latin typeface="Mazzard M" pitchFamily="2" charset="-52"/>
              </a:rPr>
              <a:t>и сертификаты </a:t>
            </a:r>
            <a:r>
              <a:rPr lang="ru-RU" dirty="0" smtClean="0">
                <a:latin typeface="Mazzard M" pitchFamily="2" charset="-52"/>
              </a:rPr>
              <a:t> участникам</a:t>
            </a:r>
          </a:p>
        </p:txBody>
      </p:sp>
      <p:pic>
        <p:nvPicPr>
          <p:cNvPr id="26" name="Picture 10" descr="Alarm Clock on Apple iOS 14.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" y="2839442"/>
            <a:ext cx="411280" cy="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76547" y="89036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Урок НТИ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4068341"/>
            <a:ext cx="2169266" cy="21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739</Words>
  <Application>Microsoft Office PowerPoint</Application>
  <PresentationFormat>Произвольный</PresentationFormat>
  <Paragraphs>156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Tahoma</vt:lpstr>
      <vt:lpstr>Mazzard M</vt:lpstr>
      <vt:lpstr>Magistral Light</vt:lpstr>
      <vt:lpstr>Arial</vt:lpstr>
      <vt:lpstr>Тема Office</vt:lpstr>
      <vt:lpstr>Как школьнику подготовиться к Олимпиаде НТИ? О программах, мероприятиях и онлайн интерактивах для участников из Томской области в 2021/2022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Ларина Людмила Николаевна</cp:lastModifiedBy>
  <cp:revision>74</cp:revision>
  <dcterms:created xsi:type="dcterms:W3CDTF">2021-07-29T09:26:48Z</dcterms:created>
  <dcterms:modified xsi:type="dcterms:W3CDTF">2021-08-16T11:22:28Z</dcterms:modified>
</cp:coreProperties>
</file>