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1" r:id="rId12"/>
    <p:sldId id="267" r:id="rId13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48" y="12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3016" dirty="0"/>
              <a:t>Подзаголовок</a:t>
            </a:r>
          </a:p>
          <a:p>
            <a:pPr algn="l"/>
            <a:r>
              <a:rPr lang="ru-RU" sz="3016" dirty="0"/>
              <a:t>Подзаголовок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171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2171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9" y="1548061"/>
            <a:ext cx="6167287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4"/>
            <a:ext cx="9120635" cy="1358607"/>
          </a:xfrm>
        </p:spPr>
        <p:txBody>
          <a:bodyPr anchor="t"/>
          <a:lstStyle>
            <a:lvl1pPr algn="l">
              <a:defRPr sz="4825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4"/>
            <a:ext cx="9120635" cy="1496367"/>
          </a:xfrm>
        </p:spPr>
        <p:txBody>
          <a:bodyPr anchor="b"/>
          <a:lstStyle>
            <a:lvl1pPr marL="0" indent="0">
              <a:buNone/>
              <a:defRPr sz="2413">
                <a:solidFill>
                  <a:schemeClr val="tx1">
                    <a:tint val="75000"/>
                  </a:schemeClr>
                </a:solidFill>
              </a:defRPr>
            </a:lvl1pPr>
            <a:lvl2pPr marL="551532" indent="0">
              <a:buNone/>
              <a:defRPr sz="2171">
                <a:solidFill>
                  <a:schemeClr val="tx1">
                    <a:tint val="75000"/>
                  </a:schemeClr>
                </a:solidFill>
              </a:defRPr>
            </a:lvl2pPr>
            <a:lvl3pPr marL="1103066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3pPr>
            <a:lvl4pPr marL="1654598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4pPr>
            <a:lvl5pPr marL="220613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5pPr>
            <a:lvl6pPr marL="2757665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6pPr>
            <a:lvl7pPr marL="3309197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7pPr>
            <a:lvl8pPr marL="386073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8pPr>
            <a:lvl9pPr marL="4412263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3378"/>
            </a:lvl1pPr>
            <a:lvl2pPr>
              <a:defRPr sz="2895"/>
            </a:lvl2pPr>
            <a:lvl3pPr>
              <a:defRPr sz="2413"/>
            </a:lvl3pPr>
            <a:lvl4pPr>
              <a:defRPr sz="2171"/>
            </a:lvl4pPr>
            <a:lvl5pPr>
              <a:defRPr sz="2171"/>
            </a:lvl5pPr>
            <a:lvl6pPr>
              <a:defRPr sz="2171"/>
            </a:lvl6pPr>
            <a:lvl7pPr>
              <a:defRPr sz="2171"/>
            </a:lvl7pPr>
            <a:lvl8pPr>
              <a:defRPr sz="2171"/>
            </a:lvl8pPr>
            <a:lvl9pPr>
              <a:defRPr sz="217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2" y="1591376"/>
            <a:ext cx="4430022" cy="4503354"/>
          </a:xfrm>
        </p:spPr>
        <p:txBody>
          <a:bodyPr/>
          <a:lstStyle>
            <a:lvl1pPr>
              <a:defRPr sz="3378"/>
            </a:lvl1pPr>
            <a:lvl2pPr>
              <a:defRPr sz="2895"/>
            </a:lvl2pPr>
            <a:lvl3pPr>
              <a:defRPr sz="2413"/>
            </a:lvl3pPr>
            <a:lvl4pPr>
              <a:defRPr sz="2171"/>
            </a:lvl4pPr>
            <a:lvl5pPr>
              <a:defRPr sz="2171"/>
            </a:lvl5pPr>
            <a:lvl6pPr>
              <a:defRPr sz="2171"/>
            </a:lvl6pPr>
            <a:lvl7pPr>
              <a:defRPr sz="2171"/>
            </a:lvl7pPr>
            <a:lvl8pPr>
              <a:defRPr sz="2171"/>
            </a:lvl8pPr>
            <a:lvl9pPr>
              <a:defRPr sz="217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9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20" y="1531208"/>
            <a:ext cx="4082301" cy="638133"/>
          </a:xfrm>
        </p:spPr>
        <p:txBody>
          <a:bodyPr anchor="b"/>
          <a:lstStyle>
            <a:lvl1pPr marL="0" indent="0">
              <a:buNone/>
              <a:defRPr sz="2895" b="1"/>
            </a:lvl1pPr>
            <a:lvl2pPr marL="551532" indent="0">
              <a:buNone/>
              <a:defRPr sz="2413" b="1"/>
            </a:lvl2pPr>
            <a:lvl3pPr marL="1103066" indent="0">
              <a:buNone/>
              <a:defRPr sz="2171" b="1"/>
            </a:lvl3pPr>
            <a:lvl4pPr marL="1654598" indent="0">
              <a:buNone/>
              <a:defRPr sz="1930" b="1"/>
            </a:lvl4pPr>
            <a:lvl5pPr marL="2206131" indent="0">
              <a:buNone/>
              <a:defRPr sz="1930" b="1"/>
            </a:lvl5pPr>
            <a:lvl6pPr marL="2757665" indent="0">
              <a:buNone/>
              <a:defRPr sz="1930" b="1"/>
            </a:lvl6pPr>
            <a:lvl7pPr marL="3309197" indent="0">
              <a:buNone/>
              <a:defRPr sz="1930" b="1"/>
            </a:lvl7pPr>
            <a:lvl8pPr marL="3860731" indent="0">
              <a:buNone/>
              <a:defRPr sz="1930" b="1"/>
            </a:lvl8pPr>
            <a:lvl9pPr marL="4412263" indent="0">
              <a:buNone/>
              <a:defRPr sz="19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20" y="2169338"/>
            <a:ext cx="4082301" cy="3941227"/>
          </a:xfrm>
        </p:spPr>
        <p:txBody>
          <a:bodyPr/>
          <a:lstStyle>
            <a:lvl1pPr>
              <a:defRPr sz="2895"/>
            </a:lvl1pPr>
            <a:lvl2pPr>
              <a:defRPr sz="2413"/>
            </a:lvl2pPr>
            <a:lvl3pPr>
              <a:defRPr sz="2171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8"/>
            <a:ext cx="4777476" cy="638133"/>
          </a:xfrm>
        </p:spPr>
        <p:txBody>
          <a:bodyPr anchor="b"/>
          <a:lstStyle>
            <a:lvl1pPr marL="0" indent="0">
              <a:buNone/>
              <a:defRPr sz="2895" b="1"/>
            </a:lvl1pPr>
            <a:lvl2pPr marL="551532" indent="0">
              <a:buNone/>
              <a:defRPr sz="2413" b="1"/>
            </a:lvl2pPr>
            <a:lvl3pPr marL="1103066" indent="0">
              <a:buNone/>
              <a:defRPr sz="2171" b="1"/>
            </a:lvl3pPr>
            <a:lvl4pPr marL="1654598" indent="0">
              <a:buNone/>
              <a:defRPr sz="1930" b="1"/>
            </a:lvl4pPr>
            <a:lvl5pPr marL="2206131" indent="0">
              <a:buNone/>
              <a:defRPr sz="1930" b="1"/>
            </a:lvl5pPr>
            <a:lvl6pPr marL="2757665" indent="0">
              <a:buNone/>
              <a:defRPr sz="1930" b="1"/>
            </a:lvl6pPr>
            <a:lvl7pPr marL="3309197" indent="0">
              <a:buNone/>
              <a:defRPr sz="1930" b="1"/>
            </a:lvl7pPr>
            <a:lvl8pPr marL="3860731" indent="0">
              <a:buNone/>
              <a:defRPr sz="1930" b="1"/>
            </a:lvl8pPr>
            <a:lvl9pPr marL="4412263" indent="0">
              <a:buNone/>
              <a:defRPr sz="19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895"/>
            </a:lvl1pPr>
            <a:lvl2pPr>
              <a:defRPr sz="2413"/>
            </a:lvl2pPr>
            <a:lvl3pPr>
              <a:defRPr sz="2171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9" y="755973"/>
            <a:ext cx="9207499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8"/>
            <a:ext cx="4000638" cy="675473"/>
          </a:xfrm>
        </p:spPr>
        <p:txBody>
          <a:bodyPr anchor="b"/>
          <a:lstStyle>
            <a:lvl1pPr algn="l">
              <a:defRPr sz="2413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4" y="755973"/>
            <a:ext cx="4887195" cy="5354592"/>
          </a:xfrm>
        </p:spPr>
        <p:txBody>
          <a:bodyPr/>
          <a:lstStyle>
            <a:lvl1pPr>
              <a:defRPr sz="3860"/>
            </a:lvl1pPr>
            <a:lvl2pPr>
              <a:defRPr sz="3378"/>
            </a:lvl2pPr>
            <a:lvl3pPr>
              <a:defRPr sz="2895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689"/>
            </a:lvl1pPr>
            <a:lvl2pPr marL="551532" indent="0">
              <a:buNone/>
              <a:defRPr sz="1448"/>
            </a:lvl2pPr>
            <a:lvl3pPr marL="1103066" indent="0">
              <a:buNone/>
              <a:defRPr sz="1206"/>
            </a:lvl3pPr>
            <a:lvl4pPr marL="1654598" indent="0">
              <a:buNone/>
              <a:defRPr sz="1086"/>
            </a:lvl4pPr>
            <a:lvl5pPr marL="2206131" indent="0">
              <a:buNone/>
              <a:defRPr sz="1086"/>
            </a:lvl5pPr>
            <a:lvl6pPr marL="2757665" indent="0">
              <a:buNone/>
              <a:defRPr sz="1086"/>
            </a:lvl6pPr>
            <a:lvl7pPr marL="3309197" indent="0">
              <a:buNone/>
              <a:defRPr sz="1086"/>
            </a:lvl7pPr>
            <a:lvl8pPr marL="3860731" indent="0">
              <a:buNone/>
              <a:defRPr sz="1086"/>
            </a:lvl8pPr>
            <a:lvl9pPr marL="4412263" indent="0">
              <a:buNone/>
              <a:defRPr sz="1086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9" y="4788382"/>
            <a:ext cx="9207499" cy="565295"/>
          </a:xfrm>
        </p:spPr>
        <p:txBody>
          <a:bodyPr anchor="t" anchorCtr="0"/>
          <a:lstStyle>
            <a:lvl1pPr algn="l">
              <a:defRPr sz="2413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9" y="611220"/>
            <a:ext cx="9207499" cy="4104323"/>
          </a:xfrm>
        </p:spPr>
        <p:txBody>
          <a:bodyPr/>
          <a:lstStyle>
            <a:lvl1pPr marL="0" indent="0">
              <a:buNone/>
              <a:defRPr sz="3860"/>
            </a:lvl1pPr>
            <a:lvl2pPr marL="551532" indent="0">
              <a:buNone/>
              <a:defRPr sz="3378"/>
            </a:lvl2pPr>
            <a:lvl3pPr marL="1103066" indent="0">
              <a:buNone/>
              <a:defRPr sz="2895"/>
            </a:lvl3pPr>
            <a:lvl4pPr marL="1654598" indent="0">
              <a:buNone/>
              <a:defRPr sz="2413"/>
            </a:lvl4pPr>
            <a:lvl5pPr marL="2206131" indent="0">
              <a:buNone/>
              <a:defRPr sz="2413"/>
            </a:lvl5pPr>
            <a:lvl6pPr marL="2757665" indent="0">
              <a:buNone/>
              <a:defRPr sz="2413"/>
            </a:lvl6pPr>
            <a:lvl7pPr marL="3309197" indent="0">
              <a:buNone/>
              <a:defRPr sz="2413"/>
            </a:lvl7pPr>
            <a:lvl8pPr marL="3860731" indent="0">
              <a:buNone/>
              <a:defRPr sz="2413"/>
            </a:lvl8pPr>
            <a:lvl9pPr marL="4412263" indent="0">
              <a:buNone/>
              <a:defRPr sz="24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9" y="5353676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89"/>
            </a:lvl1pPr>
            <a:lvl2pPr marL="551532" indent="0">
              <a:buNone/>
              <a:defRPr sz="1448"/>
            </a:lvl2pPr>
            <a:lvl3pPr marL="1103066" indent="0">
              <a:buNone/>
              <a:defRPr sz="1206"/>
            </a:lvl3pPr>
            <a:lvl4pPr marL="1654598" indent="0">
              <a:buNone/>
              <a:defRPr sz="1086"/>
            </a:lvl4pPr>
            <a:lvl5pPr marL="2206131" indent="0">
              <a:buNone/>
              <a:defRPr sz="1086"/>
            </a:lvl5pPr>
            <a:lvl6pPr marL="2757665" indent="0">
              <a:buNone/>
              <a:defRPr sz="1086"/>
            </a:lvl6pPr>
            <a:lvl7pPr marL="3309197" indent="0">
              <a:buNone/>
              <a:defRPr sz="1086"/>
            </a:lvl7pPr>
            <a:lvl8pPr marL="3860731" indent="0">
              <a:buNone/>
              <a:defRPr sz="1086"/>
            </a:lvl8pPr>
            <a:lvl9pPr marL="4412263" indent="0">
              <a:buNone/>
              <a:defRPr sz="10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602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54" spc="36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654" spc="36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48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448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3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603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3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61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1103066" rtl="0" eaLnBrk="1" latinLnBrk="0" hangingPunct="1">
        <a:spcBef>
          <a:spcPct val="0"/>
        </a:spcBef>
        <a:buNone/>
        <a:defRPr sz="5308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413650" indent="-413650" algn="l" defTabSz="1103066" rtl="0" eaLnBrk="1" latinLnBrk="0" hangingPunct="1">
        <a:spcBef>
          <a:spcPct val="20000"/>
        </a:spcBef>
        <a:buFont typeface="Arial" pitchFamily="34" charset="0"/>
        <a:buChar char="•"/>
        <a:defRPr sz="386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896241" indent="-344707" algn="l" defTabSz="1103066" rtl="0" eaLnBrk="1" latinLnBrk="0" hangingPunct="1">
        <a:spcBef>
          <a:spcPct val="20000"/>
        </a:spcBef>
        <a:buFont typeface="Arial" pitchFamily="34" charset="0"/>
        <a:buChar char="–"/>
        <a:defRPr sz="3378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378832" indent="-275766" algn="l" defTabSz="1103066" rtl="0" eaLnBrk="1" latinLnBrk="0" hangingPunct="1">
        <a:spcBef>
          <a:spcPct val="20000"/>
        </a:spcBef>
        <a:buFont typeface="Arial" pitchFamily="34" charset="0"/>
        <a:buChar char="•"/>
        <a:defRPr sz="2895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930365" indent="-275766" algn="l" defTabSz="1103066" rtl="0" eaLnBrk="1" latinLnBrk="0" hangingPunct="1">
        <a:spcBef>
          <a:spcPct val="20000"/>
        </a:spcBef>
        <a:buFont typeface="Arial" pitchFamily="34" charset="0"/>
        <a:buChar char="–"/>
        <a:defRPr sz="2413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481898" indent="-275766" algn="l" defTabSz="1103066" rtl="0" eaLnBrk="1" latinLnBrk="0" hangingPunct="1">
        <a:spcBef>
          <a:spcPct val="20000"/>
        </a:spcBef>
        <a:buFont typeface="Arial" pitchFamily="34" charset="0"/>
        <a:buChar char="»"/>
        <a:defRPr sz="2413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3033431" indent="-275766" algn="l" defTabSz="1103066" rtl="0" eaLnBrk="1" latinLnBrk="0" hangingPunct="1">
        <a:spcBef>
          <a:spcPct val="20000"/>
        </a:spcBef>
        <a:buFont typeface="Arial" pitchFamily="34" charset="0"/>
        <a:buChar char="•"/>
        <a:defRPr sz="2413" kern="1200">
          <a:solidFill>
            <a:schemeClr val="tx1"/>
          </a:solidFill>
          <a:latin typeface="+mn-lt"/>
          <a:ea typeface="+mn-ea"/>
          <a:cs typeface="+mn-cs"/>
        </a:defRPr>
      </a:lvl6pPr>
      <a:lvl7pPr marL="3584963" indent="-275766" algn="l" defTabSz="1103066" rtl="0" eaLnBrk="1" latinLnBrk="0" hangingPunct="1">
        <a:spcBef>
          <a:spcPct val="20000"/>
        </a:spcBef>
        <a:buFont typeface="Arial" pitchFamily="34" charset="0"/>
        <a:buChar char="•"/>
        <a:defRPr sz="2413" kern="1200">
          <a:solidFill>
            <a:schemeClr val="tx1"/>
          </a:solidFill>
          <a:latin typeface="+mn-lt"/>
          <a:ea typeface="+mn-ea"/>
          <a:cs typeface="+mn-cs"/>
        </a:defRPr>
      </a:lvl7pPr>
      <a:lvl8pPr marL="4136497" indent="-275766" algn="l" defTabSz="1103066" rtl="0" eaLnBrk="1" latinLnBrk="0" hangingPunct="1">
        <a:spcBef>
          <a:spcPct val="20000"/>
        </a:spcBef>
        <a:buFont typeface="Arial" pitchFamily="34" charset="0"/>
        <a:buChar char="•"/>
        <a:defRPr sz="2413" kern="1200">
          <a:solidFill>
            <a:schemeClr val="tx1"/>
          </a:solidFill>
          <a:latin typeface="+mn-lt"/>
          <a:ea typeface="+mn-ea"/>
          <a:cs typeface="+mn-cs"/>
        </a:defRPr>
      </a:lvl8pPr>
      <a:lvl9pPr marL="4688029" indent="-275766" algn="l" defTabSz="1103066" rtl="0" eaLnBrk="1" latinLnBrk="0" hangingPunct="1">
        <a:spcBef>
          <a:spcPct val="20000"/>
        </a:spcBef>
        <a:buFont typeface="Arial" pitchFamily="34" charset="0"/>
        <a:buChar char="•"/>
        <a:defRPr sz="2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1pPr>
      <a:lvl2pPr marL="551532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2pPr>
      <a:lvl3pPr marL="1103066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3pPr>
      <a:lvl4pPr marL="1654598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4pPr>
      <a:lvl5pPr marL="2206131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5pPr>
      <a:lvl6pPr marL="2757665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6pPr>
      <a:lvl7pPr marL="3309197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7pPr>
      <a:lvl8pPr marL="3860731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8pPr>
      <a:lvl9pPr marL="4412263" algn="l" defTabSz="1103066" rtl="0" eaLnBrk="1" latinLnBrk="0" hangingPunct="1">
        <a:defRPr sz="21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ftl75.2i.tusur.ru/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ftl_tomsk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86;&#1095;&#1077;&#1084;&#1091;%20&#1058;&#1060;&#1058;&#1051;_%20&#1043;&#1083;&#1072;&#1076;&#1082;&#1086;&#1074;%20&#1053;&#1080;&#1082;&#1080;&#1090;&#1072;,%20&#1074;&#1099;&#1087;&#1091;&#1089;&#1082;&#1085;&#1080;&#1082;%202015%20&#1075;.%20(1).mp4" TargetMode="External"/><Relationship Id="rId6" Type="http://schemas.openxmlformats.org/officeDocument/2006/relationships/hyperlink" Target="https://www.youtube.com/channel/UC76H0HkIZOsFYyyhnAlTD7w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1613" y="4716413"/>
            <a:ext cx="8928992" cy="10081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Ефремов Владимир Семенович,</a:t>
            </a:r>
            <a:br>
              <a:rPr lang="ru-RU" sz="2400" dirty="0" smtClean="0"/>
            </a:br>
            <a:r>
              <a:rPr lang="ru-RU" sz="2400" dirty="0" smtClean="0"/>
              <a:t> директор ОГБОУ «Томский физико-технический лицей»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9605" y="1404045"/>
            <a:ext cx="6167287" cy="792088"/>
          </a:xfrm>
        </p:spPr>
        <p:txBody>
          <a:bodyPr/>
          <a:lstStyle/>
          <a:p>
            <a:r>
              <a:rPr lang="ru-RU" dirty="0" smtClean="0"/>
              <a:t>Воспитай в себе человека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sz="3600" dirty="0" smtClean="0"/>
              <a:t>Воспитание – связь поколений</a:t>
            </a:r>
            <a:endParaRPr lang="ru-RU" sz="3600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76327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84213" y="5516563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Специальный проект  </a:t>
            </a:r>
            <a:r>
              <a:rPr lang="ru-RU" altLang="ru-RU" b="1" dirty="0" smtClean="0">
                <a:hlinkClick r:id="rId5"/>
              </a:rPr>
              <a:t>https</a:t>
            </a:r>
            <a:r>
              <a:rPr lang="ru-RU" altLang="ru-RU" b="1" dirty="0">
                <a:hlinkClick r:id="rId5"/>
              </a:rPr>
              <a:t>://tftl75.2i.tusur.ru/</a:t>
            </a:r>
            <a:r>
              <a:rPr lang="ru-RU" altLang="ru-RU" b="1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sz="2800" dirty="0" smtClean="0"/>
              <a:t>Создавайте культурное поле в цифровом пространстве вместе</a:t>
            </a:r>
            <a:endParaRPr lang="ru-RU" sz="2800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541" y="1620069"/>
            <a:ext cx="2465059" cy="10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23541" y="2988221"/>
            <a:ext cx="23529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dirty="0" err="1"/>
              <a:t>Youtube</a:t>
            </a:r>
            <a:r>
              <a:rPr lang="ru-RU" altLang="ru-RU" dirty="0"/>
              <a:t> – канал ТФТЛ</a:t>
            </a:r>
          </a:p>
          <a:p>
            <a:pPr eaLnBrk="1" hangingPunct="1"/>
            <a:r>
              <a:rPr lang="ru-RU" altLang="ru-RU" sz="1000" dirty="0">
                <a:hlinkClick r:id="rId6"/>
              </a:rPr>
              <a:t>https://www.youtube.com/channel/UC76H0HkIZOsFYyyhnAlTD7w</a:t>
            </a:r>
            <a:endParaRPr lang="ru-RU" altLang="ru-RU" sz="10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5989" y="1548061"/>
            <a:ext cx="2410710" cy="13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64163" y="3006148"/>
            <a:ext cx="1959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/>
              <a:t>Группа вконтакте</a:t>
            </a:r>
          </a:p>
          <a:p>
            <a:pPr eaLnBrk="1" hangingPunct="1"/>
            <a:r>
              <a:rPr lang="ru-RU" altLang="ru-RU">
                <a:hlinkClick r:id="rId8"/>
              </a:rPr>
              <a:t>https://vk.com/tftl_tomsk</a:t>
            </a:r>
            <a:r>
              <a:rPr lang="ru-RU" altLang="ru-RU"/>
              <a:t> </a:t>
            </a:r>
          </a:p>
        </p:txBody>
      </p:sp>
      <p:pic>
        <p:nvPicPr>
          <p:cNvPr id="13" name="Почему ТФТЛ_ Гладков Никита, выпускник 2015 г. (1)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1533" y="3852317"/>
            <a:ext cx="3616064" cy="20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8037" y="3996333"/>
            <a:ext cx="1748481" cy="150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360045" y="5652517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err="1"/>
              <a:t>Инстграмм</a:t>
            </a:r>
            <a:r>
              <a:rPr lang="ru-RU" altLang="ru-RU" dirty="0"/>
              <a:t> – </a:t>
            </a:r>
            <a:r>
              <a:rPr lang="en-US" altLang="ru-RU" dirty="0" err="1"/>
              <a:t>tftl.tomsk</a:t>
            </a:r>
            <a:r>
              <a:rPr lang="en-US" altLang="ru-RU" dirty="0"/>
              <a:t>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942" y="1836093"/>
            <a:ext cx="4392488" cy="3312368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Воспитай в себе человека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</a:t>
            </a:r>
            <a:r>
              <a:rPr lang="ru-RU" sz="2800" dirty="0" err="1" smtClean="0"/>
              <a:t>Ятченко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Петр</a:t>
            </a:r>
            <a:br>
              <a:rPr lang="ru-RU" sz="2800" dirty="0" smtClean="0"/>
            </a:br>
            <a:r>
              <a:rPr lang="ru-RU" sz="2800" dirty="0" smtClean="0"/>
              <a:t>                         Петрович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sp>
        <p:nvSpPr>
          <p:cNvPr id="15362" name="AutoShape 2" descr="Томск | УТРАТЫ - БезФор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621" y="1260029"/>
            <a:ext cx="2803748" cy="373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школы</a:t>
            </a:r>
            <a:endParaRPr lang="ru-RU" dirty="0"/>
          </a:p>
        </p:txBody>
      </p:sp>
      <p:pic>
        <p:nvPicPr>
          <p:cNvPr id="1026" name="Picture 2" descr="МБОУ СОШ № 49 |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17" y="1908101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МАОУ СОШ «Интеграция» Том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789" y="1476053"/>
            <a:ext cx="6272461" cy="1989805"/>
          </a:xfrm>
          <a:prstGeom prst="rect">
            <a:avLst/>
          </a:prstGeom>
          <a:noFill/>
        </p:spPr>
      </p:pic>
      <p:pic>
        <p:nvPicPr>
          <p:cNvPr id="1030" name="Picture 6" descr="МАОУ гимназия № 6 г. Томска - Наука и образование - Каталог сайтов - РЦНЯК  ТП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141" y="4068341"/>
            <a:ext cx="2089795" cy="2089796"/>
          </a:xfrm>
          <a:prstGeom prst="rect">
            <a:avLst/>
          </a:prstGeom>
          <a:noFill/>
        </p:spPr>
      </p:pic>
      <p:pic>
        <p:nvPicPr>
          <p:cNvPr id="1032" name="Picture 8" descr="☆ АКАДЕМИЧЕСКИЙ ЛИЦЕЙ ☆ | ВКонтак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7837" y="3852317"/>
            <a:ext cx="1905000" cy="2105026"/>
          </a:xfrm>
          <a:prstGeom prst="rect">
            <a:avLst/>
          </a:prstGeom>
          <a:noFill/>
        </p:spPr>
      </p:pic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ез названия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5549" y="3924325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01" y="1908101"/>
            <a:ext cx="9911724" cy="3640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525" y="1404045"/>
            <a:ext cx="4104456" cy="4104456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338" name="Picture 2" descr="E:\Ефремов Владимир Семенович\фото лицея\фото лицея\Лица\oLBKZ9PZv5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029" y="1404045"/>
            <a:ext cx="2880320" cy="1920588"/>
          </a:xfrm>
          <a:prstGeom prst="rect">
            <a:avLst/>
          </a:prstGeom>
          <a:noFill/>
        </p:spPr>
      </p:pic>
      <p:pic>
        <p:nvPicPr>
          <p:cNvPr id="14339" name="Picture 3" descr="E:\Ефремов Владимир Семенович\фото лицея\фото лицея\Олимпиады, конкурсы\Apv2BjecNu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6029" y="3492277"/>
            <a:ext cx="2952328" cy="196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54" descr="20200512 Матрица учебных дисциплин физико-технического направления в ТФТ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17" y="1476053"/>
            <a:ext cx="8064500" cy="5184775"/>
          </a:xfrm>
          <a:prstGeom prst="rect">
            <a:avLst/>
          </a:prstGeom>
          <a:noFill/>
          <a:ln w="44450">
            <a:solidFill>
              <a:srgbClr val="1B416F"/>
            </a:solidFill>
            <a:miter lim="800000"/>
            <a:headEnd/>
            <a:tailEnd/>
          </a:ln>
        </p:spPr>
      </p:pic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dirty="0" smtClean="0"/>
              <a:t>Индивидуальности</a:t>
            </a:r>
            <a:endParaRPr lang="ru-RU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7" name="Picture 18" descr="photo_2019-08-20_10-57-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069" y="1692077"/>
            <a:ext cx="27162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42a65a44119e72b55e536b3f729c5b63c288ce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01" y="3276253"/>
            <a:ext cx="468153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9"/>
          <p:cNvSpPr>
            <a:spLocks noChangeArrowheads="1"/>
          </p:cNvSpPr>
          <p:nvPr/>
        </p:nvSpPr>
        <p:spPr bwMode="auto">
          <a:xfrm>
            <a:off x="468313" y="1125538"/>
            <a:ext cx="44640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1B416F"/>
                </a:solidFill>
              </a:rPr>
              <a:t>Лицеисты  стали лучшими</a:t>
            </a:r>
          </a:p>
          <a:p>
            <a:pPr eaLnBrk="1" hangingPunct="1"/>
            <a:r>
              <a:rPr lang="ru-RU" altLang="ru-RU" sz="1600" b="1" dirty="0">
                <a:solidFill>
                  <a:srgbClr val="1B416F"/>
                </a:solidFill>
              </a:rPr>
              <a:t>на  национальном и международном чемпионатах</a:t>
            </a:r>
          </a:p>
          <a:p>
            <a:pPr eaLnBrk="1" hangingPunct="1"/>
            <a:r>
              <a:rPr lang="ru-RU" altLang="ru-RU" sz="1600" b="1" dirty="0">
                <a:solidFill>
                  <a:srgbClr val="1B416F"/>
                </a:solidFill>
              </a:rPr>
              <a:t>по профессиональному мастерству</a:t>
            </a:r>
          </a:p>
          <a:p>
            <a:pPr eaLnBrk="1" hangingPunct="1"/>
            <a:r>
              <a:rPr lang="ru-RU" altLang="ru-RU" sz="1600" b="1" dirty="0" err="1">
                <a:solidFill>
                  <a:srgbClr val="1B416F"/>
                </a:solidFill>
              </a:rPr>
              <a:t>WorldSkills</a:t>
            </a:r>
            <a:r>
              <a:rPr lang="ru-RU" altLang="ru-RU" sz="1600" b="1" dirty="0">
                <a:solidFill>
                  <a:srgbClr val="1B416F"/>
                </a:solidFill>
              </a:rPr>
              <a:t> 2019 и </a:t>
            </a:r>
            <a:r>
              <a:rPr lang="ru-RU" altLang="ru-RU" sz="1600" b="1" dirty="0" smtClean="0">
                <a:solidFill>
                  <a:srgbClr val="1B416F"/>
                </a:solidFill>
              </a:rPr>
              <a:t>2020</a:t>
            </a:r>
            <a:endParaRPr lang="ru-RU" altLang="ru-RU" sz="1600" b="1" dirty="0">
              <a:solidFill>
                <a:srgbClr val="1B416F"/>
              </a:solidFill>
            </a:endParaRPr>
          </a:p>
          <a:p>
            <a:pPr eaLnBrk="1" hangingPunct="1"/>
            <a:endParaRPr lang="ru-RU" altLang="ru-RU" sz="1600" b="1" dirty="0">
              <a:solidFill>
                <a:srgbClr val="1B416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dirty="0" smtClean="0"/>
              <a:t>Индивидуальности</a:t>
            </a:r>
            <a:endParaRPr lang="ru-RU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10" name="Picture 107" descr="РАЭКС Аналитика - рейтинги, исследования, обзоры, конферен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973" y="4860429"/>
            <a:ext cx="39338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9750" y="1909307"/>
            <a:ext cx="8135938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ru-RU" altLang="ru-RU" dirty="0"/>
              <a:t>В рейтинге школ России , подготовленном агентством RAEX (</a:t>
            </a:r>
            <a:r>
              <a:rPr lang="ru-RU" altLang="ru-RU" dirty="0" err="1"/>
              <a:t>РАЭКС-Аналитика</a:t>
            </a:r>
            <a:r>
              <a:rPr lang="ru-RU" altLang="ru-RU" dirty="0"/>
              <a:t>) </a:t>
            </a:r>
          </a:p>
          <a:p>
            <a:pPr eaLnBrk="1" hangingPunct="1"/>
            <a:r>
              <a:rPr lang="ru-RU" altLang="ru-RU" dirty="0"/>
              <a:t>в 2020 – 2021  году,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>
                <a:solidFill>
                  <a:srgbClr val="1B416F"/>
                </a:solidFill>
              </a:rPr>
              <a:t>Томский физико-технический</a:t>
            </a:r>
            <a:r>
              <a:rPr lang="ru-RU" altLang="ru-RU" dirty="0"/>
              <a:t> лицей вошёл в </a:t>
            </a:r>
            <a:r>
              <a:rPr lang="ru-RU" altLang="ru-RU" sz="2400" b="1" dirty="0" smtClean="0">
                <a:solidFill>
                  <a:srgbClr val="F3301B"/>
                </a:solidFill>
              </a:rPr>
              <a:t>топ-30</a:t>
            </a:r>
            <a:r>
              <a:rPr lang="ru-RU" altLang="ru-RU" dirty="0" smtClean="0"/>
              <a:t> </a:t>
            </a:r>
            <a:r>
              <a:rPr lang="ru-RU" altLang="ru-RU" dirty="0"/>
              <a:t>школ по конкурентоспособности выпускников в </a:t>
            </a:r>
            <a:r>
              <a:rPr lang="ru-RU" altLang="ru-RU" dirty="0" smtClean="0"/>
              <a:t>сфере</a:t>
            </a:r>
            <a:br>
              <a:rPr lang="ru-RU" altLang="ru-RU" dirty="0" smtClean="0"/>
            </a:br>
            <a:endParaRPr lang="ru-RU" altLang="ru-RU" dirty="0" smtClean="0"/>
          </a:p>
          <a:p>
            <a:pPr eaLnBrk="1" hangingPunct="1"/>
            <a:r>
              <a:rPr lang="ru-RU" altLang="ru-RU" dirty="0" smtClean="0"/>
              <a:t> </a:t>
            </a:r>
            <a:r>
              <a:rPr lang="ru-RU" altLang="ru-RU" b="1" dirty="0"/>
              <a:t>«Технические, </a:t>
            </a:r>
            <a:r>
              <a:rPr lang="ru-RU" altLang="ru-RU" b="1" dirty="0" err="1"/>
              <a:t>естественно-научные</a:t>
            </a:r>
            <a:r>
              <a:rPr lang="ru-RU" altLang="ru-RU" b="1" dirty="0"/>
              <a:t> направления и точные науки».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 descr="0bb561ef29e98d1a7f7a19955258052624a6d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52963"/>
            <a:ext cx="27336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sz="4000" dirty="0" smtClean="0"/>
              <a:t>События для всех и для каждого</a:t>
            </a:r>
            <a:endParaRPr lang="ru-RU" sz="4000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468313" y="1268413"/>
            <a:ext cx="80645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1B416F"/>
                </a:solidFill>
              </a:rPr>
              <a:t>Региональный уровень:</a:t>
            </a: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/>
              <a:t>Региональная олимпиада по образовательной робототехнике школьников Томской области (сокращенно «ТРО»)  с 2014 г.</a:t>
            </a: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/>
              <a:t>Соревнования по образовательной робототехнике на Кубок Губернатора Томской области для детей с 2015 г.</a:t>
            </a:r>
            <a:endParaRPr lang="ru-RU" altLang="ru-RU" sz="1600" dirty="0">
              <a:latin typeface="Calibri" pitchFamily="34" charset="0"/>
            </a:endParaRP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/>
              <a:t>Профильная школа по образовательной робототехнике ШОРТ с 2015 г.;</a:t>
            </a:r>
          </a:p>
          <a:p>
            <a:pPr eaLnBrk="1" hangingPunct="1"/>
            <a:r>
              <a:rPr lang="en-US" altLang="ru-RU" sz="1400" dirty="0">
                <a:latin typeface="Calibri" pitchFamily="34" charset="0"/>
              </a:rPr>
              <a:t># </a:t>
            </a:r>
            <a:r>
              <a:rPr lang="ru-RU" altLang="ru-RU" sz="1400" dirty="0">
                <a:latin typeface="Calibri" pitchFamily="34" charset="0"/>
              </a:rPr>
              <a:t>Открытый Кубок ТФТЛ с 2019 г..</a:t>
            </a:r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eaLnBrk="1" hangingPunct="1"/>
            <a:r>
              <a:rPr lang="ru-RU" altLang="ru-RU" sz="1400" b="1" dirty="0">
                <a:solidFill>
                  <a:srgbClr val="1B416F"/>
                </a:solidFill>
              </a:rPr>
              <a:t>Российский уровень:</a:t>
            </a: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>
                <a:latin typeface="Calibri" pitchFamily="34" charset="0"/>
              </a:rPr>
              <a:t>Всероссийски</a:t>
            </a:r>
            <a:r>
              <a:rPr lang="ru-RU" altLang="ru-RU" sz="1400" dirty="0"/>
              <a:t>е соревнования по подводной </a:t>
            </a:r>
            <a:r>
              <a:rPr lang="ru-RU" altLang="ru-RU" sz="1400" dirty="0" err="1"/>
              <a:t>роботехнике</a:t>
            </a:r>
            <a:r>
              <a:rPr lang="ru-RU" altLang="ru-RU" sz="1400" dirty="0"/>
              <a:t> с 2018 г. (г.Владивосток)</a:t>
            </a:r>
          </a:p>
          <a:p>
            <a:pPr eaLnBrk="1" hangingPunct="1"/>
            <a:r>
              <a:rPr lang="en-US" altLang="ru-RU" sz="1400" dirty="0"/>
              <a:t>#</a:t>
            </a:r>
            <a:r>
              <a:rPr lang="ru-RU" altLang="ru-RU" dirty="0"/>
              <a:t> </a:t>
            </a:r>
            <a:r>
              <a:rPr lang="ru-RU" altLang="ru-RU" sz="1400" dirty="0"/>
              <a:t>Всероссийский </a:t>
            </a:r>
            <a:r>
              <a:rPr lang="ru-RU" altLang="ru-RU" sz="1400" dirty="0" err="1"/>
              <a:t>робототехническеий</a:t>
            </a:r>
            <a:r>
              <a:rPr lang="ru-RU" altLang="ru-RU" sz="1400" dirty="0"/>
              <a:t> фестиваль «РОБОФЕСТ» с 2019 г. (г.Санкт-Петербург).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r>
              <a:rPr lang="ru-RU" altLang="ru-RU" sz="1400" b="1" dirty="0">
                <a:solidFill>
                  <a:srgbClr val="1B416F"/>
                </a:solidFill>
              </a:rPr>
              <a:t>Международный уровень:</a:t>
            </a: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/>
              <a:t>Международный робототехнический фестиваль </a:t>
            </a:r>
            <a:r>
              <a:rPr lang="ru-RU" altLang="ru-RU" sz="1400" dirty="0" err="1"/>
              <a:t>РобоФинист</a:t>
            </a:r>
            <a:r>
              <a:rPr lang="ru-RU" altLang="ru-RU" sz="1400" dirty="0"/>
              <a:t> с 2016 г.</a:t>
            </a:r>
          </a:p>
          <a:p>
            <a:pPr eaLnBrk="1" hangingPunct="1"/>
            <a:r>
              <a:rPr lang="en-US" altLang="ru-RU" sz="1400" dirty="0"/>
              <a:t># </a:t>
            </a:r>
            <a:r>
              <a:rPr lang="ru-RU" altLang="ru-RU" sz="1400" dirty="0" err="1"/>
              <a:t>Суперрегиональные</a:t>
            </a:r>
            <a:r>
              <a:rPr lang="ru-RU" altLang="ru-RU" sz="1400" dirty="0"/>
              <a:t> робототехнические соревнования </a:t>
            </a:r>
            <a:r>
              <a:rPr lang="ru-RU" altLang="ru-RU" sz="1400" dirty="0" err="1"/>
              <a:t>RoboCup</a:t>
            </a:r>
            <a:r>
              <a:rPr lang="ru-RU" altLang="ru-RU" sz="1400" dirty="0"/>
              <a:t> </a:t>
            </a:r>
            <a:r>
              <a:rPr lang="ru-RU" altLang="ru-RU" sz="1400" dirty="0" err="1"/>
              <a:t>Asia-Pacific</a:t>
            </a:r>
            <a:r>
              <a:rPr lang="ru-RU" altLang="ru-RU" sz="1400" dirty="0"/>
              <a:t>  в Японии.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</p:txBody>
      </p:sp>
      <p:pic>
        <p:nvPicPr>
          <p:cNvPr id="9" name="Picture 25" descr="Картинки по запросу &quot;кубок губернатора тфт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652963"/>
            <a:ext cx="237648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3-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675188"/>
            <a:ext cx="244951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5" y="611957"/>
            <a:ext cx="9120635" cy="792088"/>
          </a:xfrm>
        </p:spPr>
        <p:txBody>
          <a:bodyPr/>
          <a:lstStyle/>
          <a:p>
            <a:r>
              <a:rPr lang="ru-RU" sz="4000" dirty="0" smtClean="0"/>
              <a:t>100 б. по жизни </a:t>
            </a:r>
            <a:endParaRPr lang="ru-RU" sz="4000" dirty="0"/>
          </a:p>
        </p:txBody>
      </p:sp>
      <p:sp>
        <p:nvSpPr>
          <p:cNvPr id="1034" name="AutoShape 10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МАОУ Лицей №1 имени А.С. Пушкина - МАОУ Лицей №1 имени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357" y="1404045"/>
            <a:ext cx="3725431" cy="1368152"/>
          </a:xfrm>
          <a:prstGeom prst="rect">
            <a:avLst/>
          </a:prstGeom>
        </p:spPr>
      </p:pic>
      <p:pic>
        <p:nvPicPr>
          <p:cNvPr id="10" name="Рисунок 4" descr="ТФТ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525" y="2195538"/>
            <a:ext cx="1293813" cy="129698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9" descr="Картинки по запросу &quot;эмблема тусур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650" y="2124100"/>
            <a:ext cx="32400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663" y="2124100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photo13139485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525" y="3924325"/>
            <a:ext cx="24479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medium_ef0604f7fba59e98a1210207f49219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8763" y="32766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15873626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5150" y="3492525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183</Words>
  <Application>Microsoft Office PowerPoint</Application>
  <PresentationFormat>Произвольный</PresentationFormat>
  <Paragraphs>44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Тема Office</vt:lpstr>
      <vt:lpstr>Воспитай в себе человека</vt:lpstr>
      <vt:lpstr>Имя школы</vt:lpstr>
      <vt:lpstr>Презентация PowerPoint</vt:lpstr>
      <vt:lpstr>Презентация PowerPoint</vt:lpstr>
      <vt:lpstr>Содержание</vt:lpstr>
      <vt:lpstr>Индивидуальности</vt:lpstr>
      <vt:lpstr>Индивидуальности</vt:lpstr>
      <vt:lpstr>События для всех и для каждого</vt:lpstr>
      <vt:lpstr>100 б. по жизни </vt:lpstr>
      <vt:lpstr>Воспитание – связь поколений</vt:lpstr>
      <vt:lpstr>Создавайте культурное поле в цифровом пространстве вместе</vt:lpstr>
      <vt:lpstr>Воспитай в себе человека                             Ятченко                                 Петр                          Петрович   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64</cp:revision>
  <dcterms:created xsi:type="dcterms:W3CDTF">2021-07-29T09:26:48Z</dcterms:created>
  <dcterms:modified xsi:type="dcterms:W3CDTF">2021-08-18T03:59:37Z</dcterms:modified>
</cp:coreProperties>
</file>