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365" r:id="rId3"/>
    <p:sldId id="362" r:id="rId4"/>
    <p:sldId id="356" r:id="rId5"/>
    <p:sldId id="352" r:id="rId6"/>
    <p:sldId id="355" r:id="rId7"/>
    <p:sldId id="359" r:id="rId8"/>
    <p:sldId id="363" r:id="rId9"/>
    <p:sldId id="360" r:id="rId10"/>
    <p:sldId id="366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8" y="1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9D6FF-4FA9-4883-8478-FDF61542F420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F8C15-44E9-428A-9FD3-1F6952B5B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122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391680" y="2571750"/>
            <a:ext cx="4343849" cy="758014"/>
          </a:xfrm>
        </p:spPr>
        <p:txBody>
          <a:bodyPr lIns="0" tIns="0" rIns="0" bIns="0">
            <a:noAutofit/>
          </a:bodyPr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 algn="l"/>
            <a:r>
              <a:rPr lang="ru-RU" sz="1880" dirty="0" smtClean="0"/>
              <a:t>Подзаголовок</a:t>
            </a:r>
          </a:p>
          <a:p>
            <a:pPr algn="l"/>
            <a:r>
              <a:rPr lang="ru-RU" sz="1880" dirty="0" smtClean="0"/>
              <a:t>Подзаголовок</a:t>
            </a:r>
            <a:endParaRPr lang="ru-RU" sz="188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1680" y="3779507"/>
            <a:ext cx="4343849" cy="4165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353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АВТОР</a:t>
            </a:r>
          </a:p>
          <a:p>
            <a:r>
              <a:rPr lang="ru-RU" sz="1353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АВТОР</a:t>
            </a:r>
            <a:endParaRPr lang="ru-RU" sz="1353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26363" y="1164010"/>
            <a:ext cx="4637542" cy="59558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461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362" y="568427"/>
            <a:ext cx="6858337" cy="59558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6362" y="1326441"/>
            <a:ext cx="6858337" cy="3248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7445969" y="4791649"/>
            <a:ext cx="1175715" cy="2082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54" spc="226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1654" spc="226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445969" y="81132"/>
            <a:ext cx="1175715" cy="270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902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902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902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266495" y="234181"/>
            <a:ext cx="261270" cy="1082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376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376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76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376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8210159" y="223812"/>
            <a:ext cx="0" cy="1324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094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362" y="3305176"/>
            <a:ext cx="6858337" cy="1021556"/>
          </a:xfrm>
        </p:spPr>
        <p:txBody>
          <a:bodyPr anchor="t"/>
          <a:lstStyle>
            <a:lvl1pPr algn="l">
              <a:defRPr sz="3008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6362" y="2180035"/>
            <a:ext cx="6858337" cy="1125140"/>
          </a:xfrm>
        </p:spPr>
        <p:txBody>
          <a:bodyPr anchor="b"/>
          <a:lstStyle>
            <a:lvl1pPr marL="0" indent="0">
              <a:buNone/>
              <a:defRPr sz="1504">
                <a:solidFill>
                  <a:schemeClr val="tx1">
                    <a:tint val="75000"/>
                  </a:schemeClr>
                </a:solidFill>
              </a:defRPr>
            </a:lvl1pPr>
            <a:lvl2pPr marL="343769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537" indent="0">
              <a:buNone/>
              <a:defRPr sz="1203">
                <a:solidFill>
                  <a:schemeClr val="tx1">
                    <a:tint val="75000"/>
                  </a:schemeClr>
                </a:solidFill>
              </a:defRPr>
            </a:lvl3pPr>
            <a:lvl4pPr marL="1031306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4pPr>
            <a:lvl5pPr marL="1375075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5pPr>
            <a:lvl6pPr marL="1718843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6pPr>
            <a:lvl7pPr marL="2062612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7pPr>
            <a:lvl8pPr marL="2406381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8pPr>
            <a:lvl9pPr marL="2750149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445969" y="4791649"/>
            <a:ext cx="1175715" cy="2082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54" spc="226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1654" spc="226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445969" y="81132"/>
            <a:ext cx="1175715" cy="270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902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902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902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66495" y="234181"/>
            <a:ext cx="261270" cy="1082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376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376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76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376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8210159" y="223812"/>
            <a:ext cx="0" cy="1324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009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6363" y="1196579"/>
            <a:ext cx="3331192" cy="3386137"/>
          </a:xfrm>
        </p:spPr>
        <p:txBody>
          <a:bodyPr/>
          <a:lstStyle>
            <a:lvl1pPr>
              <a:defRPr sz="2105"/>
            </a:lvl1pPr>
            <a:lvl2pPr>
              <a:defRPr sz="1805"/>
            </a:lvl2pPr>
            <a:lvl3pPr>
              <a:defRPr sz="1504"/>
            </a:lvl3pPr>
            <a:lvl4pPr>
              <a:defRPr sz="1353"/>
            </a:lvl4pPr>
            <a:lvl5pPr>
              <a:defRPr sz="1353"/>
            </a:lvl5pPr>
            <a:lvl6pPr>
              <a:defRPr sz="1353"/>
            </a:lvl6pPr>
            <a:lvl7pPr>
              <a:defRPr sz="1353"/>
            </a:lvl7pPr>
            <a:lvl8pPr>
              <a:defRPr sz="1353"/>
            </a:lvl8pPr>
            <a:lvl9pPr>
              <a:defRPr sz="1353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3508" y="1196579"/>
            <a:ext cx="3331191" cy="3386137"/>
          </a:xfrm>
        </p:spPr>
        <p:txBody>
          <a:bodyPr/>
          <a:lstStyle>
            <a:lvl1pPr>
              <a:defRPr sz="2105"/>
            </a:lvl1pPr>
            <a:lvl2pPr>
              <a:defRPr sz="1805"/>
            </a:lvl2pPr>
            <a:lvl3pPr>
              <a:defRPr sz="1504"/>
            </a:lvl3pPr>
            <a:lvl4pPr>
              <a:defRPr sz="1353"/>
            </a:lvl4pPr>
            <a:lvl5pPr>
              <a:defRPr sz="1353"/>
            </a:lvl5pPr>
            <a:lvl6pPr>
              <a:defRPr sz="1353"/>
            </a:lvl6pPr>
            <a:lvl7pPr>
              <a:defRPr sz="1353"/>
            </a:lvl7pPr>
            <a:lvl8pPr>
              <a:defRPr sz="1353"/>
            </a:lvl8pPr>
            <a:lvl9pPr>
              <a:defRPr sz="135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Box 4"/>
          <p:cNvSpPr txBox="1"/>
          <p:nvPr userDrawn="1"/>
        </p:nvSpPr>
        <p:spPr>
          <a:xfrm>
            <a:off x="7445969" y="4791649"/>
            <a:ext cx="1175715" cy="2082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54" spc="226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1654" spc="226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445969" y="81132"/>
            <a:ext cx="1175715" cy="270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902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902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902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266495" y="234181"/>
            <a:ext cx="261270" cy="1082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376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376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76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376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210159" y="223812"/>
            <a:ext cx="0" cy="1324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935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364" y="568427"/>
            <a:ext cx="6923654" cy="49480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6363" y="1151335"/>
            <a:ext cx="3069720" cy="479821"/>
          </a:xfrm>
        </p:spPr>
        <p:txBody>
          <a:bodyPr anchor="b"/>
          <a:lstStyle>
            <a:lvl1pPr marL="0" indent="0">
              <a:buNone/>
              <a:defRPr sz="1805" b="1"/>
            </a:lvl1pPr>
            <a:lvl2pPr marL="343769" indent="0">
              <a:buNone/>
              <a:defRPr sz="1504" b="1"/>
            </a:lvl2pPr>
            <a:lvl3pPr marL="687537" indent="0">
              <a:buNone/>
              <a:defRPr sz="1353" b="1"/>
            </a:lvl3pPr>
            <a:lvl4pPr marL="1031306" indent="0">
              <a:buNone/>
              <a:defRPr sz="1203" b="1"/>
            </a:lvl4pPr>
            <a:lvl5pPr marL="1375075" indent="0">
              <a:buNone/>
              <a:defRPr sz="1203" b="1"/>
            </a:lvl5pPr>
            <a:lvl6pPr marL="1718843" indent="0">
              <a:buNone/>
              <a:defRPr sz="1203" b="1"/>
            </a:lvl6pPr>
            <a:lvl7pPr marL="2062612" indent="0">
              <a:buNone/>
              <a:defRPr sz="1203" b="1"/>
            </a:lvl7pPr>
            <a:lvl8pPr marL="2406381" indent="0">
              <a:buNone/>
              <a:defRPr sz="1203" b="1"/>
            </a:lvl8pPr>
            <a:lvl9pPr marL="2750149" indent="0">
              <a:buNone/>
              <a:defRPr sz="120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6363" y="1631156"/>
            <a:ext cx="3069720" cy="2963466"/>
          </a:xfrm>
        </p:spPr>
        <p:txBody>
          <a:bodyPr/>
          <a:lstStyle>
            <a:lvl1pPr>
              <a:defRPr sz="1805"/>
            </a:lvl1pPr>
            <a:lvl2pPr>
              <a:defRPr sz="1504"/>
            </a:lvl2pPr>
            <a:lvl3pPr>
              <a:defRPr sz="1353"/>
            </a:lvl3pPr>
            <a:lvl4pPr>
              <a:defRPr sz="1203"/>
            </a:lvl4pPr>
            <a:lvl5pPr>
              <a:defRPr sz="1203"/>
            </a:lvl5pPr>
            <a:lvl6pPr>
              <a:defRPr sz="1203"/>
            </a:lvl6pPr>
            <a:lvl7pPr>
              <a:defRPr sz="1203"/>
            </a:lvl7pPr>
            <a:lvl8pPr>
              <a:defRPr sz="1203"/>
            </a:lvl8pPr>
            <a:lvl9pPr>
              <a:defRPr sz="120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657555" y="1151335"/>
            <a:ext cx="3592462" cy="479821"/>
          </a:xfrm>
        </p:spPr>
        <p:txBody>
          <a:bodyPr anchor="b"/>
          <a:lstStyle>
            <a:lvl1pPr marL="0" indent="0">
              <a:buNone/>
              <a:defRPr sz="1805" b="1"/>
            </a:lvl1pPr>
            <a:lvl2pPr marL="343769" indent="0">
              <a:buNone/>
              <a:defRPr sz="1504" b="1"/>
            </a:lvl2pPr>
            <a:lvl3pPr marL="687537" indent="0">
              <a:buNone/>
              <a:defRPr sz="1353" b="1"/>
            </a:lvl3pPr>
            <a:lvl4pPr marL="1031306" indent="0">
              <a:buNone/>
              <a:defRPr sz="1203" b="1"/>
            </a:lvl4pPr>
            <a:lvl5pPr marL="1375075" indent="0">
              <a:buNone/>
              <a:defRPr sz="1203" b="1"/>
            </a:lvl5pPr>
            <a:lvl6pPr marL="1718843" indent="0">
              <a:buNone/>
              <a:defRPr sz="1203" b="1"/>
            </a:lvl6pPr>
            <a:lvl7pPr marL="2062612" indent="0">
              <a:buNone/>
              <a:defRPr sz="1203" b="1"/>
            </a:lvl7pPr>
            <a:lvl8pPr marL="2406381" indent="0">
              <a:buNone/>
              <a:defRPr sz="1203" b="1"/>
            </a:lvl8pPr>
            <a:lvl9pPr marL="2750149" indent="0">
              <a:buNone/>
              <a:defRPr sz="120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657555" y="1631156"/>
            <a:ext cx="3592462" cy="2963466"/>
          </a:xfrm>
        </p:spPr>
        <p:txBody>
          <a:bodyPr/>
          <a:lstStyle>
            <a:lvl1pPr>
              <a:defRPr sz="1805"/>
            </a:lvl1pPr>
            <a:lvl2pPr>
              <a:defRPr sz="1504"/>
            </a:lvl2pPr>
            <a:lvl3pPr>
              <a:defRPr sz="1353"/>
            </a:lvl3pPr>
            <a:lvl4pPr>
              <a:defRPr sz="1203"/>
            </a:lvl4pPr>
            <a:lvl5pPr>
              <a:defRPr sz="1203"/>
            </a:lvl5pPr>
            <a:lvl6pPr>
              <a:defRPr sz="1203"/>
            </a:lvl6pPr>
            <a:lvl7pPr>
              <a:defRPr sz="1203"/>
            </a:lvl7pPr>
            <a:lvl8pPr>
              <a:defRPr sz="1203"/>
            </a:lvl8pPr>
            <a:lvl9pPr>
              <a:defRPr sz="120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7445969" y="4791649"/>
            <a:ext cx="1175715" cy="2082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54" spc="226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1654" spc="226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445969" y="81132"/>
            <a:ext cx="1175715" cy="270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902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902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902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266495" y="234181"/>
            <a:ext cx="261270" cy="1082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376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376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76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376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8210159" y="223812"/>
            <a:ext cx="0" cy="1324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984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363" y="568427"/>
            <a:ext cx="6923654" cy="59558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Box 2"/>
          <p:cNvSpPr txBox="1"/>
          <p:nvPr userDrawn="1"/>
        </p:nvSpPr>
        <p:spPr>
          <a:xfrm>
            <a:off x="7445969" y="4791649"/>
            <a:ext cx="1175715" cy="2082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54" spc="226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1654" spc="226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445969" y="81132"/>
            <a:ext cx="1175715" cy="270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902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902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902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266495" y="234181"/>
            <a:ext cx="261270" cy="1082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376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376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76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376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8210159" y="223812"/>
            <a:ext cx="0" cy="1324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527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445969" y="4791649"/>
            <a:ext cx="1175715" cy="2082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54" spc="226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1654" spc="226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7445969" y="81132"/>
            <a:ext cx="1175715" cy="270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902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902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902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266495" y="234181"/>
            <a:ext cx="261270" cy="1082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376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376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76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376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8210159" y="223812"/>
            <a:ext cx="0" cy="1324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003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568427"/>
            <a:ext cx="3008313" cy="507898"/>
          </a:xfrm>
        </p:spPr>
        <p:txBody>
          <a:bodyPr anchor="b"/>
          <a:lstStyle>
            <a:lvl1pPr algn="l">
              <a:defRPr sz="1504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568427"/>
            <a:ext cx="3674966" cy="4026196"/>
          </a:xfrm>
        </p:spPr>
        <p:txBody>
          <a:bodyPr/>
          <a:lstStyle>
            <a:lvl1pPr>
              <a:defRPr sz="2406"/>
            </a:lvl1pPr>
            <a:lvl2pPr>
              <a:defRPr sz="2105"/>
            </a:lvl2pPr>
            <a:lvl3pPr>
              <a:defRPr sz="1805"/>
            </a:lvl3pPr>
            <a:lvl4pPr>
              <a:defRPr sz="1504"/>
            </a:lvl4pPr>
            <a:lvl5pPr>
              <a:defRPr sz="1504"/>
            </a:lvl5pPr>
            <a:lvl6pPr>
              <a:defRPr sz="1504"/>
            </a:lvl6pPr>
            <a:lvl7pPr>
              <a:defRPr sz="1504"/>
            </a:lvl7pPr>
            <a:lvl8pPr>
              <a:defRPr sz="1504"/>
            </a:lvl8pPr>
            <a:lvl9pPr>
              <a:defRPr sz="1504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218154"/>
            <a:ext cx="3008313" cy="3376469"/>
          </a:xfrm>
        </p:spPr>
        <p:txBody>
          <a:bodyPr/>
          <a:lstStyle>
            <a:lvl1pPr marL="0" indent="0">
              <a:buNone/>
              <a:defRPr sz="1053"/>
            </a:lvl1pPr>
            <a:lvl2pPr marL="343769" indent="0">
              <a:buNone/>
              <a:defRPr sz="902"/>
            </a:lvl2pPr>
            <a:lvl3pPr marL="687537" indent="0">
              <a:buNone/>
              <a:defRPr sz="752"/>
            </a:lvl3pPr>
            <a:lvl4pPr marL="1031306" indent="0">
              <a:buNone/>
              <a:defRPr sz="677"/>
            </a:lvl4pPr>
            <a:lvl5pPr marL="1375075" indent="0">
              <a:buNone/>
              <a:defRPr sz="677"/>
            </a:lvl5pPr>
            <a:lvl6pPr marL="1718843" indent="0">
              <a:buNone/>
              <a:defRPr sz="677"/>
            </a:lvl6pPr>
            <a:lvl7pPr marL="2062612" indent="0">
              <a:buNone/>
              <a:defRPr sz="677"/>
            </a:lvl7pPr>
            <a:lvl8pPr marL="2406381" indent="0">
              <a:buNone/>
              <a:defRPr sz="677"/>
            </a:lvl8pPr>
            <a:lvl9pPr marL="2750149" indent="0">
              <a:buNone/>
              <a:defRPr sz="677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445969" y="4791649"/>
            <a:ext cx="1175715" cy="2082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54" spc="226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1654" spc="226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445969" y="81132"/>
            <a:ext cx="1175715" cy="270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902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902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902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266495" y="234181"/>
            <a:ext cx="261270" cy="1082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376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376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76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376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210159" y="223812"/>
            <a:ext cx="0" cy="1324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99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363" y="3600450"/>
            <a:ext cx="6923654" cy="425054"/>
          </a:xfrm>
        </p:spPr>
        <p:txBody>
          <a:bodyPr anchor="t" anchorCtr="0"/>
          <a:lstStyle>
            <a:lvl1pPr algn="l">
              <a:defRPr sz="1504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6363" y="459582"/>
            <a:ext cx="6923654" cy="3086100"/>
          </a:xfrm>
        </p:spPr>
        <p:txBody>
          <a:bodyPr/>
          <a:lstStyle>
            <a:lvl1pPr marL="0" indent="0">
              <a:buNone/>
              <a:defRPr sz="2406"/>
            </a:lvl1pPr>
            <a:lvl2pPr marL="343769" indent="0">
              <a:buNone/>
              <a:defRPr sz="2105"/>
            </a:lvl2pPr>
            <a:lvl3pPr marL="687537" indent="0">
              <a:buNone/>
              <a:defRPr sz="1805"/>
            </a:lvl3pPr>
            <a:lvl4pPr marL="1031306" indent="0">
              <a:buNone/>
              <a:defRPr sz="1504"/>
            </a:lvl4pPr>
            <a:lvl5pPr marL="1375075" indent="0">
              <a:buNone/>
              <a:defRPr sz="1504"/>
            </a:lvl5pPr>
            <a:lvl6pPr marL="1718843" indent="0">
              <a:buNone/>
              <a:defRPr sz="1504"/>
            </a:lvl6pPr>
            <a:lvl7pPr marL="2062612" indent="0">
              <a:buNone/>
              <a:defRPr sz="1504"/>
            </a:lvl7pPr>
            <a:lvl8pPr marL="2406381" indent="0">
              <a:buNone/>
              <a:defRPr sz="1504"/>
            </a:lvl8pPr>
            <a:lvl9pPr marL="2750149" indent="0">
              <a:buNone/>
              <a:defRPr sz="150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6363" y="4025503"/>
            <a:ext cx="6923654" cy="60364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3"/>
            </a:lvl1pPr>
            <a:lvl2pPr marL="343769" indent="0">
              <a:buNone/>
              <a:defRPr sz="902"/>
            </a:lvl2pPr>
            <a:lvl3pPr marL="687537" indent="0">
              <a:buNone/>
              <a:defRPr sz="752"/>
            </a:lvl3pPr>
            <a:lvl4pPr marL="1031306" indent="0">
              <a:buNone/>
              <a:defRPr sz="677"/>
            </a:lvl4pPr>
            <a:lvl5pPr marL="1375075" indent="0">
              <a:buNone/>
              <a:defRPr sz="677"/>
            </a:lvl5pPr>
            <a:lvl6pPr marL="1718843" indent="0">
              <a:buNone/>
              <a:defRPr sz="677"/>
            </a:lvl6pPr>
            <a:lvl7pPr marL="2062612" indent="0">
              <a:buNone/>
              <a:defRPr sz="677"/>
            </a:lvl7pPr>
            <a:lvl8pPr marL="2406381" indent="0">
              <a:buNone/>
              <a:defRPr sz="677"/>
            </a:lvl8pPr>
            <a:lvl9pPr marL="2750149" indent="0">
              <a:buNone/>
              <a:defRPr sz="67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445969" y="4791649"/>
            <a:ext cx="1175715" cy="2082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54" spc="226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1654" spc="226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445969" y="81132"/>
            <a:ext cx="1175715" cy="270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902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902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902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266495" y="234181"/>
            <a:ext cx="261270" cy="1082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376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376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76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376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210159" y="223812"/>
            <a:ext cx="0" cy="1324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04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362" y="568427"/>
            <a:ext cx="6858337" cy="5955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6362" y="1326441"/>
            <a:ext cx="6858337" cy="324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62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687537" rtl="0" eaLnBrk="1" latinLnBrk="0" hangingPunct="1">
        <a:spcBef>
          <a:spcPct val="0"/>
        </a:spcBef>
        <a:buNone/>
        <a:defRPr sz="3308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257827" indent="-257827" algn="l" defTabSz="687537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558624" indent="-214855" algn="l" defTabSz="687537" rtl="0" eaLnBrk="1" latinLnBrk="0" hangingPunct="1">
        <a:spcBef>
          <a:spcPct val="20000"/>
        </a:spcBef>
        <a:buFont typeface="Arial" pitchFamily="34" charset="0"/>
        <a:buChar char="–"/>
        <a:defRPr sz="2105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859422" indent="-171884" algn="l" defTabSz="687537" rtl="0" eaLnBrk="1" latinLnBrk="0" hangingPunct="1">
        <a:spcBef>
          <a:spcPct val="20000"/>
        </a:spcBef>
        <a:buFont typeface="Arial" pitchFamily="34" charset="0"/>
        <a:buChar char="•"/>
        <a:defRPr sz="1805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203190" indent="-171884" algn="l" defTabSz="687537" rtl="0" eaLnBrk="1" latinLnBrk="0" hangingPunct="1">
        <a:spcBef>
          <a:spcPct val="20000"/>
        </a:spcBef>
        <a:buFont typeface="Arial" pitchFamily="34" charset="0"/>
        <a:buChar char="–"/>
        <a:defRPr sz="1504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1546959" indent="-171884" algn="l" defTabSz="687537" rtl="0" eaLnBrk="1" latinLnBrk="0" hangingPunct="1">
        <a:spcBef>
          <a:spcPct val="20000"/>
        </a:spcBef>
        <a:buFont typeface="Arial" pitchFamily="34" charset="0"/>
        <a:buChar char="»"/>
        <a:defRPr sz="1504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1890728" indent="-171884" algn="l" defTabSz="687537" rtl="0" eaLnBrk="1" latinLnBrk="0" hangingPunct="1">
        <a:spcBef>
          <a:spcPct val="20000"/>
        </a:spcBef>
        <a:buFont typeface="Arial" pitchFamily="34" charset="0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6pPr>
      <a:lvl7pPr marL="2234496" indent="-171884" algn="l" defTabSz="687537" rtl="0" eaLnBrk="1" latinLnBrk="0" hangingPunct="1">
        <a:spcBef>
          <a:spcPct val="20000"/>
        </a:spcBef>
        <a:buFont typeface="Arial" pitchFamily="34" charset="0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7pPr>
      <a:lvl8pPr marL="2578265" indent="-171884" algn="l" defTabSz="687537" rtl="0" eaLnBrk="1" latinLnBrk="0" hangingPunct="1">
        <a:spcBef>
          <a:spcPct val="20000"/>
        </a:spcBef>
        <a:buFont typeface="Arial" pitchFamily="34" charset="0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8pPr>
      <a:lvl9pPr marL="2922034" indent="-171884" algn="l" defTabSz="687537" rtl="0" eaLnBrk="1" latinLnBrk="0" hangingPunct="1">
        <a:spcBef>
          <a:spcPct val="20000"/>
        </a:spcBef>
        <a:buFont typeface="Arial" pitchFamily="34" charset="0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37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306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75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43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612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81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14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915566"/>
            <a:ext cx="3989470" cy="59558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2062B0"/>
                </a:solidFill>
              </a:rPr>
              <a:t>Оценка </a:t>
            </a:r>
            <a:r>
              <a:rPr lang="ru-RU" sz="2800" b="1" dirty="0">
                <a:solidFill>
                  <a:srgbClr val="2062B0"/>
                </a:solidFill>
              </a:rPr>
              <a:t>качества образования: </a:t>
            </a:r>
            <a:br>
              <a:rPr lang="ru-RU" sz="2800" b="1" dirty="0">
                <a:solidFill>
                  <a:srgbClr val="2062B0"/>
                </a:solidFill>
              </a:rPr>
            </a:br>
            <a:r>
              <a:rPr lang="ru-RU" sz="2800" b="1" dirty="0">
                <a:solidFill>
                  <a:srgbClr val="2062B0"/>
                </a:solidFill>
              </a:rPr>
              <a:t>основные тенденции и тренды </a:t>
            </a:r>
            <a:br>
              <a:rPr lang="ru-RU" sz="2800" b="1" dirty="0">
                <a:solidFill>
                  <a:srgbClr val="2062B0"/>
                </a:solidFill>
              </a:rPr>
            </a:br>
            <a:r>
              <a:rPr lang="ru-RU" sz="2800" b="1" dirty="0">
                <a:solidFill>
                  <a:srgbClr val="2062B0"/>
                </a:solidFill>
              </a:rPr>
              <a:t>на стыке эпох</a:t>
            </a:r>
            <a:r>
              <a:rPr lang="ru-RU" sz="3008" b="1" dirty="0">
                <a:solidFill>
                  <a:srgbClr val="2062B0"/>
                </a:solidFill>
              </a:rPr>
              <a:t/>
            </a:r>
            <a:br>
              <a:rPr lang="ru-RU" sz="3008" b="1" dirty="0">
                <a:solidFill>
                  <a:srgbClr val="2062B0"/>
                </a:solidFill>
              </a:rPr>
            </a:br>
            <a:r>
              <a:rPr lang="ru-RU" sz="3008" b="1" dirty="0">
                <a:solidFill>
                  <a:srgbClr val="2062B0"/>
                </a:solidFill>
              </a:rPr>
              <a:t/>
            </a:r>
            <a:br>
              <a:rPr lang="ru-RU" sz="3008" b="1" dirty="0">
                <a:solidFill>
                  <a:srgbClr val="2062B0"/>
                </a:solidFill>
              </a:rPr>
            </a:br>
            <a:r>
              <a:rPr lang="ru-RU" sz="1400" dirty="0">
                <a:solidFill>
                  <a:srgbClr val="2062B0"/>
                </a:solidFill>
              </a:rPr>
              <a:t>НАЧАЛЬНИК  УПРАВЛЕНИЯ ПРОЕКТОВ В ОБЛАСТИ ОБРАЗОВАНИЯ И СОЦИАЛЬНОЙ СФЕРЫ </a:t>
            </a:r>
            <a:r>
              <a:rPr lang="ru-RU" sz="1400" dirty="0" smtClean="0">
                <a:solidFill>
                  <a:srgbClr val="2062B0"/>
                </a:solidFill>
              </a:rPr>
              <a:t>МИА «РОССИЯ СЕГОДНЯ»</a:t>
            </a:r>
            <a:r>
              <a:rPr lang="ru-RU" sz="1400" dirty="0">
                <a:solidFill>
                  <a:srgbClr val="2062B0"/>
                </a:solidFill>
              </a:rPr>
              <a:t/>
            </a:r>
            <a:br>
              <a:rPr lang="ru-RU" sz="1400" dirty="0">
                <a:solidFill>
                  <a:srgbClr val="2062B0"/>
                </a:solidFill>
              </a:rPr>
            </a:br>
            <a:r>
              <a:rPr lang="ru-RU" sz="1400" dirty="0" smtClean="0">
                <a:solidFill>
                  <a:srgbClr val="2062B0"/>
                </a:solidFill>
              </a:rPr>
              <a:t>ТЮРИНА </a:t>
            </a:r>
            <a:r>
              <a:rPr lang="ru-RU" sz="1400" dirty="0">
                <a:solidFill>
                  <a:srgbClr val="2062B0"/>
                </a:solidFill>
              </a:rPr>
              <a:t>Н.В.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155926"/>
            <a:ext cx="2662619" cy="505842"/>
          </a:xfrm>
          <a:prstGeom prst="rect">
            <a:avLst/>
          </a:prstGeom>
        </p:spPr>
      </p:pic>
      <p:pic>
        <p:nvPicPr>
          <p:cNvPr id="6" name="Picture 2" descr="C:\Users\ntyurina\Desktop\управление\маркетинг\лого\соглас\logo-socinavigator-fu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55526"/>
            <a:ext cx="326866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904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576064"/>
          </a:xfrm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тренды развития </a:t>
            </a:r>
            <a:r>
              <a:rPr lang="ru-RU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 мире</a:t>
            </a:r>
            <a:endParaRPr lang="ru-RU" sz="2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7534"/>
            <a:ext cx="8229600" cy="4464496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Проектное обучение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от STEM к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STEAM (наука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технология, инженерия и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+ искусство)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Смешанное обучение (</a:t>
            </a:r>
            <a:r>
              <a:rPr lang="ru-RU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школа+дом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Эмпирическое (практическое, вне школьной аудитории) обучение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 помощью природы (</a:t>
            </a:r>
            <a:r>
              <a:rPr lang="ru-RU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экологичные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среды в школе)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Социально-эмоциональное обучение (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обучение</a:t>
            </a:r>
          </a:p>
          <a:p>
            <a:r>
              <a:rPr lang="ru-RU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Нанообучение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предоставление учащимся информации в меньших объемах за более короткий период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времени)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реальность и дополненная реальность 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Геймификация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Онлайн-обучение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71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56557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проблемные зоны систем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4320480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личного взаимодействия с учителями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уровня вовлеченности </a:t>
            </a:r>
            <a:r>
              <a:rPr lang="ru-RU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</a:t>
            </a:r>
          </a:p>
          <a:p>
            <a:r>
              <a:rPr lang="ru-RU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ограниченная 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контролировать индивидуальный прогресс ученика </a:t>
            </a:r>
            <a:endParaRPr lang="ru-RU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контроля со стороны родителей и опекунов (особенно для детей младшего возраста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изоляция и снижение способности поддерживать благополучие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дополнительными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потребностями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доступа к технологиям, включая Интернет и устройства, для поддержки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346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3626"/>
            <a:ext cx="9144000" cy="720080"/>
          </a:xfrm>
        </p:spPr>
        <p:txBody>
          <a:bodyPr>
            <a:noAutofit/>
          </a:bodyPr>
          <a:lstStyle/>
          <a:p>
            <a:r>
              <a:rPr lang="ru-RU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принципы перестройки систем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71550"/>
            <a:ext cx="8507288" cy="432048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31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Целовекоцентричность</a:t>
            </a:r>
            <a:r>
              <a:rPr lang="ru-RU" sz="31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организации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 до программы и оценки по ее итогам.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Пересмотр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роли и организаций пространств физических (школа-дом) и ментальных (общественное и индивидуальное пространство), временного пространства</a:t>
            </a:r>
          </a:p>
          <a:p>
            <a:r>
              <a:rPr lang="ru-RU" sz="31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Многоролевая</a:t>
            </a:r>
            <a:r>
              <a:rPr lang="ru-RU" sz="31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 образовательного процесса для одного учащегося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 вовлечении может по разному участвовать в коммуникации с учителем и классом/группой) </a:t>
            </a:r>
          </a:p>
          <a:p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Ускоренный» или «оперативный» цикл управления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постоянная обратная связь, анализ, внесение уточнений в цели и задачи, переустановка «правил игры», программирующий контроль. Постоянная и очень быстрая перестройка и налаживание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образа процесса (несколько раз за учебный год) в течении одного образовательного цикла.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успешных механизмов и инструментов из других подсистем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 школы – вполне может оказаться релевантным опыт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для всех – опыт дополнительного и высшего образования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595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3A1ECB8-D704-4028-98CA-62ECF4AE5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128505"/>
            <a:ext cx="8498280" cy="494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2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0"/>
            <a:ext cx="8507288" cy="758173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механизм обеспечения информационной поддержки 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b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качества образования 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771550"/>
            <a:ext cx="8568952" cy="4824536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диагностика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(через обратную связь) не только результата, но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процесса, и участия в нем обучающегося и учителя, администратора</a:t>
            </a:r>
          </a:p>
          <a:p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ценка 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низкими ставками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нужна постоянная оперативная обратная связь и по действиям и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</a:t>
            </a:r>
          </a:p>
          <a:p>
            <a:pPr algn="just"/>
            <a:r>
              <a:rPr lang="ru-RU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Формирующее оценивание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один из ключевых инструментов, но эволюционирующий – так как требует оперативного развития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постоянной ревизии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 игры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31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«Быстрые»/оперативные форматы обратной связи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короткие тесты, викторины, он-опросы (например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канве)</a:t>
            </a:r>
          </a:p>
          <a:p>
            <a:pPr algn="just"/>
            <a:r>
              <a:rPr lang="ru-RU" sz="31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и опросы: </a:t>
            </a:r>
            <a:r>
              <a:rPr lang="ru-RU" sz="31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«богатый</a:t>
            </a:r>
            <a:r>
              <a:rPr lang="ru-RU" sz="31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против </a:t>
            </a:r>
            <a:r>
              <a:rPr lang="ru-RU" sz="31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стандартного.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«Богатым»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подразумевают типы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вопросов, которые выходят за рамки множественного выбора и которые используют возможности, предлагаемые при ответе с помощью веб-устройства (в отличие от физического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кликера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Poll Everywhere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 типы вопросов «Облако слов» и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Кликабельное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изображение», 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Catalytics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поддерживает различные типы вопросов, которые вовлекают графику (например, рисование графика функции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31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оценки – эргономичны при высоких стандартах </a:t>
            </a:r>
            <a:r>
              <a:rPr lang="ru-RU" sz="31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 и информированности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часовые онлайн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экзамены, при усреднении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оценки, которая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основывается на более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высоком, 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1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результате) </a:t>
            </a:r>
          </a:p>
        </p:txBody>
      </p:sp>
    </p:spTree>
    <p:extLst>
      <p:ext uri="{BB962C8B-B14F-4D97-AF65-F5344CB8AC3E}">
        <p14:creationId xmlns:p14="http://schemas.microsoft.com/office/powerpoint/2010/main" val="1191348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28800" y="9693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Смещение акцентов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69733"/>
            <a:ext cx="8579296" cy="45062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оценки обучения - к оценке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обучения</a:t>
            </a:r>
          </a:p>
          <a:p>
            <a:pPr marL="0" indent="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пассивной оценки учителем –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передаче критериев оценки учащимся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учащихся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самооценки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(начиная с начальной школы)</a:t>
            </a:r>
          </a:p>
          <a:p>
            <a:pPr marL="0" indent="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трансляции информации об оценке к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обсуждению результатов оценки (групповые обсуждения педагогов, администрации с педагогами, педагогов с учащимися и родителями) </a:t>
            </a:r>
          </a:p>
          <a:p>
            <a:pPr marL="0" indent="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обсуждения оценок к обсуждению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содержательных дефицитов как результата оценки (что не понял, не знает, не владеет)</a:t>
            </a:r>
          </a:p>
          <a:p>
            <a:pPr marL="0" indent="0" algn="ctr">
              <a:buNone/>
            </a:pP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индивидуальной ответственности учителя за результат в конкретном классе за конкретный год –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коллективной ответственности педагогов, которые работали с данными учениками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(начиная с начальной школы)</a:t>
            </a:r>
          </a:p>
          <a:p>
            <a:pPr marL="0" indent="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наказания учителя по результатам оценки – к созданию в школе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программ развития педагогов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закрытия профессиональных лакун во времени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50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85725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Обязательные условия </a:t>
            </a:r>
            <a:r>
              <a:rPr lang="ru-RU" sz="3200" b="1" dirty="0">
                <a:solidFill>
                  <a:srgbClr val="0070C0"/>
                </a:solidFill>
              </a:rPr>
              <a:t>реализации оценки качества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60704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Формализация (описание) и трансляция ожиданий на всех участников образовательного процесса</a:t>
            </a:r>
          </a:p>
          <a:p>
            <a:r>
              <a:rPr lang="ru-RU" dirty="0" smtClean="0"/>
              <a:t>Описание и трансляция различных </a:t>
            </a:r>
            <a:r>
              <a:rPr lang="ru-RU" dirty="0"/>
              <a:t>ролей для </a:t>
            </a:r>
            <a:r>
              <a:rPr lang="ru-RU" dirty="0" smtClean="0"/>
              <a:t>учащихся</a:t>
            </a:r>
          </a:p>
          <a:p>
            <a:pPr lvl="0"/>
            <a:r>
              <a:rPr lang="ru-RU" dirty="0"/>
              <a:t>Так как организация временного пространства меняется </a:t>
            </a:r>
            <a:r>
              <a:rPr lang="ru-RU" dirty="0" smtClean="0"/>
              <a:t>- важным становится внедрение и развитие инструментов планирования </a:t>
            </a:r>
            <a:r>
              <a:rPr lang="ru-RU" dirty="0"/>
              <a:t>– мобильные планировщики, </a:t>
            </a:r>
            <a:r>
              <a:rPr lang="ru-RU" dirty="0" smtClean="0"/>
              <a:t>синхронизирующися </a:t>
            </a:r>
            <a:r>
              <a:rPr lang="ru-RU" dirty="0"/>
              <a:t>с основными инструментами </a:t>
            </a:r>
            <a:r>
              <a:rPr lang="ru-RU" dirty="0" smtClean="0"/>
              <a:t>обучения и оценки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051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1953798"/>
            <a:ext cx="5616624" cy="595582"/>
          </a:xfrm>
        </p:spPr>
        <p:txBody>
          <a:bodyPr/>
          <a:lstStyle/>
          <a:p>
            <a:r>
              <a:rPr lang="ru-RU" sz="3008" b="1" dirty="0">
                <a:solidFill>
                  <a:srgbClr val="2062B0"/>
                </a:solidFill>
              </a:rPr>
              <a:t>СПАСИБО! Вопросы?</a:t>
            </a:r>
            <a:br>
              <a:rPr lang="ru-RU" sz="3008" b="1" dirty="0">
                <a:solidFill>
                  <a:srgbClr val="2062B0"/>
                </a:solidFill>
              </a:rPr>
            </a:br>
            <a:r>
              <a:rPr lang="ru-RU" sz="3008" b="1" dirty="0">
                <a:solidFill>
                  <a:srgbClr val="2062B0"/>
                </a:solidFill>
              </a:rPr>
              <a:t/>
            </a:r>
            <a:br>
              <a:rPr lang="ru-RU" sz="3008" b="1" dirty="0">
                <a:solidFill>
                  <a:srgbClr val="2062B0"/>
                </a:solidFill>
              </a:rPr>
            </a:br>
            <a:r>
              <a:rPr lang="ru-RU" sz="1400" dirty="0">
                <a:solidFill>
                  <a:srgbClr val="2062B0"/>
                </a:solidFill>
              </a:rPr>
              <a:t>НАЧАЛЬНИК  УПРАВЛЕНИЯ ПРОЕКТОВ В ОБЛАСТИ ОБРАЗОВАНИЯ И СОЦИАЛЬНОЙ СФЕРЫ </a:t>
            </a:r>
            <a:r>
              <a:rPr lang="ru-RU" sz="1400" dirty="0" smtClean="0">
                <a:solidFill>
                  <a:srgbClr val="2062B0"/>
                </a:solidFill>
              </a:rPr>
              <a:t>МИА «РОССИЯ СЕГОДНЯ»</a:t>
            </a:r>
            <a:r>
              <a:rPr lang="ru-RU" sz="1400" dirty="0">
                <a:solidFill>
                  <a:srgbClr val="2062B0"/>
                </a:solidFill>
              </a:rPr>
              <a:t/>
            </a:r>
            <a:br>
              <a:rPr lang="ru-RU" sz="1400" dirty="0">
                <a:solidFill>
                  <a:srgbClr val="2062B0"/>
                </a:solidFill>
              </a:rPr>
            </a:br>
            <a:r>
              <a:rPr lang="ru-RU" sz="1400" dirty="0" smtClean="0">
                <a:solidFill>
                  <a:srgbClr val="2062B0"/>
                </a:solidFill>
              </a:rPr>
              <a:t>ТЮРИНА </a:t>
            </a:r>
            <a:r>
              <a:rPr lang="ru-RU" sz="1400" dirty="0">
                <a:solidFill>
                  <a:srgbClr val="2062B0"/>
                </a:solidFill>
              </a:rPr>
              <a:t>Н.В.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155926"/>
            <a:ext cx="2662619" cy="505842"/>
          </a:xfrm>
          <a:prstGeom prst="rect">
            <a:avLst/>
          </a:prstGeom>
        </p:spPr>
      </p:pic>
      <p:pic>
        <p:nvPicPr>
          <p:cNvPr id="6" name="Picture 2" descr="C:\Users\ntyurina\Desktop\управление\маркетинг\лого\соглас\logo-socinavigator-fu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91" y="428484"/>
            <a:ext cx="326866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420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</TotalTime>
  <Words>599</Words>
  <Application>Microsoft Office PowerPoint</Application>
  <PresentationFormat>Экран (16:9)</PresentationFormat>
  <Paragraphs>50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Tahoma</vt:lpstr>
      <vt:lpstr>Times New Roman</vt:lpstr>
      <vt:lpstr>Тема Office</vt:lpstr>
      <vt:lpstr>1_Тема Office</vt:lpstr>
      <vt:lpstr>Оценка качества образования:  основные тенденции и тренды  на стыке эпох  НАЧАЛЬНИК  УПРАВЛЕНИЯ ПРОЕКТОВ В ОБЛАСТИ ОБРАЗОВАНИЯ И СОЦИАЛЬНОЙ СФЕРЫ МИА «РОССИЯ СЕГОДНЯ» ТЮРИНА Н.В.</vt:lpstr>
      <vt:lpstr>Основные тренды развития образования в мире</vt:lpstr>
      <vt:lpstr>Основные проблемные зоны систем образования </vt:lpstr>
      <vt:lpstr>Ключевые принципы перестройки систем образования</vt:lpstr>
      <vt:lpstr>Презентация PowerPoint</vt:lpstr>
      <vt:lpstr>Основной механизм обеспечения информационной поддержки –  оценка качества образования </vt:lpstr>
      <vt:lpstr>Смещение акцентов</vt:lpstr>
      <vt:lpstr>Обязательные условия реализации оценки качества </vt:lpstr>
      <vt:lpstr>СПАСИБО! Вопросы?  НАЧАЛЬНИК  УПРАВЛЕНИЯ ПРОЕКТОВ В ОБЛАСТИ ОБРАЗОВАНИЯ И СОЦИАЛЬНОЙ СФЕРЫ МИА «РОССИЯ СЕГОДНЯ» ТЮРИНА Н.В.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мы сделали этот рейтинг?</dc:title>
  <dc:creator>Тюрина Наталья Владимировна</dc:creator>
  <cp:lastModifiedBy>Е. В. Ковалева</cp:lastModifiedBy>
  <cp:revision>338</cp:revision>
  <dcterms:created xsi:type="dcterms:W3CDTF">2015-12-14T14:21:38Z</dcterms:created>
  <dcterms:modified xsi:type="dcterms:W3CDTF">2021-08-17T11:04:56Z</dcterms:modified>
</cp:coreProperties>
</file>