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1" r:id="rId5"/>
    <p:sldId id="272" r:id="rId6"/>
    <p:sldId id="276" r:id="rId7"/>
    <p:sldId id="275" r:id="rId8"/>
    <p:sldId id="270" r:id="rId9"/>
    <p:sldId id="261" r:id="rId10"/>
    <p:sldId id="264" r:id="rId11"/>
    <p:sldId id="265" r:id="rId12"/>
    <p:sldId id="266" r:id="rId13"/>
    <p:sldId id="268" r:id="rId14"/>
    <p:sldId id="269" r:id="rId15"/>
    <p:sldId id="277" r:id="rId16"/>
    <p:sldId id="278" r:id="rId17"/>
    <p:sldId id="279" r:id="rId18"/>
    <p:sldId id="280" r:id="rId19"/>
    <p:sldId id="262" r:id="rId20"/>
    <p:sldId id="263" r:id="rId21"/>
    <p:sldId id="281" r:id="rId22"/>
    <p:sldId id="258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748"/>
    <a:srgbClr val="003A48"/>
    <a:srgbClr val="055E68"/>
    <a:srgbClr val="055E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44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A7ED-EB1E-4B4D-BA15-160ABD6DA585}" type="datetimeFigureOut">
              <a:rPr lang="ru-RU" smtClean="0"/>
              <a:pPr/>
              <a:t>20.08.2021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41471-2104-4F44-89AA-8306231FA4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97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A7ED-EB1E-4B4D-BA15-160ABD6DA585}" type="datetimeFigureOut">
              <a:rPr lang="ru-RU" smtClean="0"/>
              <a:pPr/>
              <a:t>20.08.2021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41471-2104-4F44-89AA-8306231FA4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459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A7ED-EB1E-4B4D-BA15-160ABD6DA585}" type="datetimeFigureOut">
              <a:rPr lang="ru-RU" smtClean="0"/>
              <a:pPr/>
              <a:t>20.08.2021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41471-2104-4F44-89AA-8306231FA4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465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A7ED-EB1E-4B4D-BA15-160ABD6DA585}" type="datetimeFigureOut">
              <a:rPr lang="ru-RU" smtClean="0"/>
              <a:pPr/>
              <a:t>20.08.2021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41471-2104-4F44-89AA-8306231FA4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309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A7ED-EB1E-4B4D-BA15-160ABD6DA585}" type="datetimeFigureOut">
              <a:rPr lang="ru-RU" smtClean="0"/>
              <a:pPr/>
              <a:t>20.08.2021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41471-2104-4F44-89AA-8306231FA4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9658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A7ED-EB1E-4B4D-BA15-160ABD6DA585}" type="datetimeFigureOut">
              <a:rPr lang="ru-RU" smtClean="0"/>
              <a:pPr/>
              <a:t>20.08.2021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41471-2104-4F44-89AA-8306231FA4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4579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A7ED-EB1E-4B4D-BA15-160ABD6DA585}" type="datetimeFigureOut">
              <a:rPr lang="ru-RU" smtClean="0"/>
              <a:pPr/>
              <a:t>20.08.2021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41471-2104-4F44-89AA-8306231FA4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8277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A7ED-EB1E-4B4D-BA15-160ABD6DA585}" type="datetimeFigureOut">
              <a:rPr lang="ru-RU" smtClean="0"/>
              <a:pPr/>
              <a:t>20.08.2021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41471-2104-4F44-89AA-8306231FA4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092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A7ED-EB1E-4B4D-BA15-160ABD6DA585}" type="datetimeFigureOut">
              <a:rPr lang="ru-RU" smtClean="0"/>
              <a:pPr/>
              <a:t>20.08.2021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41471-2104-4F44-89AA-8306231FA4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862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A7ED-EB1E-4B4D-BA15-160ABD6DA585}" type="datetimeFigureOut">
              <a:rPr lang="ru-RU" smtClean="0"/>
              <a:pPr/>
              <a:t>20.08.2021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41471-2104-4F44-89AA-8306231FA4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4196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A7ED-EB1E-4B4D-BA15-160ABD6DA585}" type="datetimeFigureOut">
              <a:rPr lang="ru-RU" smtClean="0"/>
              <a:pPr/>
              <a:t>20.08.2021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41471-2104-4F44-89AA-8306231FA4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534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FA7ED-EB1E-4B4D-BA15-160ABD6DA585}" type="datetimeFigureOut">
              <a:rPr lang="ru-RU" smtClean="0"/>
              <a:pPr/>
              <a:t>20.08.2021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41471-2104-4F44-89AA-8306231FA4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942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if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if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if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if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if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if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if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if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if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if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if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if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alldef.ru/ru/articles/almanac-33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tiff"/><Relationship Id="rId5" Type="http://schemas.openxmlformats.org/officeDocument/2006/relationships/image" Target="../media/image4.png"/><Relationship Id="rId4" Type="http://schemas.openxmlformats.org/officeDocument/2006/relationships/hyperlink" Target="https://alldef.ru/ru/articles/almanac-no-35/book-app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tif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if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if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if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if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if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if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" y="0"/>
            <a:ext cx="6256421" cy="6858000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85" y="3602038"/>
            <a:ext cx="4740442" cy="1655762"/>
          </a:xfrm>
        </p:spPr>
        <p:txBody>
          <a:bodyPr>
            <a:normAutofit fontScale="77500" lnSpcReduction="20000"/>
          </a:bodyPr>
          <a:lstStyle/>
          <a:p>
            <a:pPr algn="r"/>
            <a:endParaRPr lang="ru-RU" dirty="0" smtClean="0">
              <a:solidFill>
                <a:schemeClr val="bg1"/>
              </a:solidFill>
            </a:endParaRPr>
          </a:p>
          <a:p>
            <a:pPr algn="r"/>
            <a:endParaRPr lang="ru-RU" dirty="0" smtClean="0">
              <a:solidFill>
                <a:schemeClr val="bg1"/>
              </a:solidFill>
            </a:endParaRPr>
          </a:p>
          <a:p>
            <a:pPr algn="r"/>
            <a:r>
              <a:rPr lang="ru-RU" sz="3300" dirty="0" err="1" smtClean="0">
                <a:solidFill>
                  <a:schemeClr val="bg1"/>
                </a:solidFill>
              </a:rPr>
              <a:t>Разенкова</a:t>
            </a:r>
            <a:r>
              <a:rPr lang="ru-RU" sz="3300" dirty="0" smtClean="0">
                <a:solidFill>
                  <a:schemeClr val="bg1"/>
                </a:solidFill>
              </a:rPr>
              <a:t> Ю.А.</a:t>
            </a:r>
            <a:r>
              <a:rPr lang="ru-RU" dirty="0" smtClean="0">
                <a:solidFill>
                  <a:schemeClr val="bg1"/>
                </a:solidFill>
              </a:rPr>
              <a:t>, д.п.н., зав.лабораторией комплексных исследований в области ранней помощи ФГБНУ «ИКП РАО»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19308" y="553452"/>
            <a:ext cx="5740860" cy="3339817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/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/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/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/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/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/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/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/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/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/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/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/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/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ВАРИАТИВНЫЕ МОДЕЛИ РАННЕЙ ПОМОЩИ В РОССИЙСКОЙ ФЕДЕРАЦИИ</a:t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/>
            </a:r>
            <a:br>
              <a:rPr lang="ru-RU" sz="3200" dirty="0" smtClean="0">
                <a:solidFill>
                  <a:schemeClr val="bg1"/>
                </a:solidFill>
              </a:rPr>
            </a:b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10491106" y="6072812"/>
            <a:ext cx="1700893" cy="5221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2800" dirty="0" smtClean="0">
                <a:solidFill>
                  <a:schemeClr val="bg1">
                    <a:lumMod val="50000"/>
                  </a:schemeClr>
                </a:solidFill>
              </a:rPr>
              <a:t>Москва</a:t>
            </a:r>
            <a:endParaRPr lang="ru-RU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10491107" y="6441603"/>
            <a:ext cx="1700893" cy="4163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</a:rPr>
              <a:t>20.09.2021</a:t>
            </a:r>
            <a:endParaRPr lang="ru-RU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1142" y="1276977"/>
            <a:ext cx="17857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 smtClean="0">
                <a:solidFill>
                  <a:schemeClr val="bg1"/>
                </a:solidFill>
              </a:rPr>
              <a:t>МИНИСТЕРСТВО ПРОСВЕЩЕНИЯ </a:t>
            </a:r>
            <a:endParaRPr lang="en-US" sz="800" dirty="0" smtClean="0">
              <a:solidFill>
                <a:schemeClr val="bg1"/>
              </a:solidFill>
            </a:endParaRPr>
          </a:p>
          <a:p>
            <a:pPr algn="ctr"/>
            <a:r>
              <a:rPr lang="ru-RU" sz="800" dirty="0" smtClean="0">
                <a:solidFill>
                  <a:schemeClr val="bg1"/>
                </a:solidFill>
              </a:rPr>
              <a:t>РОССИЙСКОЙ ФЕДЕРАЦИИ</a:t>
            </a:r>
            <a:endParaRPr lang="ru-RU" sz="800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569" y="212765"/>
            <a:ext cx="921390" cy="1062078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9290" y="1573383"/>
            <a:ext cx="4767770" cy="3440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99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8022" y="6581292"/>
            <a:ext cx="12200021" cy="286647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-8022" y="0"/>
            <a:ext cx="12200021" cy="1421296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9843" y="53312"/>
            <a:ext cx="9140687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Результаты мониторинга системы ранней помощи в образовании в 2020 г</a:t>
            </a:r>
            <a:r>
              <a:rPr lang="ru-RU" sz="3200" dirty="0" smtClean="0">
                <a:solidFill>
                  <a:schemeClr val="bg1"/>
                </a:solidFill>
              </a:rPr>
              <a:t/>
            </a:r>
            <a:br>
              <a:rPr lang="ru-RU" sz="3200" dirty="0" smtClean="0">
                <a:solidFill>
                  <a:schemeClr val="bg1"/>
                </a:solidFill>
              </a:rPr>
            </a:b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9843" y="1825625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/>
              <a:t>Министерством просвещения Российской Федерации в 2020 году был осуществлен мониторинг деятельности служб ранней помощи, функционирующих в сфере образования Российской Федерации</a:t>
            </a:r>
          </a:p>
          <a:p>
            <a:pPr algn="just"/>
            <a:r>
              <a:rPr lang="ru-RU" sz="2000" dirty="0" smtClean="0"/>
              <a:t>В мониторинге приняли участие 84 субъекта Российской Федерации (информация не представлена г. Москва) </a:t>
            </a:r>
          </a:p>
          <a:p>
            <a:pPr algn="just"/>
            <a:r>
              <a:rPr lang="ru-RU" sz="2000" dirty="0" smtClean="0"/>
              <a:t>Согласно полученным данным во всех субъектах Российской Федерации, кроме Республики Дагестан, Ненецкого автономного округа и Белгородской области, функционируют службы ранней помощи в сфере образования.</a:t>
            </a:r>
            <a:br>
              <a:rPr lang="ru-RU" sz="2000" dirty="0" smtClean="0"/>
            </a:br>
            <a:r>
              <a:rPr lang="ru-RU" sz="2000" dirty="0" smtClean="0"/>
              <a:t>По сравнению с прошлым годом такие службы открылись в Чеченской Республике, Брянской, Рязанской, Смоленской областях, Чукотском автономном округе и г. Севастополе</a:t>
            </a:r>
          </a:p>
          <a:p>
            <a:pPr algn="just"/>
            <a:endParaRPr lang="ru-RU" sz="2000" dirty="0" smtClean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569843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Москва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10001250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F073AA5-65F0-44F5-9F0F-68855B3B7571}" type="datetime1">
              <a:rPr lang="ru-RU" sz="2000" smtClean="0">
                <a:solidFill>
                  <a:schemeClr val="bg1"/>
                </a:solidFill>
              </a:rPr>
              <a:pPr algn="r"/>
              <a:t>20.08.2021</a:t>
            </a:fld>
            <a:endParaRPr lang="ru-RU" sz="2000" dirty="0">
              <a:solidFill>
                <a:schemeClr val="bg1"/>
              </a:solidFill>
            </a:endParaRPr>
          </a:p>
        </p:txBody>
      </p:sp>
      <p:grpSp>
        <p:nvGrpSpPr>
          <p:cNvPr id="4" name="Группа 24"/>
          <p:cNvGrpSpPr/>
          <p:nvPr/>
        </p:nvGrpSpPr>
        <p:grpSpPr>
          <a:xfrm>
            <a:off x="10762335" y="4813"/>
            <a:ext cx="1437686" cy="1394412"/>
            <a:chOff x="10762335" y="4813"/>
            <a:chExt cx="1437686" cy="1394412"/>
          </a:xfrm>
        </p:grpSpPr>
        <p:sp>
          <p:nvSpPr>
            <p:cNvPr id="26" name="TextBox 25"/>
            <p:cNvSpPr txBox="1"/>
            <p:nvPr/>
          </p:nvSpPr>
          <p:spPr>
            <a:xfrm>
              <a:off x="10762335" y="748258"/>
              <a:ext cx="14376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 smtClean="0">
                  <a:solidFill>
                    <a:schemeClr val="bg1"/>
                  </a:solidFill>
                </a:rPr>
                <a:t>МИНИСТЕРСТВО ПРОСВЕЩЕНИЯ РОССИЙСКОЙ ФЕДЕРАЦИИ</a:t>
              </a:r>
              <a:endParaRPr lang="ru-RU" sz="700" dirty="0">
                <a:solidFill>
                  <a:schemeClr val="bg1"/>
                </a:solidFill>
              </a:endParaRPr>
            </a:p>
          </p:txBody>
        </p:sp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77200" y="1067037"/>
              <a:ext cx="1207956" cy="332188"/>
            </a:xfrm>
            <a:prstGeom prst="rect">
              <a:avLst/>
            </a:prstGeom>
          </p:spPr>
        </p:pic>
        <p:pic>
          <p:nvPicPr>
            <p:cNvPr id="28" name="Рисунок 2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8258" y="4813"/>
              <a:ext cx="665840" cy="7675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7100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8022" y="6581292"/>
            <a:ext cx="12200021" cy="286647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-8022" y="0"/>
            <a:ext cx="12200021" cy="1421296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9843" y="53312"/>
            <a:ext cx="9140687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Результаты мониторинга системы ранней помощи в образовании в 2020 г</a:t>
            </a:r>
            <a:r>
              <a:rPr lang="ru-RU" sz="3200" dirty="0" smtClean="0">
                <a:solidFill>
                  <a:schemeClr val="bg1"/>
                </a:solidFill>
              </a:rPr>
              <a:t/>
            </a:r>
            <a:br>
              <a:rPr lang="ru-RU" sz="3200" dirty="0" smtClean="0">
                <a:solidFill>
                  <a:schemeClr val="bg1"/>
                </a:solidFill>
              </a:rPr>
            </a:b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9843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000" dirty="0" smtClean="0"/>
              <a:t>По состоянию на конец 2020 г. в России действует 6 040 служб ранней помощи, что на 49,5% (на 2 000 служб ранней помощи) больше, чем в 2019 г.</a:t>
            </a:r>
          </a:p>
          <a:p>
            <a:pPr algn="just"/>
            <a:r>
              <a:rPr lang="ru-RU" sz="2000" dirty="0" smtClean="0"/>
              <a:t>4 240 служб ранней помощи функционирует на базе дошкольных образовательных организаций, что на 1 052 единицы больше (33%), чем в 2019 году</a:t>
            </a:r>
          </a:p>
          <a:p>
            <a:pPr algn="just"/>
            <a:r>
              <a:rPr lang="ru-RU" sz="2000" dirty="0" smtClean="0"/>
              <a:t>На базе общеобразовательных организаций открыто 1 399 служб ранней коррекционной помощи, что на 907 служб (почти в 3 раза) больше по сравнению </a:t>
            </a:r>
            <a:br>
              <a:rPr lang="ru-RU" sz="2000" dirty="0" smtClean="0"/>
            </a:br>
            <a:r>
              <a:rPr lang="ru-RU" sz="2000" dirty="0" smtClean="0"/>
              <a:t>с 2019 годом</a:t>
            </a:r>
          </a:p>
          <a:p>
            <a:pPr algn="just"/>
            <a:r>
              <a:rPr lang="ru-RU" sz="2000" dirty="0" smtClean="0"/>
              <a:t>Количество служб ранней коррекционной помощи, функционирующих на базе региональных </a:t>
            </a:r>
            <a:br>
              <a:rPr lang="ru-RU" sz="2000" dirty="0" smtClean="0"/>
            </a:br>
            <a:r>
              <a:rPr lang="ru-RU" sz="2000" dirty="0" smtClean="0"/>
              <a:t>и муниципальных </a:t>
            </a:r>
            <a:r>
              <a:rPr lang="ru-RU" sz="2000" dirty="0" err="1" smtClean="0"/>
              <a:t>ППМС-центров</a:t>
            </a:r>
            <a:r>
              <a:rPr lang="ru-RU" sz="2000" dirty="0" smtClean="0"/>
              <a:t> - 316 служб</a:t>
            </a:r>
          </a:p>
          <a:p>
            <a:pPr algn="just"/>
            <a:r>
              <a:rPr lang="ru-RU" sz="2000" dirty="0" smtClean="0"/>
              <a:t>85 служб ранней коррекционной помощи действуют на базе иных организаций, осуществляющих образовательную деятельность: организациях дополнительного образования (в том числе центрах детского творчества), профессиональных образовательных организациях, центрах для детей-сирот и детей, оставшихся без попечения родителей, социально-реабилитационных центров</a:t>
            </a:r>
            <a:br>
              <a:rPr lang="ru-RU" sz="2000" dirty="0" smtClean="0"/>
            </a:br>
            <a:r>
              <a:rPr lang="ru-RU" sz="2000" dirty="0" smtClean="0"/>
              <a:t>для несовершеннолетних и др.</a:t>
            </a:r>
          </a:p>
          <a:p>
            <a:pPr algn="just"/>
            <a:endParaRPr lang="ru-RU" sz="2000" dirty="0" smtClean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569843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Москва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10001250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F073AA5-65F0-44F5-9F0F-68855B3B7571}" type="datetime1">
              <a:rPr lang="ru-RU" sz="2000" smtClean="0">
                <a:solidFill>
                  <a:schemeClr val="bg1"/>
                </a:solidFill>
              </a:rPr>
              <a:pPr algn="r"/>
              <a:t>20.08.2021</a:t>
            </a:fld>
            <a:endParaRPr lang="ru-RU" sz="2000" dirty="0">
              <a:solidFill>
                <a:schemeClr val="bg1"/>
              </a:solidFill>
            </a:endParaRPr>
          </a:p>
        </p:txBody>
      </p:sp>
      <p:grpSp>
        <p:nvGrpSpPr>
          <p:cNvPr id="4" name="Группа 24"/>
          <p:cNvGrpSpPr/>
          <p:nvPr/>
        </p:nvGrpSpPr>
        <p:grpSpPr>
          <a:xfrm>
            <a:off x="10762335" y="4813"/>
            <a:ext cx="1437686" cy="1394412"/>
            <a:chOff x="10762335" y="4813"/>
            <a:chExt cx="1437686" cy="1394412"/>
          </a:xfrm>
        </p:grpSpPr>
        <p:sp>
          <p:nvSpPr>
            <p:cNvPr id="26" name="TextBox 25"/>
            <p:cNvSpPr txBox="1"/>
            <p:nvPr/>
          </p:nvSpPr>
          <p:spPr>
            <a:xfrm>
              <a:off x="10762335" y="748258"/>
              <a:ext cx="14376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 smtClean="0">
                  <a:solidFill>
                    <a:schemeClr val="bg1"/>
                  </a:solidFill>
                </a:rPr>
                <a:t>МИНИСТЕРСТВО ПРОСВЕЩЕНИЯ РОССИЙСКОЙ ФЕДЕРАЦИИ</a:t>
              </a:r>
              <a:endParaRPr lang="ru-RU" sz="700" dirty="0">
                <a:solidFill>
                  <a:schemeClr val="bg1"/>
                </a:solidFill>
              </a:endParaRPr>
            </a:p>
          </p:txBody>
        </p:sp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77200" y="1067037"/>
              <a:ext cx="1207956" cy="332188"/>
            </a:xfrm>
            <a:prstGeom prst="rect">
              <a:avLst/>
            </a:prstGeom>
          </p:spPr>
        </p:pic>
        <p:pic>
          <p:nvPicPr>
            <p:cNvPr id="28" name="Рисунок 2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8258" y="4813"/>
              <a:ext cx="665840" cy="7675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7100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8022" y="6581292"/>
            <a:ext cx="12200021" cy="286647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-8022" y="0"/>
            <a:ext cx="12200021" cy="1421296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9843" y="53312"/>
            <a:ext cx="9140687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Результаты мониторинга системы ранней помощи в образовании в 2020 г</a:t>
            </a:r>
            <a:r>
              <a:rPr lang="ru-RU" sz="3200" dirty="0" smtClean="0">
                <a:solidFill>
                  <a:schemeClr val="bg1"/>
                </a:solidFill>
              </a:rPr>
              <a:t/>
            </a:r>
            <a:br>
              <a:rPr lang="ru-RU" sz="3200" dirty="0" smtClean="0">
                <a:solidFill>
                  <a:schemeClr val="bg1"/>
                </a:solidFill>
              </a:rPr>
            </a:b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9843" y="1825625"/>
            <a:ext cx="10515600" cy="4351338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Общее количество обращений в службы ранней помощи в очном и заочном режимах составило 458 794, </a:t>
            </a:r>
            <a:br>
              <a:rPr lang="ru-RU" sz="2000" dirty="0" smtClean="0"/>
            </a:br>
            <a:r>
              <a:rPr lang="ru-RU" sz="2000" dirty="0" smtClean="0"/>
              <a:t>что на 195 513 обращений (42,61%) больше по сравнению с аналогичным периодом 2019 года </a:t>
            </a:r>
          </a:p>
          <a:p>
            <a:r>
              <a:rPr lang="ru-RU" sz="2000" dirty="0" smtClean="0"/>
              <a:t>Эти цифры свидетельствуют о возросшей </a:t>
            </a:r>
            <a:r>
              <a:rPr lang="ru-RU" sz="2000" dirty="0" err="1" smtClean="0"/>
              <a:t>востребованности</a:t>
            </a:r>
            <a:r>
              <a:rPr lang="ru-RU" sz="2000" dirty="0" smtClean="0"/>
              <a:t> данных услуг, а также об эффективности проведенной информационно-просветительской работы с родителями, воспитывающими детей раннего возраста. При этом количество очных обращений заметно преобладает: их количество более чем в 4 раза превышает количество заочных обращений (368 487 и 90 307 обращений соответственно)</a:t>
            </a:r>
          </a:p>
          <a:p>
            <a:pPr algn="just"/>
            <a:endParaRPr lang="ru-RU" sz="2000" dirty="0" smtClean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569843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Москва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10001250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F073AA5-65F0-44F5-9F0F-68855B3B7571}" type="datetime1">
              <a:rPr lang="ru-RU" sz="2000" smtClean="0">
                <a:solidFill>
                  <a:schemeClr val="bg1"/>
                </a:solidFill>
              </a:rPr>
              <a:pPr algn="r"/>
              <a:t>20.08.2021</a:t>
            </a:fld>
            <a:endParaRPr lang="ru-RU" sz="2000" dirty="0">
              <a:solidFill>
                <a:schemeClr val="bg1"/>
              </a:solidFill>
            </a:endParaRPr>
          </a:p>
        </p:txBody>
      </p:sp>
      <p:grpSp>
        <p:nvGrpSpPr>
          <p:cNvPr id="4" name="Группа 24"/>
          <p:cNvGrpSpPr/>
          <p:nvPr/>
        </p:nvGrpSpPr>
        <p:grpSpPr>
          <a:xfrm>
            <a:off x="10762335" y="4813"/>
            <a:ext cx="1437686" cy="1394412"/>
            <a:chOff x="10762335" y="4813"/>
            <a:chExt cx="1437686" cy="1394412"/>
          </a:xfrm>
        </p:grpSpPr>
        <p:sp>
          <p:nvSpPr>
            <p:cNvPr id="26" name="TextBox 25"/>
            <p:cNvSpPr txBox="1"/>
            <p:nvPr/>
          </p:nvSpPr>
          <p:spPr>
            <a:xfrm>
              <a:off x="10762335" y="748258"/>
              <a:ext cx="14376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 smtClean="0">
                  <a:solidFill>
                    <a:schemeClr val="bg1"/>
                  </a:solidFill>
                </a:rPr>
                <a:t>МИНИСТЕРСТВО ПРОСВЕЩЕНИЯ РОССИЙСКОЙ ФЕДЕРАЦИИ</a:t>
              </a:r>
              <a:endParaRPr lang="ru-RU" sz="700" dirty="0">
                <a:solidFill>
                  <a:schemeClr val="bg1"/>
                </a:solidFill>
              </a:endParaRPr>
            </a:p>
          </p:txBody>
        </p:sp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77200" y="1067037"/>
              <a:ext cx="1207956" cy="332188"/>
            </a:xfrm>
            <a:prstGeom prst="rect">
              <a:avLst/>
            </a:prstGeom>
          </p:spPr>
        </p:pic>
        <p:pic>
          <p:nvPicPr>
            <p:cNvPr id="28" name="Рисунок 2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8258" y="4813"/>
              <a:ext cx="665840" cy="7675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7100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8022" y="6581292"/>
            <a:ext cx="12200021" cy="286647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-8022" y="0"/>
            <a:ext cx="12200021" cy="1421296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9843" y="53312"/>
            <a:ext cx="9140687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Правовая поддержка развития системы ранней помощи в образовании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9843" y="1825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indent="0" algn="just"/>
            <a:r>
              <a:rPr lang="ru-RU" sz="2000" dirty="0" smtClean="0"/>
              <a:t>Федеральный закон «Об образовании в Российской Федерации» (от 29.12.2012 N 273-ФЗ)</a:t>
            </a:r>
          </a:p>
          <a:p>
            <a:pPr indent="0" algn="just"/>
            <a:r>
              <a:rPr lang="ru-RU" sz="2000" dirty="0" smtClean="0"/>
              <a:t>Концепции развития ранней помощи в Российской Федерации на период до 2020 года (утверждена распоряжением Правительства Российской Федерации от 31.08 2016 № 1839-р)</a:t>
            </a:r>
          </a:p>
          <a:p>
            <a:pPr indent="0" algn="just"/>
            <a:r>
              <a:rPr lang="ru-RU" sz="2000" dirty="0" smtClean="0"/>
              <a:t>План мероприятий по реализации Концепции развития ранней помощи в Российской Федерации на период до 2020 года, утвержденного распоряжением Правительства Российской Федерации от 17 декабря 2016 г. № 2723-р</a:t>
            </a:r>
          </a:p>
          <a:p>
            <a:r>
              <a:rPr lang="ru-RU" sz="1800" dirty="0" smtClean="0"/>
              <a:t>Программа фундаментальных научных исследований в Российской Федерации на долгосрочный период (2021 - 2030 годы) (утверждена распоряжением Правительства РФ от  от 31 декабря 2020 г. № 3684-р)  </a:t>
            </a:r>
            <a:r>
              <a:rPr lang="ru-RU" sz="2000" dirty="0" smtClean="0"/>
              <a:t>Раздел «Научные основы развития системы образования детей с ограниченными возможностями здоровья и системы непрерывного образования специалистов» (пункт плана «Развитие системы образования детей с ограниченными возможностями здоровья, начиная с первых месяцев») 	</a:t>
            </a:r>
          </a:p>
          <a:p>
            <a:pPr indent="0" algn="just"/>
            <a:r>
              <a:rPr lang="ru-RU" sz="2000" dirty="0" smtClean="0"/>
              <a:t>Государственная Программа Российской Федерации «Развитие образования», подпрограммы «Развитие дошкольного и общего образования», ведомственная целевая программа «Развитие современных механизмов и технологий дошкольного и общего образования». </a:t>
            </a:r>
          </a:p>
          <a:p>
            <a:pPr indent="0" algn="just"/>
            <a:r>
              <a:rPr lang="ru-RU" sz="2000" dirty="0" smtClean="0"/>
              <a:t>Государственная Программа Российской Федерации «Развитие образования», федеральный проект «Поддержка семей, имеющих детей»</a:t>
            </a:r>
            <a:endParaRPr lang="ru-RU" sz="2000" b="1" dirty="0" smtClean="0"/>
          </a:p>
          <a:p>
            <a:pPr algn="just"/>
            <a:endParaRPr lang="ru-RU" sz="2000" dirty="0" smtClean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569843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Москва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10001250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F073AA5-65F0-44F5-9F0F-68855B3B7571}" type="datetime1">
              <a:rPr lang="ru-RU" sz="2000" smtClean="0">
                <a:solidFill>
                  <a:schemeClr val="bg1"/>
                </a:solidFill>
              </a:rPr>
              <a:pPr algn="r"/>
              <a:t>20.08.2021</a:t>
            </a:fld>
            <a:endParaRPr lang="ru-RU" sz="2000" dirty="0">
              <a:solidFill>
                <a:schemeClr val="bg1"/>
              </a:solidFill>
            </a:endParaRPr>
          </a:p>
        </p:txBody>
      </p:sp>
      <p:grpSp>
        <p:nvGrpSpPr>
          <p:cNvPr id="4" name="Группа 24"/>
          <p:cNvGrpSpPr/>
          <p:nvPr/>
        </p:nvGrpSpPr>
        <p:grpSpPr>
          <a:xfrm>
            <a:off x="10762335" y="4813"/>
            <a:ext cx="1437686" cy="1394412"/>
            <a:chOff x="10762335" y="4813"/>
            <a:chExt cx="1437686" cy="1394412"/>
          </a:xfrm>
        </p:grpSpPr>
        <p:sp>
          <p:nvSpPr>
            <p:cNvPr id="26" name="TextBox 25"/>
            <p:cNvSpPr txBox="1"/>
            <p:nvPr/>
          </p:nvSpPr>
          <p:spPr>
            <a:xfrm>
              <a:off x="10762335" y="748258"/>
              <a:ext cx="14376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 smtClean="0">
                  <a:solidFill>
                    <a:schemeClr val="bg1"/>
                  </a:solidFill>
                </a:rPr>
                <a:t>МИНИСТЕРСТВО ПРОСВЕЩЕНИЯ РОССИЙСКОЙ ФЕДЕРАЦИИ</a:t>
              </a:r>
              <a:endParaRPr lang="ru-RU" sz="700" dirty="0">
                <a:solidFill>
                  <a:schemeClr val="bg1"/>
                </a:solidFill>
              </a:endParaRPr>
            </a:p>
          </p:txBody>
        </p:sp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77200" y="1067037"/>
              <a:ext cx="1207956" cy="332188"/>
            </a:xfrm>
            <a:prstGeom prst="rect">
              <a:avLst/>
            </a:prstGeom>
          </p:spPr>
        </p:pic>
        <p:pic>
          <p:nvPicPr>
            <p:cNvPr id="28" name="Рисунок 2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8258" y="4813"/>
              <a:ext cx="665840" cy="7675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7100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8022" y="6581292"/>
            <a:ext cx="12200021" cy="286647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-8022" y="0"/>
            <a:ext cx="12200021" cy="1421296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9843" y="53312"/>
            <a:ext cx="9140687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Правовая поддержка развития системы ранней помощи в образовании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9843" y="1825625"/>
            <a:ext cx="10515600" cy="4351338"/>
          </a:xfrm>
        </p:spPr>
        <p:txBody>
          <a:bodyPr>
            <a:normAutofit/>
          </a:bodyPr>
          <a:lstStyle/>
          <a:p>
            <a:pPr lvl="0" algn="just"/>
            <a:r>
              <a:rPr lang="ru-RU" sz="2000" dirty="0" smtClean="0"/>
              <a:t>Министерством просвещения РФ разработан и внесен в Правительство Российской Федерации проект Федерального закона «О внесении изменений в отдельные законодательные акты Российской Федерации в части обеспечения права </a:t>
            </a:r>
            <a:br>
              <a:rPr lang="ru-RU" sz="2000" dirty="0" smtClean="0"/>
            </a:br>
            <a:r>
              <a:rPr lang="ru-RU" sz="2000" dirty="0" smtClean="0"/>
              <a:t>на образование лиц с инвалидностью, с ограниченными возможностями здоровья, обучающихся, нуждающихся в длительном лечении», которым уточняется определение ранней коррекционной помощи, оказываемой детям, имеющим нарушения двигательных, сенсорных, познавательных, речевых и эмоционально-волевых процессов или их сочетаний, поведения, а также риск их возникновения, </a:t>
            </a:r>
            <a:br>
              <a:rPr lang="ru-RU" sz="2000" dirty="0" smtClean="0"/>
            </a:br>
            <a:r>
              <a:rPr lang="ru-RU" sz="2000" dirty="0" smtClean="0"/>
              <a:t>и включающей коррекционно-развивающие и компенсирующие занятия с детьми, логопедическую помощь детям</a:t>
            </a:r>
          </a:p>
          <a:p>
            <a:pPr algn="just"/>
            <a:endParaRPr lang="ru-RU" sz="2000" dirty="0" smtClean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569843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Москва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10001250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ru-RU" sz="2000" dirty="0">
              <a:solidFill>
                <a:schemeClr val="bg1"/>
              </a:solidFill>
            </a:endParaRPr>
          </a:p>
        </p:txBody>
      </p:sp>
      <p:grpSp>
        <p:nvGrpSpPr>
          <p:cNvPr id="4" name="Группа 24"/>
          <p:cNvGrpSpPr/>
          <p:nvPr/>
        </p:nvGrpSpPr>
        <p:grpSpPr>
          <a:xfrm>
            <a:off x="10762335" y="4813"/>
            <a:ext cx="1437686" cy="1394412"/>
            <a:chOff x="10762335" y="4813"/>
            <a:chExt cx="1437686" cy="1394412"/>
          </a:xfrm>
        </p:grpSpPr>
        <p:sp>
          <p:nvSpPr>
            <p:cNvPr id="26" name="TextBox 25"/>
            <p:cNvSpPr txBox="1"/>
            <p:nvPr/>
          </p:nvSpPr>
          <p:spPr>
            <a:xfrm>
              <a:off x="10762335" y="748258"/>
              <a:ext cx="14376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 smtClean="0">
                  <a:solidFill>
                    <a:schemeClr val="bg1"/>
                  </a:solidFill>
                </a:rPr>
                <a:t>МИНИСТЕРСТВО ПРОСВЕЩЕНИЯ РОССИЙСКОЙ ФЕДЕРАЦИИ</a:t>
              </a:r>
              <a:endParaRPr lang="ru-RU" sz="700" dirty="0">
                <a:solidFill>
                  <a:schemeClr val="bg1"/>
                </a:solidFill>
              </a:endParaRPr>
            </a:p>
          </p:txBody>
        </p:sp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77200" y="1067037"/>
              <a:ext cx="1207956" cy="332188"/>
            </a:xfrm>
            <a:prstGeom prst="rect">
              <a:avLst/>
            </a:prstGeom>
          </p:spPr>
        </p:pic>
        <p:pic>
          <p:nvPicPr>
            <p:cNvPr id="28" name="Рисунок 2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8258" y="4813"/>
              <a:ext cx="665840" cy="7675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71002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8022" y="6581292"/>
            <a:ext cx="12200021" cy="286647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-8022" y="0"/>
            <a:ext cx="12200021" cy="1421296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9843" y="53312"/>
            <a:ext cx="9140687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ПОСТРОЕНИЕ СИСТЕМЫ РАННЕЙ ПОМОЩИ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9843" y="1825625"/>
            <a:ext cx="10515600" cy="4351338"/>
          </a:xfrm>
        </p:spPr>
        <p:txBody>
          <a:bodyPr>
            <a:normAutofit/>
          </a:bodyPr>
          <a:lstStyle/>
          <a:p>
            <a:pPr indent="0" algn="just" fontAlgn="base">
              <a:buNone/>
            </a:pPr>
            <a:r>
              <a:rPr lang="ru-RU" sz="2000" dirty="0" smtClean="0"/>
              <a:t>Построение системы ранней помощи может осуществляться как минимум по трем сценариям:</a:t>
            </a:r>
          </a:p>
          <a:p>
            <a:pPr indent="0" algn="just" fontAlgn="base"/>
            <a:r>
              <a:rPr lang="ru-RU" sz="2000" dirty="0" smtClean="0"/>
              <a:t> «сверху - вниз», т.е. с первоочередным образованием органов совещательной координации и мониторинга при губернаторе субъекта федерации, определением стратегии в целом и его ресурсной поддержкой;</a:t>
            </a:r>
          </a:p>
          <a:p>
            <a:pPr indent="0" algn="just" fontAlgn="base"/>
            <a:r>
              <a:rPr lang="ru-RU" sz="2000" dirty="0" smtClean="0"/>
              <a:t>«снизу - вверх», т.е. выстраивание отдельных проектов, интегрирующих потенциальных участников системы ранней помощи; </a:t>
            </a:r>
          </a:p>
          <a:p>
            <a:pPr indent="0" algn="just" fontAlgn="base"/>
            <a:r>
              <a:rPr lang="ru-RU" sz="2000" dirty="0" smtClean="0"/>
              <a:t>смешанный вариант, когда сочетаются оба подхода</a:t>
            </a:r>
          </a:p>
          <a:p>
            <a:pPr indent="0" algn="just" fontAlgn="base"/>
            <a:endParaRPr lang="ru-RU" sz="2000" dirty="0" smtClean="0"/>
          </a:p>
          <a:p>
            <a:pPr indent="0" algn="just" fontAlgn="base"/>
            <a:r>
              <a:rPr lang="ru-RU" sz="2000" dirty="0" smtClean="0"/>
              <a:t>Механизмом создания системы ранней помощи является  МЕХАНИЗМ </a:t>
            </a:r>
            <a:r>
              <a:rPr lang="ru-RU" sz="2000" b="1" dirty="0" smtClean="0"/>
              <a:t>ПРОЕКТИРОВАНИЯ</a:t>
            </a:r>
          </a:p>
          <a:p>
            <a:pPr algn="just"/>
            <a:endParaRPr lang="ru-RU" sz="2000" dirty="0" smtClean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569843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Москва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10001250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ru-RU" sz="2000" dirty="0">
              <a:solidFill>
                <a:schemeClr val="bg1"/>
              </a:solidFill>
            </a:endParaRPr>
          </a:p>
        </p:txBody>
      </p:sp>
      <p:grpSp>
        <p:nvGrpSpPr>
          <p:cNvPr id="4" name="Группа 24"/>
          <p:cNvGrpSpPr/>
          <p:nvPr/>
        </p:nvGrpSpPr>
        <p:grpSpPr>
          <a:xfrm>
            <a:off x="10762335" y="4813"/>
            <a:ext cx="1437686" cy="1394412"/>
            <a:chOff x="10762335" y="4813"/>
            <a:chExt cx="1437686" cy="1394412"/>
          </a:xfrm>
        </p:grpSpPr>
        <p:sp>
          <p:nvSpPr>
            <p:cNvPr id="26" name="TextBox 25"/>
            <p:cNvSpPr txBox="1"/>
            <p:nvPr/>
          </p:nvSpPr>
          <p:spPr>
            <a:xfrm>
              <a:off x="10762335" y="748258"/>
              <a:ext cx="14376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 smtClean="0">
                  <a:solidFill>
                    <a:schemeClr val="bg1"/>
                  </a:solidFill>
                </a:rPr>
                <a:t>МИНИСТЕРСТВО ПРОСВЕЩЕНИЯ РОССИЙСКОЙ ФЕДЕРАЦИИ</a:t>
              </a:r>
              <a:endParaRPr lang="ru-RU" sz="700" dirty="0">
                <a:solidFill>
                  <a:schemeClr val="bg1"/>
                </a:solidFill>
              </a:endParaRPr>
            </a:p>
          </p:txBody>
        </p:sp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77200" y="1067037"/>
              <a:ext cx="1207956" cy="332188"/>
            </a:xfrm>
            <a:prstGeom prst="rect">
              <a:avLst/>
            </a:prstGeom>
          </p:spPr>
        </p:pic>
        <p:pic>
          <p:nvPicPr>
            <p:cNvPr id="28" name="Рисунок 2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8258" y="4813"/>
              <a:ext cx="665840" cy="7675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71002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8022" y="6581292"/>
            <a:ext cx="12200021" cy="286647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-8022" y="0"/>
            <a:ext cx="12200021" cy="1421296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9843" y="53312"/>
            <a:ext cx="9140687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Первый сценарий -   «сверху – вниз»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9843" y="1825625"/>
            <a:ext cx="10515600" cy="4351338"/>
          </a:xfrm>
        </p:spPr>
        <p:txBody>
          <a:bodyPr>
            <a:normAutofit lnSpcReduction="10000"/>
          </a:bodyPr>
          <a:lstStyle/>
          <a:p>
            <a:pPr indent="0" algn="just" fontAlgn="base">
              <a:spcBef>
                <a:spcPts val="0"/>
              </a:spcBef>
              <a:buNone/>
            </a:pPr>
            <a:r>
              <a:rPr lang="ru-RU" sz="2000" b="1" dirty="0" smtClean="0"/>
              <a:t>Первый уровень такой структуры – </a:t>
            </a:r>
            <a:r>
              <a:rPr lang="ru-RU" sz="2000" dirty="0" smtClean="0"/>
              <a:t>это уровень региона, представлен </a:t>
            </a:r>
            <a:r>
              <a:rPr lang="ru-RU" sz="2000" b="1" dirty="0" smtClean="0"/>
              <a:t>межведомственным координационным советом</a:t>
            </a:r>
            <a:r>
              <a:rPr lang="ru-RU" sz="2000" dirty="0" smtClean="0"/>
              <a:t>, включающим представителей заинтересованных ведомств, а также представителей неправительственных негосударственных организаций. Такой совет может осуществлять свою деятельность под началом губернатора региона или заместителя губернатора. Это управляющая и координирующая структура, реализующая принцип общественно-государственного управления.</a:t>
            </a:r>
            <a:r>
              <a:rPr lang="ru-RU" sz="2000" b="1" dirty="0" smtClean="0"/>
              <a:t> </a:t>
            </a:r>
          </a:p>
          <a:p>
            <a:pPr indent="0" algn="just" fontAlgn="base">
              <a:spcBef>
                <a:spcPts val="0"/>
              </a:spcBef>
              <a:buNone/>
            </a:pPr>
            <a:r>
              <a:rPr lang="ru-RU" sz="2000" b="1" dirty="0" smtClean="0"/>
              <a:t>Ресурсное и методическое обеспечение </a:t>
            </a:r>
            <a:r>
              <a:rPr lang="ru-RU" sz="2000" dirty="0" smtClean="0"/>
              <a:t>деятельности может быть возложено на один из региональных центров ведущего ведомства.</a:t>
            </a:r>
            <a:r>
              <a:rPr lang="ru-RU" sz="2000" b="1" dirty="0" smtClean="0"/>
              <a:t> </a:t>
            </a:r>
          </a:p>
          <a:p>
            <a:pPr indent="0" algn="just" fontAlgn="base">
              <a:spcBef>
                <a:spcPts val="0"/>
              </a:spcBef>
              <a:buNone/>
            </a:pPr>
            <a:r>
              <a:rPr lang="ru-RU" sz="2000" b="1" dirty="0" smtClean="0"/>
              <a:t>Второй уровень – </a:t>
            </a:r>
            <a:r>
              <a:rPr lang="ru-RU" sz="2000" b="1" dirty="0" err="1" smtClean="0"/>
              <a:t>уровень</a:t>
            </a:r>
            <a:r>
              <a:rPr lang="ru-RU" sz="2000" b="1" dirty="0" smtClean="0"/>
              <a:t> региона.</a:t>
            </a:r>
            <a:r>
              <a:rPr lang="ru-RU" sz="2000" dirty="0" smtClean="0"/>
              <a:t> Этот уровень может быть представлен органами управления образованием, здравоохранения и социальной защиты, различными практическими организациями образования, здравоохранения, системы социальной защиты населения, на базе которых открываются службы ранней помощи</a:t>
            </a:r>
          </a:p>
          <a:p>
            <a:pPr indent="0" algn="just" fontAlgn="base">
              <a:spcBef>
                <a:spcPts val="0"/>
              </a:spcBef>
              <a:buNone/>
            </a:pPr>
            <a:endParaRPr lang="ru-RU" sz="2000" dirty="0" smtClean="0"/>
          </a:p>
          <a:p>
            <a:pPr indent="0" algn="just" fontAlgn="base">
              <a:spcBef>
                <a:spcPts val="0"/>
              </a:spcBef>
              <a:buNone/>
            </a:pPr>
            <a:r>
              <a:rPr lang="ru-RU" sz="2000" dirty="0" smtClean="0"/>
              <a:t>Система региональной ранней помощи может проектироваться в рамках одного ведомства или в рамках нескольких ведомств (сложный по реализации проект) (Пример, Самарская область, Республика Марий Эл)</a:t>
            </a:r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569843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Москва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10001250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ru-RU" sz="2000" dirty="0">
              <a:solidFill>
                <a:schemeClr val="bg1"/>
              </a:solidFill>
            </a:endParaRPr>
          </a:p>
        </p:txBody>
      </p:sp>
      <p:grpSp>
        <p:nvGrpSpPr>
          <p:cNvPr id="4" name="Группа 24"/>
          <p:cNvGrpSpPr/>
          <p:nvPr/>
        </p:nvGrpSpPr>
        <p:grpSpPr>
          <a:xfrm>
            <a:off x="10762335" y="4813"/>
            <a:ext cx="1437686" cy="1394412"/>
            <a:chOff x="10762335" y="4813"/>
            <a:chExt cx="1437686" cy="1394412"/>
          </a:xfrm>
        </p:grpSpPr>
        <p:sp>
          <p:nvSpPr>
            <p:cNvPr id="26" name="TextBox 25"/>
            <p:cNvSpPr txBox="1"/>
            <p:nvPr/>
          </p:nvSpPr>
          <p:spPr>
            <a:xfrm>
              <a:off x="10762335" y="748258"/>
              <a:ext cx="14376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 smtClean="0">
                  <a:solidFill>
                    <a:schemeClr val="bg1"/>
                  </a:solidFill>
                </a:rPr>
                <a:t>МИНИСТЕРСТВО ПРОСВЕЩЕНИЯ РОССИЙСКОЙ ФЕДЕРАЦИИ</a:t>
              </a:r>
              <a:endParaRPr lang="ru-RU" sz="700" dirty="0">
                <a:solidFill>
                  <a:schemeClr val="bg1"/>
                </a:solidFill>
              </a:endParaRPr>
            </a:p>
          </p:txBody>
        </p:sp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77200" y="1067037"/>
              <a:ext cx="1207956" cy="332188"/>
            </a:xfrm>
            <a:prstGeom prst="rect">
              <a:avLst/>
            </a:prstGeom>
          </p:spPr>
        </p:pic>
        <p:pic>
          <p:nvPicPr>
            <p:cNvPr id="28" name="Рисунок 2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8258" y="4813"/>
              <a:ext cx="665840" cy="7675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71002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8022" y="6581292"/>
            <a:ext cx="12200021" cy="286647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-8022" y="0"/>
            <a:ext cx="12200021" cy="1421296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9843" y="53312"/>
            <a:ext cx="9140687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Второй сценарий -   «снизу – вверх»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9843" y="1825625"/>
            <a:ext cx="10515600" cy="4351338"/>
          </a:xfrm>
        </p:spPr>
        <p:txBody>
          <a:bodyPr>
            <a:normAutofit/>
          </a:bodyPr>
          <a:lstStyle/>
          <a:p>
            <a:pPr indent="0" algn="just" fontAlgn="base">
              <a:spcBef>
                <a:spcPts val="0"/>
              </a:spcBef>
              <a:buNone/>
            </a:pPr>
            <a:r>
              <a:rPr lang="ru-RU" sz="2000" b="1" dirty="0" smtClean="0"/>
              <a:t>Первый уровень такой структуры – </a:t>
            </a:r>
            <a:r>
              <a:rPr lang="ru-RU" sz="2000" dirty="0" smtClean="0"/>
              <a:t>это уровень муниципалитета (территории), представлен </a:t>
            </a:r>
            <a:r>
              <a:rPr lang="ru-RU" sz="2000" b="1" dirty="0" smtClean="0"/>
              <a:t>координационным советом </a:t>
            </a:r>
            <a:r>
              <a:rPr lang="ru-RU" sz="2000" dirty="0" smtClean="0"/>
              <a:t>(Советом партнеров и др.), включающим представителей заинтересованных ведомств, специалистов, а также представителей неправительственных негосударственных организаций. </a:t>
            </a:r>
            <a:endParaRPr lang="ru-RU" sz="2000" b="1" dirty="0" smtClean="0"/>
          </a:p>
          <a:p>
            <a:pPr indent="0" algn="just" fontAlgn="base">
              <a:spcBef>
                <a:spcPts val="0"/>
              </a:spcBef>
              <a:buNone/>
            </a:pPr>
            <a:r>
              <a:rPr lang="ru-RU" sz="2000" b="1" dirty="0" smtClean="0"/>
              <a:t> </a:t>
            </a:r>
          </a:p>
          <a:p>
            <a:pPr indent="0" algn="just" fontAlgn="base">
              <a:spcBef>
                <a:spcPts val="0"/>
              </a:spcBef>
              <a:buNone/>
            </a:pPr>
            <a:r>
              <a:rPr lang="ru-RU" sz="2000" b="1" dirty="0" smtClean="0"/>
              <a:t>Второй уровень – </a:t>
            </a:r>
            <a:r>
              <a:rPr lang="ru-RU" sz="2000" b="1" dirty="0" err="1" smtClean="0"/>
              <a:t>уровень</a:t>
            </a:r>
            <a:r>
              <a:rPr lang="ru-RU" sz="2000" b="1" dirty="0" smtClean="0"/>
              <a:t> организаций муниципалитета.</a:t>
            </a:r>
            <a:r>
              <a:rPr lang="ru-RU" sz="2000" dirty="0" smtClean="0"/>
              <a:t> Этот уровень может быть представлен различными практическими организациями образования, здравоохранения, системы социальной защиты населения, на базе которых открываются службы ранней помощи и которые взаимодействуют в рамках договоров, соглашений и регламентов</a:t>
            </a:r>
          </a:p>
          <a:p>
            <a:pPr indent="0" algn="just" fontAlgn="base">
              <a:spcBef>
                <a:spcPts val="0"/>
              </a:spcBef>
              <a:buNone/>
            </a:pPr>
            <a:endParaRPr lang="ru-RU" sz="2000" dirty="0" smtClean="0"/>
          </a:p>
          <a:p>
            <a:pPr indent="0" algn="just" fontAlgn="base">
              <a:spcBef>
                <a:spcPts val="0"/>
              </a:spcBef>
              <a:buNone/>
            </a:pPr>
            <a:r>
              <a:rPr lang="ru-RU" sz="2000" dirty="0" smtClean="0"/>
              <a:t>Примеры, проекты регионов, выигравшие гранты Фонда поддержки детей, находящихся в трудной жизненной ситуации</a:t>
            </a:r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569843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Москва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10001250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ru-RU" sz="2000" dirty="0">
              <a:solidFill>
                <a:schemeClr val="bg1"/>
              </a:solidFill>
            </a:endParaRPr>
          </a:p>
        </p:txBody>
      </p:sp>
      <p:grpSp>
        <p:nvGrpSpPr>
          <p:cNvPr id="4" name="Группа 24"/>
          <p:cNvGrpSpPr/>
          <p:nvPr/>
        </p:nvGrpSpPr>
        <p:grpSpPr>
          <a:xfrm>
            <a:off x="10762335" y="4813"/>
            <a:ext cx="1437686" cy="1394412"/>
            <a:chOff x="10762335" y="4813"/>
            <a:chExt cx="1437686" cy="1394412"/>
          </a:xfrm>
        </p:grpSpPr>
        <p:sp>
          <p:nvSpPr>
            <p:cNvPr id="26" name="TextBox 25"/>
            <p:cNvSpPr txBox="1"/>
            <p:nvPr/>
          </p:nvSpPr>
          <p:spPr>
            <a:xfrm>
              <a:off x="10762335" y="748258"/>
              <a:ext cx="14376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 smtClean="0">
                  <a:solidFill>
                    <a:schemeClr val="bg1"/>
                  </a:solidFill>
                </a:rPr>
                <a:t>МИНИСТЕРСТВО ПРОСВЕЩЕНИЯ РОССИЙСКОЙ ФЕДЕРАЦИИ</a:t>
              </a:r>
              <a:endParaRPr lang="ru-RU" sz="700" dirty="0">
                <a:solidFill>
                  <a:schemeClr val="bg1"/>
                </a:solidFill>
              </a:endParaRPr>
            </a:p>
          </p:txBody>
        </p:sp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77200" y="1067037"/>
              <a:ext cx="1207956" cy="332188"/>
            </a:xfrm>
            <a:prstGeom prst="rect">
              <a:avLst/>
            </a:prstGeom>
          </p:spPr>
        </p:pic>
        <p:pic>
          <p:nvPicPr>
            <p:cNvPr id="28" name="Рисунок 2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8258" y="4813"/>
              <a:ext cx="665840" cy="7675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71002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8022" y="6581292"/>
            <a:ext cx="12200021" cy="286647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-8022" y="0"/>
            <a:ext cx="12200021" cy="1421296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9843" y="53312"/>
            <a:ext cx="9140687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Третий сценарий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9843" y="1825625"/>
            <a:ext cx="10515600" cy="4351338"/>
          </a:xfrm>
        </p:spPr>
        <p:txBody>
          <a:bodyPr>
            <a:normAutofit/>
          </a:bodyPr>
          <a:lstStyle/>
          <a:p>
            <a:pPr indent="0" algn="just" fontAlgn="base">
              <a:spcBef>
                <a:spcPts val="0"/>
              </a:spcBef>
              <a:buNone/>
            </a:pPr>
            <a:endParaRPr lang="ru-RU" sz="2000" dirty="0" smtClean="0"/>
          </a:p>
          <a:p>
            <a:pPr indent="0" algn="just" fontAlgn="base">
              <a:spcBef>
                <a:spcPts val="0"/>
              </a:spcBef>
              <a:buNone/>
            </a:pPr>
            <a:r>
              <a:rPr lang="ru-RU" sz="2000" dirty="0" smtClean="0"/>
              <a:t>Смешанный вариант,  сочетающий оба подхода (пример, Омская область)</a:t>
            </a:r>
          </a:p>
          <a:p>
            <a:pPr indent="0" algn="just" fontAlgn="base">
              <a:spcBef>
                <a:spcPts val="0"/>
              </a:spcBef>
              <a:buNone/>
            </a:pPr>
            <a:endParaRPr lang="ru-RU" sz="2000" dirty="0" smtClean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569843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Москва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10001250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ru-RU" sz="2000" dirty="0">
              <a:solidFill>
                <a:schemeClr val="bg1"/>
              </a:solidFill>
            </a:endParaRPr>
          </a:p>
        </p:txBody>
      </p:sp>
      <p:grpSp>
        <p:nvGrpSpPr>
          <p:cNvPr id="4" name="Группа 24"/>
          <p:cNvGrpSpPr/>
          <p:nvPr/>
        </p:nvGrpSpPr>
        <p:grpSpPr>
          <a:xfrm>
            <a:off x="10762335" y="4813"/>
            <a:ext cx="1437686" cy="1394412"/>
            <a:chOff x="10762335" y="4813"/>
            <a:chExt cx="1437686" cy="1394412"/>
          </a:xfrm>
        </p:grpSpPr>
        <p:sp>
          <p:nvSpPr>
            <p:cNvPr id="26" name="TextBox 25"/>
            <p:cNvSpPr txBox="1"/>
            <p:nvPr/>
          </p:nvSpPr>
          <p:spPr>
            <a:xfrm>
              <a:off x="10762335" y="748258"/>
              <a:ext cx="14376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 smtClean="0">
                  <a:solidFill>
                    <a:schemeClr val="bg1"/>
                  </a:solidFill>
                </a:rPr>
                <a:t>МИНИСТЕРСТВО ПРОСВЕЩЕНИЯ РОССИЙСКОЙ ФЕДЕРАЦИИ</a:t>
              </a:r>
              <a:endParaRPr lang="ru-RU" sz="700" dirty="0">
                <a:solidFill>
                  <a:schemeClr val="bg1"/>
                </a:solidFill>
              </a:endParaRPr>
            </a:p>
          </p:txBody>
        </p:sp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77200" y="1067037"/>
              <a:ext cx="1207956" cy="332188"/>
            </a:xfrm>
            <a:prstGeom prst="rect">
              <a:avLst/>
            </a:prstGeom>
          </p:spPr>
        </p:pic>
        <p:pic>
          <p:nvPicPr>
            <p:cNvPr id="28" name="Рисунок 2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8258" y="4813"/>
              <a:ext cx="665840" cy="7675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71002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8022" y="6581292"/>
            <a:ext cx="12200021" cy="286647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-8022" y="0"/>
            <a:ext cx="12200021" cy="1421296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9843" y="53312"/>
            <a:ext cx="9140687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Как будет развиваться система ранней помощи в будущем?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9843" y="1825625"/>
            <a:ext cx="10515600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Инфраструктурные изменения:</a:t>
            </a:r>
          </a:p>
          <a:p>
            <a:pPr algn="just"/>
            <a:r>
              <a:rPr lang="ru-RU" dirty="0" smtClean="0"/>
              <a:t>вариативность форм организации ранней помощи в регионах</a:t>
            </a:r>
          </a:p>
          <a:p>
            <a:pPr algn="just"/>
            <a:r>
              <a:rPr lang="ru-RU" dirty="0" smtClean="0"/>
              <a:t>развитие надомных форм помощи в противовес институциональным формам</a:t>
            </a:r>
          </a:p>
          <a:p>
            <a:pPr algn="just"/>
            <a:r>
              <a:rPr lang="ru-RU" dirty="0" smtClean="0"/>
              <a:t>создание центров определения нуждаемости в услугах ранней помощи как одного из механизмов межведомственного взаимодействия</a:t>
            </a:r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569843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Москва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10001250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F073AA5-65F0-44F5-9F0F-68855B3B7571}" type="datetime1">
              <a:rPr lang="ru-RU" sz="2000" smtClean="0">
                <a:solidFill>
                  <a:schemeClr val="bg1"/>
                </a:solidFill>
              </a:rPr>
              <a:pPr algn="r"/>
              <a:t>20.08.2021</a:t>
            </a:fld>
            <a:endParaRPr lang="ru-RU" sz="2000" dirty="0">
              <a:solidFill>
                <a:schemeClr val="bg1"/>
              </a:solidFill>
            </a:endParaRPr>
          </a:p>
        </p:txBody>
      </p:sp>
      <p:grpSp>
        <p:nvGrpSpPr>
          <p:cNvPr id="4" name="Группа 24"/>
          <p:cNvGrpSpPr/>
          <p:nvPr/>
        </p:nvGrpSpPr>
        <p:grpSpPr>
          <a:xfrm>
            <a:off x="10762335" y="4813"/>
            <a:ext cx="1437686" cy="1394412"/>
            <a:chOff x="10762335" y="4813"/>
            <a:chExt cx="1437686" cy="1394412"/>
          </a:xfrm>
        </p:grpSpPr>
        <p:sp>
          <p:nvSpPr>
            <p:cNvPr id="26" name="TextBox 25"/>
            <p:cNvSpPr txBox="1"/>
            <p:nvPr/>
          </p:nvSpPr>
          <p:spPr>
            <a:xfrm>
              <a:off x="10762335" y="748258"/>
              <a:ext cx="14376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 smtClean="0">
                  <a:solidFill>
                    <a:schemeClr val="bg1"/>
                  </a:solidFill>
                </a:rPr>
                <a:t>МИНИСТЕРСТВО ПРОСВЕЩЕНИЯ РОССИЙСКОЙ ФЕДЕРАЦИИ</a:t>
              </a:r>
              <a:endParaRPr lang="ru-RU" sz="700" dirty="0">
                <a:solidFill>
                  <a:schemeClr val="bg1"/>
                </a:solidFill>
              </a:endParaRPr>
            </a:p>
          </p:txBody>
        </p:sp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77200" y="1067037"/>
              <a:ext cx="1207956" cy="332188"/>
            </a:xfrm>
            <a:prstGeom prst="rect">
              <a:avLst/>
            </a:prstGeom>
          </p:spPr>
        </p:pic>
        <p:pic>
          <p:nvPicPr>
            <p:cNvPr id="28" name="Рисунок 2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8258" y="4813"/>
              <a:ext cx="665840" cy="7675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7100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8022" y="6581292"/>
            <a:ext cx="12200021" cy="286647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-8022" y="0"/>
            <a:ext cx="12200021" cy="1421296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9843" y="53312"/>
            <a:ext cx="9140687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ПОНЯТИЕ  «РАННЯЯ ПОМОЩЬ»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9843" y="1825625"/>
            <a:ext cx="10515600" cy="4351338"/>
          </a:xfrm>
        </p:spPr>
        <p:txBody>
          <a:bodyPr>
            <a:normAutofit/>
          </a:bodyPr>
          <a:lstStyle/>
          <a:p>
            <a:pPr indent="0" algn="just">
              <a:buNone/>
            </a:pPr>
            <a:endParaRPr lang="ru-RU" sz="2400" dirty="0" smtClean="0"/>
          </a:p>
          <a:p>
            <a:pPr indent="0" algn="just">
              <a:buNone/>
            </a:pPr>
            <a:r>
              <a:rPr lang="ru-RU" sz="2400" dirty="0" smtClean="0"/>
              <a:t>«Ранняя помощь» - комплекс медицинских, социальных и психолого-педагогических услуг, оказываемых на межведомственной основе детям целевой группы и их семьям, направленных на раннее выявление детей целевой группы, содействие их оптимальному развитию, формированию физического и психического здоровья, включению в среду сверстников и интеграции в общество, а также на сопровождение, поддержку и повышение компетентности </a:t>
            </a:r>
            <a:r>
              <a:rPr lang="ru-RU" sz="2400" dirty="0" err="1" smtClean="0"/>
              <a:t>ихродителей</a:t>
            </a:r>
            <a:r>
              <a:rPr lang="ru-RU" sz="2400" dirty="0" smtClean="0"/>
              <a:t> (законных представителей) (Концепции развития ранней помощи в Российской Федерации на период до 2020 года (утверждена распоряжением Правительства Российской Федерации от 31.08 2016 № 1839-р)</a:t>
            </a:r>
          </a:p>
          <a:p>
            <a:pPr indent="0" algn="just">
              <a:buNone/>
            </a:pPr>
            <a:endParaRPr lang="ru-RU" sz="2400" dirty="0" smtClean="0"/>
          </a:p>
          <a:p>
            <a:endParaRPr lang="ru-RU" sz="2400" dirty="0" smtClean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569843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Москва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10001250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F073AA5-65F0-44F5-9F0F-68855B3B7571}" type="datetime1">
              <a:rPr lang="ru-RU" sz="2000" smtClean="0">
                <a:solidFill>
                  <a:schemeClr val="bg1"/>
                </a:solidFill>
              </a:rPr>
              <a:pPr algn="r"/>
              <a:t>20.08.2021</a:t>
            </a:fld>
            <a:endParaRPr lang="ru-RU" sz="2000" dirty="0">
              <a:solidFill>
                <a:schemeClr val="bg1"/>
              </a:solidFill>
            </a:endParaRPr>
          </a:p>
        </p:txBody>
      </p:sp>
      <p:grpSp>
        <p:nvGrpSpPr>
          <p:cNvPr id="25" name="Группа 24"/>
          <p:cNvGrpSpPr/>
          <p:nvPr/>
        </p:nvGrpSpPr>
        <p:grpSpPr>
          <a:xfrm>
            <a:off x="10762335" y="4813"/>
            <a:ext cx="1437686" cy="1394412"/>
            <a:chOff x="10762335" y="4813"/>
            <a:chExt cx="1437686" cy="1394412"/>
          </a:xfrm>
        </p:grpSpPr>
        <p:sp>
          <p:nvSpPr>
            <p:cNvPr id="26" name="TextBox 25"/>
            <p:cNvSpPr txBox="1"/>
            <p:nvPr/>
          </p:nvSpPr>
          <p:spPr>
            <a:xfrm>
              <a:off x="10762335" y="748258"/>
              <a:ext cx="14376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 smtClean="0">
                  <a:solidFill>
                    <a:schemeClr val="bg1"/>
                  </a:solidFill>
                </a:rPr>
                <a:t>МИНИСТЕРСТВО ПРОСВЕЩЕНИЯ РОССИЙСКОЙ ФЕДЕРАЦИИ</a:t>
              </a:r>
              <a:endParaRPr lang="ru-RU" sz="700" dirty="0">
                <a:solidFill>
                  <a:schemeClr val="bg1"/>
                </a:solidFill>
              </a:endParaRPr>
            </a:p>
          </p:txBody>
        </p:sp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77200" y="1067037"/>
              <a:ext cx="1207956" cy="332188"/>
            </a:xfrm>
            <a:prstGeom prst="rect">
              <a:avLst/>
            </a:prstGeom>
          </p:spPr>
        </p:pic>
        <p:pic>
          <p:nvPicPr>
            <p:cNvPr id="28" name="Рисунок 2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8258" y="4813"/>
              <a:ext cx="665840" cy="7675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71002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8022" y="6581292"/>
            <a:ext cx="12200021" cy="286647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-8022" y="0"/>
            <a:ext cx="12200021" cy="1421296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9843" y="53312"/>
            <a:ext cx="9140687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Как будет развиваться система ранней помощи в будущем?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9843" y="1825625"/>
            <a:ext cx="10515600" cy="4351338"/>
          </a:xfrm>
        </p:spPr>
        <p:txBody>
          <a:bodyPr>
            <a:normAutofit/>
          </a:bodyPr>
          <a:lstStyle/>
          <a:p>
            <a:pPr lvl="0" indent="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Содержательные изменения:</a:t>
            </a:r>
          </a:p>
          <a:p>
            <a:pPr indent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расширение психологической службы в системе ранней помощи</a:t>
            </a:r>
          </a:p>
          <a:p>
            <a:pPr indent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расширение педагогических услуг</a:t>
            </a:r>
          </a:p>
          <a:p>
            <a:pPr indent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форм родительской взаимопомощи</a:t>
            </a:r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569843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Москва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10001250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F073AA5-65F0-44F5-9F0F-68855B3B7571}" type="datetime1">
              <a:rPr lang="ru-RU" sz="2000" smtClean="0">
                <a:solidFill>
                  <a:schemeClr val="bg1"/>
                </a:solidFill>
              </a:rPr>
              <a:pPr algn="r"/>
              <a:t>20.08.2021</a:t>
            </a:fld>
            <a:endParaRPr lang="ru-RU" sz="2000" dirty="0">
              <a:solidFill>
                <a:schemeClr val="bg1"/>
              </a:solidFill>
            </a:endParaRPr>
          </a:p>
        </p:txBody>
      </p:sp>
      <p:grpSp>
        <p:nvGrpSpPr>
          <p:cNvPr id="4" name="Группа 24"/>
          <p:cNvGrpSpPr/>
          <p:nvPr/>
        </p:nvGrpSpPr>
        <p:grpSpPr>
          <a:xfrm>
            <a:off x="10762335" y="4813"/>
            <a:ext cx="1437686" cy="1394412"/>
            <a:chOff x="10762335" y="4813"/>
            <a:chExt cx="1437686" cy="1394412"/>
          </a:xfrm>
        </p:grpSpPr>
        <p:sp>
          <p:nvSpPr>
            <p:cNvPr id="26" name="TextBox 25"/>
            <p:cNvSpPr txBox="1"/>
            <p:nvPr/>
          </p:nvSpPr>
          <p:spPr>
            <a:xfrm>
              <a:off x="10762335" y="748258"/>
              <a:ext cx="14376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 smtClean="0">
                  <a:solidFill>
                    <a:schemeClr val="bg1"/>
                  </a:solidFill>
                </a:rPr>
                <a:t>МИНИСТЕРСТВО ПРОСВЕЩЕНИЯ РОССИЙСКОЙ ФЕДЕРАЦИИ</a:t>
              </a:r>
              <a:endParaRPr lang="ru-RU" sz="700" dirty="0">
                <a:solidFill>
                  <a:schemeClr val="bg1"/>
                </a:solidFill>
              </a:endParaRPr>
            </a:p>
          </p:txBody>
        </p:sp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77200" y="1067037"/>
              <a:ext cx="1207956" cy="332188"/>
            </a:xfrm>
            <a:prstGeom prst="rect">
              <a:avLst/>
            </a:prstGeom>
          </p:spPr>
        </p:pic>
        <p:pic>
          <p:nvPicPr>
            <p:cNvPr id="28" name="Рисунок 2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8258" y="4813"/>
              <a:ext cx="665840" cy="7675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71002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8022" y="6581292"/>
            <a:ext cx="12200021" cy="286647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-8022" y="0"/>
            <a:ext cx="12200021" cy="1421296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9843" y="53312"/>
            <a:ext cx="9140687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Методические ресурсы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9843" y="1825625"/>
            <a:ext cx="10515600" cy="4351338"/>
          </a:xfrm>
        </p:spPr>
        <p:txBody>
          <a:bodyPr>
            <a:normAutofit/>
          </a:bodyPr>
          <a:lstStyle/>
          <a:p>
            <a:pPr fontAlgn="base"/>
            <a:r>
              <a:rPr lang="ru-RU" dirty="0" smtClean="0"/>
              <a:t>Ранняя помощь: лучшие региональные практики /Альманах ИКП РАО № 33 </a:t>
            </a:r>
            <a:r>
              <a:rPr lang="en-US" dirty="0" smtClean="0">
                <a:hlinkClick r:id="rId3"/>
              </a:rPr>
              <a:t>https://alldef.ru/ru/articles/almanac-33/</a:t>
            </a:r>
            <a:endParaRPr lang="ru-RU" dirty="0" smtClean="0"/>
          </a:p>
          <a:p>
            <a:pPr fontAlgn="base"/>
            <a:r>
              <a:rPr lang="ru-RU" dirty="0" smtClean="0"/>
              <a:t>Книжное приложение «Ранняя помощь в регионах: лучшая практика социально ориентированных НКО» /Альманах ИКП РАО № 35 </a:t>
            </a:r>
            <a:r>
              <a:rPr lang="en-US" dirty="0" smtClean="0">
                <a:hlinkClick r:id="rId4"/>
              </a:rPr>
              <a:t>https://alldef.ru/ru/articles/almanac-no-35/book-app/</a:t>
            </a:r>
            <a:endParaRPr lang="ru-RU" dirty="0" smtClean="0"/>
          </a:p>
          <a:p>
            <a:pPr fontAlgn="base"/>
            <a:r>
              <a:rPr lang="ru-RU" dirty="0" smtClean="0"/>
              <a:t>Сайт ИКП РАО   </a:t>
            </a:r>
            <a:r>
              <a:rPr lang="en-US" dirty="0" smtClean="0"/>
              <a:t>https://</a:t>
            </a:r>
            <a:r>
              <a:rPr lang="en-US" smtClean="0"/>
              <a:t>ikp-rao.ru/</a:t>
            </a:r>
            <a:endParaRPr lang="ru-RU" dirty="0" smtClean="0"/>
          </a:p>
          <a:p>
            <a:pPr fontAlgn="base"/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569843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Москва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10001250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F073AA5-65F0-44F5-9F0F-68855B3B7571}" type="datetime1">
              <a:rPr lang="ru-RU" sz="2000" smtClean="0">
                <a:solidFill>
                  <a:schemeClr val="bg1"/>
                </a:solidFill>
              </a:rPr>
              <a:pPr algn="r"/>
              <a:t>20.08.2021</a:t>
            </a:fld>
            <a:endParaRPr lang="ru-RU" sz="2000" dirty="0">
              <a:solidFill>
                <a:schemeClr val="bg1"/>
              </a:solidFill>
            </a:endParaRPr>
          </a:p>
        </p:txBody>
      </p:sp>
      <p:grpSp>
        <p:nvGrpSpPr>
          <p:cNvPr id="4" name="Группа 24"/>
          <p:cNvGrpSpPr/>
          <p:nvPr/>
        </p:nvGrpSpPr>
        <p:grpSpPr>
          <a:xfrm>
            <a:off x="10762335" y="4813"/>
            <a:ext cx="1437686" cy="1394412"/>
            <a:chOff x="10762335" y="4813"/>
            <a:chExt cx="1437686" cy="1394412"/>
          </a:xfrm>
        </p:grpSpPr>
        <p:sp>
          <p:nvSpPr>
            <p:cNvPr id="26" name="TextBox 25"/>
            <p:cNvSpPr txBox="1"/>
            <p:nvPr/>
          </p:nvSpPr>
          <p:spPr>
            <a:xfrm>
              <a:off x="10762335" y="748258"/>
              <a:ext cx="14376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 smtClean="0">
                  <a:solidFill>
                    <a:schemeClr val="bg1"/>
                  </a:solidFill>
                </a:rPr>
                <a:t>МИНИСТЕРСТВО ПРОСВЕЩЕНИЯ РОССИЙСКОЙ ФЕДЕРАЦИИ</a:t>
              </a:r>
              <a:endParaRPr lang="ru-RU" sz="700" dirty="0">
                <a:solidFill>
                  <a:schemeClr val="bg1"/>
                </a:solidFill>
              </a:endParaRPr>
            </a:p>
          </p:txBody>
        </p:sp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77200" y="1067037"/>
              <a:ext cx="1207956" cy="332188"/>
            </a:xfrm>
            <a:prstGeom prst="rect">
              <a:avLst/>
            </a:prstGeom>
          </p:spPr>
        </p:pic>
        <p:pic>
          <p:nvPicPr>
            <p:cNvPr id="28" name="Рисунок 2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8258" y="4813"/>
              <a:ext cx="665840" cy="7675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71002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4188" y="365125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/>
              <a:t>Спасибо за внимание!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8022" y="2735179"/>
            <a:ext cx="12200021" cy="4122821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4188" y="5617395"/>
            <a:ext cx="10515600" cy="96295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119121, </a:t>
            </a:r>
            <a:r>
              <a:rPr lang="ru-RU" sz="2000" err="1" smtClean="0">
                <a:solidFill>
                  <a:schemeClr val="bg1"/>
                </a:solidFill>
              </a:rPr>
              <a:t>г</a:t>
            </a:r>
            <a:r>
              <a:rPr lang="ru-RU" sz="2000" smtClean="0">
                <a:solidFill>
                  <a:schemeClr val="bg1"/>
                </a:solidFill>
              </a:rPr>
              <a:t>. Москва</a:t>
            </a:r>
            <a:r>
              <a:rPr lang="ru-RU" sz="2000" dirty="0" smtClean="0">
                <a:solidFill>
                  <a:schemeClr val="bg1"/>
                </a:solidFill>
              </a:rPr>
              <a:t>, ул. Погодинская, д.8, корп.1</a:t>
            </a:r>
          </a:p>
          <a:p>
            <a:pPr marL="0" indent="0" algn="ctr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+7(499)-245-04-52</a:t>
            </a:r>
          </a:p>
          <a:p>
            <a:pPr marL="0" indent="0" algn="ctr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www.ikp-rao.ru</a:t>
            </a:r>
            <a:endParaRPr lang="ru-RU" sz="2000" dirty="0" smtClean="0">
              <a:solidFill>
                <a:schemeClr val="bg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4885" y="4820049"/>
            <a:ext cx="1534206" cy="421907"/>
          </a:xfrm>
          <a:prstGeom prst="rect">
            <a:avLst/>
          </a:prstGeom>
        </p:spPr>
      </p:pic>
      <p:sp>
        <p:nvSpPr>
          <p:cNvPr id="6" name="Объект 2"/>
          <p:cNvSpPr txBox="1">
            <a:spLocks/>
          </p:cNvSpPr>
          <p:nvPr/>
        </p:nvSpPr>
        <p:spPr>
          <a:xfrm>
            <a:off x="834188" y="1548063"/>
            <a:ext cx="10515600" cy="16139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000" dirty="0" err="1" smtClean="0"/>
              <a:t>Разенкова</a:t>
            </a:r>
            <a:r>
              <a:rPr lang="ru-RU" sz="2000" dirty="0" smtClean="0"/>
              <a:t> Юлия Анатольевна</a:t>
            </a:r>
            <a:r>
              <a:rPr lang="ru-RU" sz="2000" smtClean="0"/>
              <a:t>, </a:t>
            </a:r>
          </a:p>
          <a:p>
            <a:pPr marL="0" indent="0" algn="ctr">
              <a:buNone/>
            </a:pPr>
            <a:r>
              <a:rPr lang="ru-RU" sz="2000" smtClean="0"/>
              <a:t>д.п.н., </a:t>
            </a:r>
            <a:r>
              <a:rPr lang="ru-RU" sz="2000" dirty="0" smtClean="0"/>
              <a:t>зав.лабораторией комплексных исследований в области ранней помощи ФГБНУ «ИКП </a:t>
            </a:r>
            <a:r>
              <a:rPr lang="ru-RU" sz="2000" smtClean="0"/>
              <a:t>РАО» </a:t>
            </a:r>
            <a:endParaRPr lang="ru-RU" sz="20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5157536" y="4171522"/>
            <a:ext cx="18689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 smtClean="0">
                <a:solidFill>
                  <a:schemeClr val="bg1"/>
                </a:solidFill>
              </a:rPr>
              <a:t>МИНИСТЕРСТВО ПРОСВЕЩЕНИЯ РОССИЙСКОЙ ФЕДЕРАЦИИ</a:t>
            </a:r>
            <a:endParaRPr lang="ru-RU" sz="800" dirty="0">
              <a:solidFill>
                <a:schemeClr val="bg1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5225" y="3116198"/>
            <a:ext cx="853014" cy="98326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796" y="3146049"/>
            <a:ext cx="853014" cy="983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29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8022" y="6581292"/>
            <a:ext cx="12200021" cy="286647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-8022" y="0"/>
            <a:ext cx="12200021" cy="1421296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9843" y="53312"/>
            <a:ext cx="9140687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ОСНОВНЫЕ ПОЛОЖЕНИЯ ПОНЯТИЯ  «РАННЯЯ ПОМОЩЬ»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9843" y="1825625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indent="0" algn="just"/>
            <a:r>
              <a:rPr lang="ru-RU" sz="2400" dirty="0" smtClean="0"/>
              <a:t>Ранняя помощь ориентирована на семейные ценности и семейное воспитание ребенка с ограниченными возможностями здоровья и/или инвалидностью в отличие от системы общественного воспитания</a:t>
            </a:r>
          </a:p>
          <a:p>
            <a:pPr indent="0" algn="just"/>
            <a:r>
              <a:rPr lang="ru-RU" sz="2400" dirty="0" smtClean="0"/>
              <a:t>Клиентами системы ранней помощи являются дети от 0 до 3 лет, имеющие ограничения жизнедеятельности, в том числе дети с ограниченными возможностями здоровья, дети-инвалиды, дети с генетическими нарушениями, а также дети группы риска и их семьи</a:t>
            </a:r>
          </a:p>
          <a:p>
            <a:pPr indent="0" algn="just"/>
            <a:r>
              <a:rPr lang="ru-RU" sz="2400" dirty="0" smtClean="0"/>
              <a:t>Дети группы риска - дети с риском развития стойких нарушений функций организма и ограничений жизнедеятельности, а также дети из группы социального риска развития ограничений жизнедеятельности, в том числе дети-сироты и дети, оставшиеся без попечения родителей, находящиеся в организациях для детей-сирот и детей, оставшихся без попечения родителей, и дети из семей, находящихся в социально опасном положении</a:t>
            </a:r>
          </a:p>
          <a:p>
            <a:pPr indent="0"/>
            <a:r>
              <a:rPr lang="ru-RU" sz="2400" dirty="0" smtClean="0"/>
              <a:t>Оказывает раннюю помощь междисциплинарная команда специалистов - группа специалистов (дефектолог, логопед, сурдопедагог, тифлопедагог, коррекционный психолог, психотерапевт, врач невролог, врач педиатр, социальный педагог, социальный работник и др.), работающих в организации, предоставляющей услуги ранней помощи, и участвующих в разработке и реализации индивидуальной программы ранней помощи</a:t>
            </a:r>
          </a:p>
          <a:p>
            <a:pPr indent="0" algn="just">
              <a:buNone/>
            </a:pPr>
            <a:endParaRPr lang="ru-RU" sz="2400" dirty="0" smtClean="0"/>
          </a:p>
          <a:p>
            <a:pPr indent="0" algn="just">
              <a:buNone/>
            </a:pPr>
            <a:endParaRPr lang="ru-RU" sz="2400" dirty="0" smtClean="0"/>
          </a:p>
          <a:p>
            <a:endParaRPr lang="ru-RU" sz="2400" dirty="0" smtClean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569843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Москва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10001250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F073AA5-65F0-44F5-9F0F-68855B3B7571}" type="datetime1">
              <a:rPr lang="ru-RU" sz="2000" smtClean="0">
                <a:solidFill>
                  <a:schemeClr val="bg1"/>
                </a:solidFill>
              </a:rPr>
              <a:pPr algn="r"/>
              <a:t>20.08.2021</a:t>
            </a:fld>
            <a:endParaRPr lang="ru-RU" sz="2000" dirty="0">
              <a:solidFill>
                <a:schemeClr val="bg1"/>
              </a:solidFill>
            </a:endParaRPr>
          </a:p>
        </p:txBody>
      </p:sp>
      <p:grpSp>
        <p:nvGrpSpPr>
          <p:cNvPr id="4" name="Группа 24"/>
          <p:cNvGrpSpPr/>
          <p:nvPr/>
        </p:nvGrpSpPr>
        <p:grpSpPr>
          <a:xfrm>
            <a:off x="10762335" y="4813"/>
            <a:ext cx="1437686" cy="1394412"/>
            <a:chOff x="10762335" y="4813"/>
            <a:chExt cx="1437686" cy="1394412"/>
          </a:xfrm>
        </p:grpSpPr>
        <p:sp>
          <p:nvSpPr>
            <p:cNvPr id="26" name="TextBox 25"/>
            <p:cNvSpPr txBox="1"/>
            <p:nvPr/>
          </p:nvSpPr>
          <p:spPr>
            <a:xfrm>
              <a:off x="10762335" y="748258"/>
              <a:ext cx="14376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 smtClean="0">
                  <a:solidFill>
                    <a:schemeClr val="bg1"/>
                  </a:solidFill>
                </a:rPr>
                <a:t>МИНИСТЕРСТВО ПРОСВЕЩЕНИЯ РОССИЙСКОЙ ФЕДЕРАЦИИ</a:t>
              </a:r>
              <a:endParaRPr lang="ru-RU" sz="700" dirty="0">
                <a:solidFill>
                  <a:schemeClr val="bg1"/>
                </a:solidFill>
              </a:endParaRPr>
            </a:p>
          </p:txBody>
        </p:sp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77200" y="1067037"/>
              <a:ext cx="1207956" cy="332188"/>
            </a:xfrm>
            <a:prstGeom prst="rect">
              <a:avLst/>
            </a:prstGeom>
          </p:spPr>
        </p:pic>
        <p:pic>
          <p:nvPicPr>
            <p:cNvPr id="28" name="Рисунок 2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8258" y="4813"/>
              <a:ext cx="665840" cy="7675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7100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8022" y="6581292"/>
            <a:ext cx="12200021" cy="286647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-8022" y="0"/>
            <a:ext cx="12200021" cy="1421296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9843" y="53312"/>
            <a:ext cx="9140687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Принципы ранней помощи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9843" y="1825625"/>
            <a:ext cx="10515600" cy="4351338"/>
          </a:xfrm>
        </p:spPr>
        <p:txBody>
          <a:bodyPr>
            <a:normAutofit/>
          </a:bodyPr>
          <a:lstStyle/>
          <a:p>
            <a:pPr indent="0" algn="just">
              <a:buNone/>
            </a:pPr>
            <a:endParaRPr lang="ru-RU" sz="2400" dirty="0" smtClean="0"/>
          </a:p>
          <a:p>
            <a:pPr indent="0" algn="just">
              <a:buNone/>
            </a:pPr>
            <a:endParaRPr lang="ru-RU" sz="2400" dirty="0" smtClean="0"/>
          </a:p>
          <a:p>
            <a:endParaRPr lang="ru-RU" sz="2400" dirty="0" smtClean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569843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Москва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10001250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F073AA5-65F0-44F5-9F0F-68855B3B7571}" type="datetime1">
              <a:rPr lang="ru-RU" sz="2000" smtClean="0">
                <a:solidFill>
                  <a:schemeClr val="bg1"/>
                </a:solidFill>
              </a:rPr>
              <a:pPr algn="r"/>
              <a:t>20.08.2021</a:t>
            </a:fld>
            <a:endParaRPr lang="ru-RU" sz="2000" dirty="0">
              <a:solidFill>
                <a:schemeClr val="bg1"/>
              </a:solidFill>
            </a:endParaRPr>
          </a:p>
        </p:txBody>
      </p:sp>
      <p:grpSp>
        <p:nvGrpSpPr>
          <p:cNvPr id="4" name="Группа 24"/>
          <p:cNvGrpSpPr/>
          <p:nvPr/>
        </p:nvGrpSpPr>
        <p:grpSpPr>
          <a:xfrm>
            <a:off x="10762335" y="4813"/>
            <a:ext cx="1437686" cy="1394412"/>
            <a:chOff x="10762335" y="4813"/>
            <a:chExt cx="1437686" cy="1394412"/>
          </a:xfrm>
        </p:grpSpPr>
        <p:sp>
          <p:nvSpPr>
            <p:cNvPr id="26" name="TextBox 25"/>
            <p:cNvSpPr txBox="1"/>
            <p:nvPr/>
          </p:nvSpPr>
          <p:spPr>
            <a:xfrm>
              <a:off x="10762335" y="748258"/>
              <a:ext cx="14376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 smtClean="0">
                  <a:solidFill>
                    <a:schemeClr val="bg1"/>
                  </a:solidFill>
                </a:rPr>
                <a:t>МИНИСТЕРСТВО ПРОСВЕЩЕНИЯ РОССИЙСКОЙ ФЕДЕРАЦИИ</a:t>
              </a:r>
              <a:endParaRPr lang="ru-RU" sz="700" dirty="0">
                <a:solidFill>
                  <a:schemeClr val="bg1"/>
                </a:solidFill>
              </a:endParaRPr>
            </a:p>
          </p:txBody>
        </p:sp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77200" y="1067037"/>
              <a:ext cx="1207956" cy="332188"/>
            </a:xfrm>
            <a:prstGeom prst="rect">
              <a:avLst/>
            </a:prstGeom>
          </p:spPr>
        </p:pic>
        <p:pic>
          <p:nvPicPr>
            <p:cNvPr id="28" name="Рисунок 2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8258" y="4813"/>
              <a:ext cx="665840" cy="767508"/>
            </a:xfrm>
            <a:prstGeom prst="rect">
              <a:avLst/>
            </a:prstGeom>
          </p:spPr>
        </p:pic>
      </p:grpSp>
      <p:sp>
        <p:nvSpPr>
          <p:cNvPr id="13" name="Прямоугольник 12"/>
          <p:cNvSpPr/>
          <p:nvPr/>
        </p:nvSpPr>
        <p:spPr>
          <a:xfrm>
            <a:off x="424206" y="1470581"/>
            <a:ext cx="1176779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dirty="0" smtClean="0"/>
              <a:t>К основным принципам ранней помощи относят:</a:t>
            </a:r>
          </a:p>
          <a:p>
            <a:endParaRPr lang="ru-RU" dirty="0" smtClean="0"/>
          </a:p>
          <a:p>
            <a:r>
              <a:rPr lang="ru-RU" b="1" dirty="0" smtClean="0"/>
              <a:t>принцип семейно-ориентированной помощи</a:t>
            </a:r>
            <a:r>
              <a:rPr lang="ru-RU" dirty="0" smtClean="0"/>
              <a:t>, который в обобщенном виде отражает установление партнерских отношений между родителями и специалистами, признание значимости семейных паттернов взаимодействия для развития и благополучия ребенка.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Ключевые положения этого принципа</a:t>
            </a:r>
            <a:r>
              <a:rPr lang="ru-RU" dirty="0" smtClean="0"/>
              <a:t>:</a:t>
            </a:r>
          </a:p>
          <a:p>
            <a:pPr lvl="0"/>
            <a:r>
              <a:rPr lang="ru-RU" dirty="0" smtClean="0"/>
              <a:t>уважительное отношение к привычкам и взглядам семьи;</a:t>
            </a:r>
          </a:p>
          <a:p>
            <a:pPr lvl="0"/>
            <a:r>
              <a:rPr lang="ru-RU" dirty="0" smtClean="0"/>
              <a:t>индивидуализированные и гибкие методы работы с семьей;</a:t>
            </a:r>
          </a:p>
          <a:p>
            <a:pPr lvl="0"/>
            <a:r>
              <a:rPr lang="ru-RU" dirty="0" smtClean="0"/>
              <a:t>предоставление семье всей необходимой информации для принятия важных решений;</a:t>
            </a:r>
          </a:p>
          <a:p>
            <a:pPr lvl="0"/>
            <a:r>
              <a:rPr lang="ru-RU" dirty="0" smtClean="0"/>
              <a:t>сотрудничество и партнерство семьи и специалистов;</a:t>
            </a:r>
          </a:p>
          <a:p>
            <a:pPr lvl="0"/>
            <a:r>
              <a:rPr lang="ru-RU" dirty="0" smtClean="0"/>
              <a:t>обеспечение семьи необходимыми ресурсами и формами помощи;</a:t>
            </a:r>
          </a:p>
          <a:p>
            <a:r>
              <a:rPr lang="ru-RU" dirty="0" smtClean="0"/>
              <a:t>включение членов семьи ребенка в процесс оказания помощи, означающий, что семья ребенка становится активным участником разработки, обсуждения и реализации программы помощи; входит в состав команды специалистов и участвует в работе службы ранней помощи на каждом ее этапе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7100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8022" y="6581292"/>
            <a:ext cx="12200021" cy="286647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-8022" y="0"/>
            <a:ext cx="12200021" cy="1421296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9843" y="53312"/>
            <a:ext cx="9140687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Принципы ранней помощи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9843" y="1825625"/>
            <a:ext cx="10515600" cy="4351338"/>
          </a:xfrm>
        </p:spPr>
        <p:txBody>
          <a:bodyPr>
            <a:normAutofit/>
          </a:bodyPr>
          <a:lstStyle/>
          <a:p>
            <a:pPr indent="0" algn="just">
              <a:buNone/>
            </a:pPr>
            <a:endParaRPr lang="ru-RU" sz="2400" dirty="0" smtClean="0"/>
          </a:p>
          <a:p>
            <a:pPr indent="0" algn="just">
              <a:buNone/>
            </a:pPr>
            <a:endParaRPr lang="ru-RU" sz="2400" dirty="0" smtClean="0"/>
          </a:p>
          <a:p>
            <a:endParaRPr lang="ru-RU" sz="2400" dirty="0" smtClean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569843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Москва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10001250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F073AA5-65F0-44F5-9F0F-68855B3B7571}" type="datetime1">
              <a:rPr lang="ru-RU" sz="2000" smtClean="0">
                <a:solidFill>
                  <a:schemeClr val="bg1"/>
                </a:solidFill>
              </a:rPr>
              <a:pPr algn="r"/>
              <a:t>20.08.2021</a:t>
            </a:fld>
            <a:endParaRPr lang="ru-RU" sz="2000" dirty="0">
              <a:solidFill>
                <a:schemeClr val="bg1"/>
              </a:solidFill>
            </a:endParaRPr>
          </a:p>
        </p:txBody>
      </p:sp>
      <p:grpSp>
        <p:nvGrpSpPr>
          <p:cNvPr id="4" name="Группа 24"/>
          <p:cNvGrpSpPr/>
          <p:nvPr/>
        </p:nvGrpSpPr>
        <p:grpSpPr>
          <a:xfrm>
            <a:off x="10762335" y="4813"/>
            <a:ext cx="1437686" cy="1394412"/>
            <a:chOff x="10762335" y="4813"/>
            <a:chExt cx="1437686" cy="1394412"/>
          </a:xfrm>
        </p:grpSpPr>
        <p:sp>
          <p:nvSpPr>
            <p:cNvPr id="26" name="TextBox 25"/>
            <p:cNvSpPr txBox="1"/>
            <p:nvPr/>
          </p:nvSpPr>
          <p:spPr>
            <a:xfrm>
              <a:off x="10762335" y="748258"/>
              <a:ext cx="14376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 smtClean="0">
                  <a:solidFill>
                    <a:schemeClr val="bg1"/>
                  </a:solidFill>
                </a:rPr>
                <a:t>МИНИСТЕРСТВО ПРОСВЕЩЕНИЯ РОССИЙСКОЙ ФЕДЕРАЦИИ</a:t>
              </a:r>
              <a:endParaRPr lang="ru-RU" sz="700" dirty="0">
                <a:solidFill>
                  <a:schemeClr val="bg1"/>
                </a:solidFill>
              </a:endParaRPr>
            </a:p>
          </p:txBody>
        </p:sp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77200" y="1067037"/>
              <a:ext cx="1207956" cy="332188"/>
            </a:xfrm>
            <a:prstGeom prst="rect">
              <a:avLst/>
            </a:prstGeom>
          </p:spPr>
        </p:pic>
        <p:pic>
          <p:nvPicPr>
            <p:cNvPr id="28" name="Рисунок 2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8258" y="4813"/>
              <a:ext cx="665840" cy="767508"/>
            </a:xfrm>
            <a:prstGeom prst="rect">
              <a:avLst/>
            </a:prstGeom>
          </p:spPr>
        </p:pic>
      </p:grpSp>
      <p:sp>
        <p:nvSpPr>
          <p:cNvPr id="13" name="Прямоугольник 12"/>
          <p:cNvSpPr/>
          <p:nvPr/>
        </p:nvSpPr>
        <p:spPr>
          <a:xfrm>
            <a:off x="424206" y="1555423"/>
            <a:ext cx="1159496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ru-RU" b="1" dirty="0" smtClean="0"/>
          </a:p>
          <a:p>
            <a:pPr algn="just">
              <a:defRPr/>
            </a:pPr>
            <a:r>
              <a:rPr lang="ru-RU" b="1" dirty="0" smtClean="0"/>
              <a:t>принцип оказания ранней помощи в естественной для ребенка среде</a:t>
            </a:r>
            <a:r>
              <a:rPr lang="ru-RU" dirty="0" smtClean="0"/>
              <a:t>, означающий максимальное раскрытие возможностей ребенка в естественном для него окружении, а также количество и качество оказываемой помощи на дому и в естественной обстановке (в парке, на игровой площадке, в песочнице и т.п.);</a:t>
            </a:r>
          </a:p>
          <a:p>
            <a:pPr algn="just">
              <a:defRPr/>
            </a:pPr>
            <a:endParaRPr lang="ru-RU" dirty="0" smtClean="0"/>
          </a:p>
          <a:p>
            <a:pPr algn="just">
              <a:defRPr/>
            </a:pPr>
            <a:r>
              <a:rPr lang="ru-RU" b="1" dirty="0" smtClean="0"/>
              <a:t>принцип междисциплинарного подхода</a:t>
            </a:r>
            <a:r>
              <a:rPr lang="ru-RU" dirty="0" smtClean="0"/>
              <a:t> в оказании помощи семье и ребенку характеризует качество группового взаимодействия специалистов разного профиля между собой и выстраивание отношений сотрудничества с семьей ребенка с ограниченными возможностями здоровья (движение от </a:t>
            </a:r>
            <a:r>
              <a:rPr lang="ru-RU" dirty="0" err="1" smtClean="0"/>
              <a:t>мультидисциплинарной</a:t>
            </a:r>
            <a:r>
              <a:rPr lang="ru-RU" dirty="0" smtClean="0"/>
              <a:t> команды, к междисциплинарной и </a:t>
            </a:r>
            <a:r>
              <a:rPr lang="ru-RU" dirty="0" err="1" smtClean="0"/>
              <a:t>трансдисциплинарному</a:t>
            </a:r>
            <a:r>
              <a:rPr lang="ru-RU" dirty="0" smtClean="0"/>
              <a:t> специалисту);</a:t>
            </a:r>
          </a:p>
          <a:p>
            <a:pPr algn="just">
              <a:defRPr/>
            </a:pPr>
            <a:endParaRPr lang="ru-RU" dirty="0" smtClean="0"/>
          </a:p>
          <a:p>
            <a:pPr algn="just">
              <a:defRPr/>
            </a:pPr>
            <a:r>
              <a:rPr lang="ru-RU" b="1" dirty="0" smtClean="0"/>
              <a:t>принцип межведомственного взаимодействия</a:t>
            </a:r>
            <a:r>
              <a:rPr lang="ru-RU" dirty="0" smtClean="0"/>
              <a:t> – принцип координации и интеграции компонентов системы, а также  кооперации и социального партнерства системы ранней помощи и ее институтов с другими ведомствами и их учреждениями в целях повышения качества оказываемых услуг 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467100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8022" y="6581292"/>
            <a:ext cx="12200021" cy="286647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-8022" y="0"/>
            <a:ext cx="12200021" cy="1421296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9843" y="53312"/>
            <a:ext cx="9140687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Структурные компоненты системы ранней помощи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9843" y="1825625"/>
            <a:ext cx="10515600" cy="4351338"/>
          </a:xfrm>
        </p:spPr>
        <p:txBody>
          <a:bodyPr>
            <a:normAutofit/>
          </a:bodyPr>
          <a:lstStyle/>
          <a:p>
            <a:pPr indent="0" algn="just">
              <a:buNone/>
            </a:pPr>
            <a:endParaRPr lang="ru-RU" sz="2400" dirty="0" smtClean="0"/>
          </a:p>
          <a:p>
            <a:pPr indent="0" algn="just">
              <a:buNone/>
            </a:pPr>
            <a:endParaRPr lang="ru-RU" sz="2400" dirty="0" smtClean="0"/>
          </a:p>
          <a:p>
            <a:endParaRPr lang="ru-RU" sz="2400" dirty="0" smtClean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569843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Москва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10001250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F073AA5-65F0-44F5-9F0F-68855B3B7571}" type="datetime1">
              <a:rPr lang="ru-RU" sz="2000" smtClean="0">
                <a:solidFill>
                  <a:schemeClr val="bg1"/>
                </a:solidFill>
              </a:rPr>
              <a:pPr algn="r"/>
              <a:t>20.08.2021</a:t>
            </a:fld>
            <a:endParaRPr lang="ru-RU" sz="2000" dirty="0">
              <a:solidFill>
                <a:schemeClr val="bg1"/>
              </a:solidFill>
            </a:endParaRPr>
          </a:p>
        </p:txBody>
      </p:sp>
      <p:grpSp>
        <p:nvGrpSpPr>
          <p:cNvPr id="4" name="Группа 24"/>
          <p:cNvGrpSpPr/>
          <p:nvPr/>
        </p:nvGrpSpPr>
        <p:grpSpPr>
          <a:xfrm>
            <a:off x="10762335" y="4813"/>
            <a:ext cx="1437686" cy="1394412"/>
            <a:chOff x="10762335" y="4813"/>
            <a:chExt cx="1437686" cy="1394412"/>
          </a:xfrm>
        </p:grpSpPr>
        <p:sp>
          <p:nvSpPr>
            <p:cNvPr id="26" name="TextBox 25"/>
            <p:cNvSpPr txBox="1"/>
            <p:nvPr/>
          </p:nvSpPr>
          <p:spPr>
            <a:xfrm>
              <a:off x="10762335" y="748258"/>
              <a:ext cx="14376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 smtClean="0">
                  <a:solidFill>
                    <a:schemeClr val="bg1"/>
                  </a:solidFill>
                </a:rPr>
                <a:t>МИНИСТЕРСТВО ПРОСВЕЩЕНИЯ РОССИЙСКОЙ ФЕДЕРАЦИИ</a:t>
              </a:r>
              <a:endParaRPr lang="ru-RU" sz="700" dirty="0">
                <a:solidFill>
                  <a:schemeClr val="bg1"/>
                </a:solidFill>
              </a:endParaRPr>
            </a:p>
          </p:txBody>
        </p:sp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77200" y="1067037"/>
              <a:ext cx="1207956" cy="332188"/>
            </a:xfrm>
            <a:prstGeom prst="rect">
              <a:avLst/>
            </a:prstGeom>
          </p:spPr>
        </p:pic>
        <p:pic>
          <p:nvPicPr>
            <p:cNvPr id="28" name="Рисунок 2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8258" y="4813"/>
              <a:ext cx="665840" cy="767508"/>
            </a:xfrm>
            <a:prstGeom prst="rect">
              <a:avLst/>
            </a:prstGeom>
          </p:spPr>
        </p:pic>
      </p:grpSp>
      <p:sp>
        <p:nvSpPr>
          <p:cNvPr id="13" name="Прямоугольник 12"/>
          <p:cNvSpPr/>
          <p:nvPr/>
        </p:nvSpPr>
        <p:spPr>
          <a:xfrm>
            <a:off x="424206" y="1555423"/>
            <a:ext cx="115949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ru-RU" b="1" dirty="0" smtClean="0"/>
          </a:p>
          <a:p>
            <a:endParaRPr lang="ru-RU" dirty="0" smtClean="0"/>
          </a:p>
        </p:txBody>
      </p:sp>
      <p:sp>
        <p:nvSpPr>
          <p:cNvPr id="14" name="Прямоугольник 13"/>
          <p:cNvSpPr/>
          <p:nvPr/>
        </p:nvSpPr>
        <p:spPr>
          <a:xfrm>
            <a:off x="263951" y="1536570"/>
            <a:ext cx="1173637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just">
              <a:buNone/>
            </a:pPr>
            <a:r>
              <a:rPr lang="ru-RU" dirty="0" smtClean="0"/>
              <a:t>Службы (отделы) ранней помощи</a:t>
            </a:r>
          </a:p>
          <a:p>
            <a:pPr indent="0" algn="just">
              <a:buNone/>
            </a:pPr>
            <a:r>
              <a:rPr lang="ru-RU" dirty="0" err="1" smtClean="0"/>
              <a:t>Лекотеки</a:t>
            </a:r>
            <a:endParaRPr lang="ru-RU" dirty="0" smtClean="0"/>
          </a:p>
          <a:p>
            <a:pPr indent="0" algn="just">
              <a:buNone/>
            </a:pPr>
            <a:r>
              <a:rPr lang="ru-RU" dirty="0" smtClean="0"/>
              <a:t>Консультативные центры</a:t>
            </a:r>
          </a:p>
          <a:p>
            <a:pPr indent="0" algn="just">
              <a:buNone/>
            </a:pPr>
            <a:r>
              <a:rPr lang="ru-RU" dirty="0" smtClean="0"/>
              <a:t>Консультативные пункты</a:t>
            </a:r>
          </a:p>
          <a:p>
            <a:pPr indent="0" algn="just">
              <a:buNone/>
            </a:pPr>
            <a:endParaRPr lang="ru-RU" dirty="0" smtClean="0"/>
          </a:p>
          <a:p>
            <a:pPr indent="0" algn="just">
              <a:buNone/>
            </a:pPr>
            <a:r>
              <a:rPr lang="ru-RU" dirty="0" smtClean="0"/>
              <a:t>Цель - оказание психолого-педагогической и медико-социальной помощи и поддержки семье, воспитывающей ребенка первых трех - четырех лет жизни с ОВЗ и/или инвалидностью, для содействия его оптимального развития и социализации в обществе</a:t>
            </a:r>
          </a:p>
          <a:p>
            <a:pPr indent="0" algn="just">
              <a:buNone/>
            </a:pPr>
            <a:endParaRPr lang="ru-RU" dirty="0" smtClean="0"/>
          </a:p>
          <a:p>
            <a:pPr indent="0" algn="just">
              <a:buNone/>
            </a:pPr>
            <a:r>
              <a:rPr lang="ru-RU" dirty="0" smtClean="0"/>
              <a:t>Служба (отдел) и команда специалистов может применять стратегию сочетания различных форм работы: индивидуальной и групповой, очной и дистанционной в зависимости от состояния ребенка, потребностей семьи и возможностей учреждения</a:t>
            </a:r>
          </a:p>
        </p:txBody>
      </p:sp>
    </p:spTree>
    <p:extLst>
      <p:ext uri="{BB962C8B-B14F-4D97-AF65-F5344CB8AC3E}">
        <p14:creationId xmlns:p14="http://schemas.microsoft.com/office/powerpoint/2010/main" val="2467100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8022" y="6581292"/>
            <a:ext cx="12200021" cy="286647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-8022" y="0"/>
            <a:ext cx="12200021" cy="1421296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9843" y="53312"/>
            <a:ext cx="9140687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bg1"/>
                </a:solidFill>
              </a:rPr>
              <a:t>Базовый круг задач, решаемый службой (отделом) ранней помощи: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9843" y="1825625"/>
            <a:ext cx="10515600" cy="4351338"/>
          </a:xfrm>
        </p:spPr>
        <p:txBody>
          <a:bodyPr>
            <a:normAutofit/>
          </a:bodyPr>
          <a:lstStyle/>
          <a:p>
            <a:pPr indent="0" algn="just">
              <a:buNone/>
            </a:pPr>
            <a:endParaRPr lang="ru-RU" sz="2400" dirty="0" smtClean="0"/>
          </a:p>
          <a:p>
            <a:pPr indent="0" algn="just">
              <a:buNone/>
            </a:pPr>
            <a:endParaRPr lang="ru-RU" sz="2400" dirty="0" smtClean="0"/>
          </a:p>
          <a:p>
            <a:endParaRPr lang="ru-RU" sz="2400" dirty="0" smtClean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569843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Москва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10001250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F073AA5-65F0-44F5-9F0F-68855B3B7571}" type="datetime1">
              <a:rPr lang="ru-RU" sz="2000" smtClean="0">
                <a:solidFill>
                  <a:schemeClr val="bg1"/>
                </a:solidFill>
              </a:rPr>
              <a:pPr algn="r"/>
              <a:t>20.08.2021</a:t>
            </a:fld>
            <a:endParaRPr lang="ru-RU" sz="2000" dirty="0">
              <a:solidFill>
                <a:schemeClr val="bg1"/>
              </a:solidFill>
            </a:endParaRPr>
          </a:p>
        </p:txBody>
      </p:sp>
      <p:grpSp>
        <p:nvGrpSpPr>
          <p:cNvPr id="4" name="Группа 24"/>
          <p:cNvGrpSpPr/>
          <p:nvPr/>
        </p:nvGrpSpPr>
        <p:grpSpPr>
          <a:xfrm>
            <a:off x="10762335" y="4813"/>
            <a:ext cx="1437686" cy="1394412"/>
            <a:chOff x="10762335" y="4813"/>
            <a:chExt cx="1437686" cy="1394412"/>
          </a:xfrm>
        </p:grpSpPr>
        <p:sp>
          <p:nvSpPr>
            <p:cNvPr id="26" name="TextBox 25"/>
            <p:cNvSpPr txBox="1"/>
            <p:nvPr/>
          </p:nvSpPr>
          <p:spPr>
            <a:xfrm>
              <a:off x="10762335" y="748258"/>
              <a:ext cx="14376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 smtClean="0">
                  <a:solidFill>
                    <a:schemeClr val="bg1"/>
                  </a:solidFill>
                </a:rPr>
                <a:t>МИНИСТЕРСТВО ПРОСВЕЩЕНИЯ РОССИЙСКОЙ ФЕДЕРАЦИИ</a:t>
              </a:r>
              <a:endParaRPr lang="ru-RU" sz="700" dirty="0">
                <a:solidFill>
                  <a:schemeClr val="bg1"/>
                </a:solidFill>
              </a:endParaRPr>
            </a:p>
          </p:txBody>
        </p:sp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77200" y="1067037"/>
              <a:ext cx="1207956" cy="332188"/>
            </a:xfrm>
            <a:prstGeom prst="rect">
              <a:avLst/>
            </a:prstGeom>
          </p:spPr>
        </p:pic>
        <p:pic>
          <p:nvPicPr>
            <p:cNvPr id="28" name="Рисунок 2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8258" y="4813"/>
              <a:ext cx="665840" cy="767508"/>
            </a:xfrm>
            <a:prstGeom prst="rect">
              <a:avLst/>
            </a:prstGeom>
          </p:spPr>
        </p:pic>
      </p:grpSp>
      <p:sp>
        <p:nvSpPr>
          <p:cNvPr id="13" name="Прямоугольник 12"/>
          <p:cNvSpPr/>
          <p:nvPr/>
        </p:nvSpPr>
        <p:spPr>
          <a:xfrm>
            <a:off x="424206" y="1555423"/>
            <a:ext cx="115949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ru-RU" b="1" dirty="0" smtClean="0"/>
          </a:p>
          <a:p>
            <a:endParaRPr lang="ru-RU" dirty="0" smtClean="0"/>
          </a:p>
        </p:txBody>
      </p:sp>
      <p:sp>
        <p:nvSpPr>
          <p:cNvPr id="14" name="Прямоугольник 13"/>
          <p:cNvSpPr/>
          <p:nvPr/>
        </p:nvSpPr>
        <p:spPr>
          <a:xfrm>
            <a:off x="179109" y="1498862"/>
            <a:ext cx="11840065" cy="812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  <a:defRPr/>
            </a:pPr>
            <a:r>
              <a:rPr lang="ru-RU" dirty="0" smtClean="0"/>
              <a:t>Информирование родительских, общественных и профессиональных организаций о работе службы ранней помощи, ее миссии, цели и задачах. Работа с ближайшим социумом по формированию позитивного отношения к ранней помощи и службе ранней помощи, к семьям с проблемными детьми и детьми-инвалидами</a:t>
            </a: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ru-RU" dirty="0" smtClean="0"/>
              <a:t>Выстраивание взаимодействия с учреждениями здравоохранения, социальной защиты, образования для обеспечения своевременного выявления детей, нуждающихся в психолого-педагогической и медико-социальной помощи</a:t>
            </a: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ru-RU" dirty="0" smtClean="0"/>
              <a:t>Планирование и организация процесса комплексной диагностики функционирования семьи и развития ребенка групп риска и ребенка с выявленными отклонениями в развитии</a:t>
            </a: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ru-RU" dirty="0" smtClean="0"/>
              <a:t>Планирование, организация и оказание комплексной помощи ребенку группы риска и ребенку с выявленными отклонениями в развитии</a:t>
            </a: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ru-RU" dirty="0" smtClean="0"/>
              <a:t>Планирование и организация процесса оказания информационно-просветительской, консультативно-методической и психологической помощи семье, сопровождение семьи на всем протяжении ее нахождения в службе. Планирование и организация психотерапевтической помощи семье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dirty="0" smtClean="0"/>
              <a:t>Содействие семье в дальнейшем переходе в систему дошкольного и школьного образования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dirty="0" smtClean="0"/>
              <a:t>Планирование и организация процесса непрерывного профессионального образования специалистов службы (отдела) ранней помощи</a:t>
            </a:r>
          </a:p>
          <a:p>
            <a:pPr algn="just">
              <a:buNone/>
              <a:defRPr/>
            </a:pPr>
            <a:endParaRPr lang="ru-RU" dirty="0" smtClean="0"/>
          </a:p>
          <a:p>
            <a:pPr marL="342900" indent="-342900" algn="just">
              <a:defRPr/>
            </a:pPr>
            <a:endParaRPr lang="ru-RU" dirty="0" smtClean="0"/>
          </a:p>
          <a:p>
            <a:pPr marL="342900" indent="-342900" algn="just">
              <a:defRPr/>
            </a:pPr>
            <a:endParaRPr lang="ru-RU" dirty="0" smtClean="0"/>
          </a:p>
          <a:p>
            <a:pPr marL="342900" indent="-342900" algn="just">
              <a:defRPr/>
            </a:pPr>
            <a:endParaRPr lang="ru-RU" dirty="0" smtClean="0"/>
          </a:p>
          <a:p>
            <a:pPr marL="342900" indent="-342900" algn="just">
              <a:defRPr/>
            </a:pPr>
            <a:endParaRPr lang="ru-RU" dirty="0" smtClean="0"/>
          </a:p>
          <a:p>
            <a:pPr marL="342900" indent="-342900" algn="just">
              <a:defRPr/>
            </a:pPr>
            <a:endParaRPr lang="ru-RU" dirty="0" smtClean="0"/>
          </a:p>
          <a:p>
            <a:pPr marL="342900" indent="-342900" algn="just">
              <a:defRPr/>
            </a:pPr>
            <a:endParaRPr lang="ru-RU" dirty="0" smtClean="0"/>
          </a:p>
          <a:p>
            <a:pPr marL="342900" indent="-342900" algn="just">
              <a:defRPr/>
            </a:pPr>
            <a:endParaRPr lang="ru-RU" dirty="0" smtClean="0"/>
          </a:p>
          <a:p>
            <a:pPr marL="342900" indent="-342900" algn="just">
              <a:defRPr/>
            </a:pPr>
            <a:endParaRPr lang="ru-RU" dirty="0" smtClean="0"/>
          </a:p>
          <a:p>
            <a:pPr marL="342900" indent="-342900" algn="just">
              <a:defRPr/>
            </a:pPr>
            <a:endParaRPr lang="ru-RU" dirty="0" smtClean="0"/>
          </a:p>
          <a:p>
            <a:pPr marL="342900" indent="-342900" algn="just">
              <a:defRPr/>
            </a:pPr>
            <a:endParaRPr lang="ru-RU" dirty="0" smtClean="0"/>
          </a:p>
          <a:p>
            <a:pPr marL="342900" indent="-342900" algn="just">
              <a:defRPr/>
            </a:pPr>
            <a:endParaRPr lang="ru-RU" dirty="0" smtClean="0"/>
          </a:p>
          <a:p>
            <a:pPr marL="342900" indent="-342900" algn="just">
              <a:defRPr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467100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8022" y="6581292"/>
            <a:ext cx="12200021" cy="286647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-8022" y="0"/>
            <a:ext cx="12200021" cy="1421296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9843" y="53312"/>
            <a:ext cx="9140687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Что сделано за последние 30 лет?</a:t>
            </a:r>
            <a:r>
              <a:rPr lang="ru-RU" sz="3200" dirty="0" smtClean="0">
                <a:solidFill>
                  <a:schemeClr val="bg1"/>
                </a:solidFill>
              </a:rPr>
              <a:t/>
            </a:r>
            <a:br>
              <a:rPr lang="ru-RU" sz="3200" dirty="0" smtClean="0">
                <a:solidFill>
                  <a:schemeClr val="bg1"/>
                </a:solidFill>
              </a:rPr>
            </a:b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9843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sz="2400" dirty="0" smtClean="0"/>
              <a:t>Внедрены ведомственные региональные модели РП в образовании (Самарской области, Республики Марий Эл, Омской области, Красноярском крае, Новосибирской области, Республике Саха (Якутия) – 1999 – 2019 гг. (проекты ФГБНУ «ИКП РАО)</a:t>
            </a:r>
          </a:p>
          <a:p>
            <a:pPr lvl="0"/>
            <a:r>
              <a:rPr lang="ru-RU" sz="2400" dirty="0" smtClean="0"/>
              <a:t>Накоплен опыт оказания ранней помощи в отдельных государственных и муниципальных организациях субъектов РФ, в том числе с участием Фонда поддержки детей, находящихся в трудной жизненной ситуации, других благотворительных организаций</a:t>
            </a:r>
          </a:p>
          <a:p>
            <a:pPr lvl="0"/>
            <a:r>
              <a:rPr lang="ru-RU" sz="2400" dirty="0" smtClean="0"/>
              <a:t>Создан начальный уровень ведомственных региональных моделей РП в здравоохранении (Республика Татарстан, Алтайский край и др.) при поддержке и участии Фонда поддержки детей, находящихся в трудной жизненной ситуации</a:t>
            </a:r>
          </a:p>
          <a:p>
            <a:pPr lvl="0"/>
            <a:r>
              <a:rPr lang="ru-RU" sz="2400" dirty="0" smtClean="0"/>
              <a:t>Создан начальный уровень ведомственных региональных моделей РП в системе социальной защиты регионов при участии Фонда поддержки детей, находящихся в трудной жизненной ситуации</a:t>
            </a:r>
          </a:p>
          <a:p>
            <a:endParaRPr lang="ru-RU" sz="2400" dirty="0" smtClean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569843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Москва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10001250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F073AA5-65F0-44F5-9F0F-68855B3B7571}" type="datetime1">
              <a:rPr lang="ru-RU" sz="2000" smtClean="0">
                <a:solidFill>
                  <a:schemeClr val="bg1"/>
                </a:solidFill>
              </a:rPr>
              <a:pPr algn="r"/>
              <a:t>20.08.2021</a:t>
            </a:fld>
            <a:endParaRPr lang="ru-RU" sz="2000" dirty="0">
              <a:solidFill>
                <a:schemeClr val="bg1"/>
              </a:solidFill>
            </a:endParaRPr>
          </a:p>
        </p:txBody>
      </p:sp>
      <p:grpSp>
        <p:nvGrpSpPr>
          <p:cNvPr id="4" name="Группа 24"/>
          <p:cNvGrpSpPr/>
          <p:nvPr/>
        </p:nvGrpSpPr>
        <p:grpSpPr>
          <a:xfrm>
            <a:off x="10762335" y="4813"/>
            <a:ext cx="1437686" cy="1394412"/>
            <a:chOff x="10762335" y="4813"/>
            <a:chExt cx="1437686" cy="1394412"/>
          </a:xfrm>
        </p:grpSpPr>
        <p:sp>
          <p:nvSpPr>
            <p:cNvPr id="26" name="TextBox 25"/>
            <p:cNvSpPr txBox="1"/>
            <p:nvPr/>
          </p:nvSpPr>
          <p:spPr>
            <a:xfrm>
              <a:off x="10762335" y="748258"/>
              <a:ext cx="14376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 smtClean="0">
                  <a:solidFill>
                    <a:schemeClr val="bg1"/>
                  </a:solidFill>
                </a:rPr>
                <a:t>МИНИСТЕРСТВО ПРОСВЕЩЕНИЯ РОССИЙСКОЙ ФЕДЕРАЦИИ</a:t>
              </a:r>
              <a:endParaRPr lang="ru-RU" sz="700" dirty="0">
                <a:solidFill>
                  <a:schemeClr val="bg1"/>
                </a:solidFill>
              </a:endParaRPr>
            </a:p>
          </p:txBody>
        </p:sp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77200" y="1067037"/>
              <a:ext cx="1207956" cy="332188"/>
            </a:xfrm>
            <a:prstGeom prst="rect">
              <a:avLst/>
            </a:prstGeom>
          </p:spPr>
        </p:pic>
        <p:pic>
          <p:nvPicPr>
            <p:cNvPr id="28" name="Рисунок 2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8258" y="4813"/>
              <a:ext cx="665840" cy="7675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7100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8022" y="6581292"/>
            <a:ext cx="12200021" cy="286647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-8022" y="0"/>
            <a:ext cx="12200021" cy="1421296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9843" y="53312"/>
            <a:ext cx="9140687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Что сделано за последние 30 лет?</a:t>
            </a:r>
            <a:r>
              <a:rPr lang="ru-RU" sz="3200" dirty="0" smtClean="0">
                <a:solidFill>
                  <a:schemeClr val="bg1"/>
                </a:solidFill>
              </a:rPr>
              <a:t/>
            </a:r>
            <a:br>
              <a:rPr lang="ru-RU" sz="3200" dirty="0" smtClean="0">
                <a:solidFill>
                  <a:schemeClr val="bg1"/>
                </a:solidFill>
              </a:rPr>
            </a:b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9843" y="1825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lvl="0" algn="just"/>
            <a:r>
              <a:rPr lang="ru-RU" sz="2000" dirty="0" smtClean="0"/>
              <a:t>Накоплен опыт оказания ранней помощи на базе СО НКО, родительских организаций, фондов и др. негосударственных учреждений</a:t>
            </a:r>
          </a:p>
          <a:p>
            <a:pPr lvl="0" algn="just"/>
            <a:r>
              <a:rPr lang="ru-RU" sz="2000" dirty="0" smtClean="0"/>
              <a:t>Накоплен опыт некоммерческими организациями в распространении своей практики в другие регионы страны</a:t>
            </a:r>
          </a:p>
          <a:p>
            <a:pPr lvl="0" algn="just"/>
            <a:r>
              <a:rPr lang="ru-RU" sz="2000" dirty="0" smtClean="0"/>
              <a:t>Получены результаты научных исследований в рамках отечественной школы психологии и специальной педагогики</a:t>
            </a:r>
          </a:p>
          <a:p>
            <a:pPr lvl="0" algn="just"/>
            <a:r>
              <a:rPr lang="ru-RU" sz="2000" dirty="0" smtClean="0"/>
              <a:t>Разработано научно-методическое обеспечение системы РП </a:t>
            </a:r>
          </a:p>
          <a:p>
            <a:pPr lvl="0" algn="just"/>
            <a:r>
              <a:rPr lang="ru-RU" sz="2000" dirty="0" smtClean="0"/>
              <a:t>Подготовлены программы переподготовки и повышения квалификации специалистов</a:t>
            </a:r>
          </a:p>
          <a:p>
            <a:pPr lvl="0"/>
            <a:r>
              <a:rPr lang="ru-RU" sz="2000" dirty="0" smtClean="0"/>
              <a:t>Получены результаты внедрения проекта АСИ и ИКП РАО в 15 субъектах РФ на базе образовательных ведомств и инфраструктуры образования (2015-2018 гг.). Проект признан АСИ одним из лучших социально-значимых проектов Агентства.</a:t>
            </a:r>
          </a:p>
          <a:p>
            <a:pPr lvl="0"/>
            <a:r>
              <a:rPr lang="ru-RU" sz="2000" dirty="0" smtClean="0"/>
              <a:t>Получены результаты внедрения системы ранней помощи сразу на базе трех ведомств в рамках Программы  «Доступная среда» (в Свердловской области и Пермском крае). Модели ранней помощи были созданы как инновационные в рамках апробации механизмов реализации Концепции развития ранней помощи в Российской Федерации на период до 2020 года (утверждена распоряжением Правительства Российской Федерации от 31.08 2016 № 1839-р) </a:t>
            </a:r>
          </a:p>
          <a:p>
            <a:pPr algn="just"/>
            <a:endParaRPr lang="ru-RU" sz="2000" dirty="0" smtClean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569843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Москва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10001250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F073AA5-65F0-44F5-9F0F-68855B3B7571}" type="datetime1">
              <a:rPr lang="ru-RU" sz="2000" smtClean="0">
                <a:solidFill>
                  <a:schemeClr val="bg1"/>
                </a:solidFill>
              </a:rPr>
              <a:pPr algn="r"/>
              <a:t>20.08.2021</a:t>
            </a:fld>
            <a:endParaRPr lang="ru-RU" sz="2000" dirty="0">
              <a:solidFill>
                <a:schemeClr val="bg1"/>
              </a:solidFill>
            </a:endParaRPr>
          </a:p>
        </p:txBody>
      </p:sp>
      <p:grpSp>
        <p:nvGrpSpPr>
          <p:cNvPr id="4" name="Группа 24"/>
          <p:cNvGrpSpPr/>
          <p:nvPr/>
        </p:nvGrpSpPr>
        <p:grpSpPr>
          <a:xfrm>
            <a:off x="10762335" y="4813"/>
            <a:ext cx="1437686" cy="1394412"/>
            <a:chOff x="10762335" y="4813"/>
            <a:chExt cx="1437686" cy="1394412"/>
          </a:xfrm>
        </p:grpSpPr>
        <p:sp>
          <p:nvSpPr>
            <p:cNvPr id="26" name="TextBox 25"/>
            <p:cNvSpPr txBox="1"/>
            <p:nvPr/>
          </p:nvSpPr>
          <p:spPr>
            <a:xfrm>
              <a:off x="10762335" y="748258"/>
              <a:ext cx="14376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 smtClean="0">
                  <a:solidFill>
                    <a:schemeClr val="bg1"/>
                  </a:solidFill>
                </a:rPr>
                <a:t>МИНИСТЕРСТВО ПРОСВЕЩЕНИЯ РОССИЙСКОЙ ФЕДЕРАЦИИ</a:t>
              </a:r>
              <a:endParaRPr lang="ru-RU" sz="700" dirty="0">
                <a:solidFill>
                  <a:schemeClr val="bg1"/>
                </a:solidFill>
              </a:endParaRPr>
            </a:p>
          </p:txBody>
        </p:sp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77200" y="1067037"/>
              <a:ext cx="1207956" cy="332188"/>
            </a:xfrm>
            <a:prstGeom prst="rect">
              <a:avLst/>
            </a:prstGeom>
          </p:spPr>
        </p:pic>
        <p:pic>
          <p:nvPicPr>
            <p:cNvPr id="28" name="Рисунок 2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8258" y="4813"/>
              <a:ext cx="665840" cy="7675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71002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2407</Words>
  <Application>Microsoft Office PowerPoint</Application>
  <PresentationFormat>Широкоэкранный</PresentationFormat>
  <Paragraphs>202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Тема Office</vt:lpstr>
      <vt:lpstr>             ВАРИАТИВНЫЕ МОДЕЛИ РАННЕЙ ПОМОЩИ В РОССИЙСКОЙ ФЕДЕРАЦИИ  </vt:lpstr>
      <vt:lpstr>ПОНЯТИЕ  «РАННЯЯ ПОМОЩЬ»</vt:lpstr>
      <vt:lpstr>ОСНОВНЫЕ ПОЛОЖЕНИЯ ПОНЯТИЯ  «РАННЯЯ ПОМОЩЬ»</vt:lpstr>
      <vt:lpstr>Принципы ранней помощи</vt:lpstr>
      <vt:lpstr>Принципы ранней помощи</vt:lpstr>
      <vt:lpstr>Структурные компоненты системы ранней помощи</vt:lpstr>
      <vt:lpstr>Базовый круг задач, решаемый службой (отделом) ранней помощи:</vt:lpstr>
      <vt:lpstr>Что сделано за последние 30 лет? </vt:lpstr>
      <vt:lpstr>Что сделано за последние 30 лет? </vt:lpstr>
      <vt:lpstr>Результаты мониторинга системы ранней помощи в образовании в 2020 г </vt:lpstr>
      <vt:lpstr>Результаты мониторинга системы ранней помощи в образовании в 2020 г </vt:lpstr>
      <vt:lpstr>Результаты мониторинга системы ранней помощи в образовании в 2020 г </vt:lpstr>
      <vt:lpstr>Правовая поддержка развития системы ранней помощи в образовании</vt:lpstr>
      <vt:lpstr>Правовая поддержка развития системы ранней помощи в образовании</vt:lpstr>
      <vt:lpstr>ПОСТРОЕНИЕ СИСТЕМЫ РАННЕЙ ПОМОЩИ</vt:lpstr>
      <vt:lpstr>Первый сценарий -   «сверху – вниз»</vt:lpstr>
      <vt:lpstr>Второй сценарий -   «снизу – вверх»</vt:lpstr>
      <vt:lpstr>Третий сценарий</vt:lpstr>
      <vt:lpstr>Как будет развиваться система ранней помощи в будущем? </vt:lpstr>
      <vt:lpstr>Как будет развиваться система ранней помощи в будущем?</vt:lpstr>
      <vt:lpstr>Методические ресурсы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Пользователь Windows</dc:creator>
  <cp:lastModifiedBy>Слушатель</cp:lastModifiedBy>
  <cp:revision>106</cp:revision>
  <dcterms:created xsi:type="dcterms:W3CDTF">2019-12-25T11:02:27Z</dcterms:created>
  <dcterms:modified xsi:type="dcterms:W3CDTF">2021-08-20T02:07:22Z</dcterms:modified>
</cp:coreProperties>
</file>