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65" r:id="rId4"/>
    <p:sldId id="266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02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868362" y="2049462"/>
            <a:ext cx="10510800" cy="18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>
              <a:buClr>
                <a:srgbClr val="00B0F0"/>
              </a:buClr>
              <a:buSzPts val="5400"/>
            </a:pPr>
            <a:r>
              <a:rPr lang="ru-RU" sz="3600" b="1" dirty="0" smtClean="0"/>
              <a:t>АКТУАЛЬНЫЕ ПРОБЛЕМЫ СПЕЦИАЛЬНОГО (ДЕФЕКТОЛОГИЧЕСКОГО) ОБРАЗОВАНИЯ В </a:t>
            </a:r>
            <a:r>
              <a:rPr lang="ru-RU" sz="3600" b="1" dirty="0" smtClean="0"/>
              <a:t>УНИВЕРСИТЕТЕ</a:t>
            </a:r>
            <a:endParaRPr sz="3600"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2703512" y="5124450"/>
            <a:ext cx="9144000" cy="195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Алдошина Марина Ивановна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</a:t>
            </a:r>
            <a:r>
              <a:rPr lang="ru-RU" sz="2400" b="1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иректор</a:t>
            </a:r>
            <a:r>
              <a:rPr lang="ru-RU" sz="24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центра взаимодействия с Российской академией образования ФГБОУ ВО «Орловский государственный университет имени И.С. Тургенева»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 sz="24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21.04.2021г.</a:t>
            </a:r>
            <a:r>
              <a:rPr lang="en-US" sz="2400" b="1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3225" y="165100"/>
            <a:ext cx="1173162" cy="128428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8977312" y="457200"/>
            <a:ext cx="2909888" cy="36929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lang="ru-RU" sz="1800" b="0" i="0" u="none" strike="noStrike" cap="none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pic>
        <p:nvPicPr>
          <p:cNvPr id="92" name="Google Shape;92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09775" y="277812"/>
            <a:ext cx="1825625" cy="117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3" descr="МПГУ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887787" y="-122237"/>
            <a:ext cx="1854200" cy="185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3" descr="арпуи-2"/>
          <p:cNvPicPr preferRelativeResize="0"/>
          <p:nvPr/>
        </p:nvPicPr>
        <p:blipFill rotWithShape="1">
          <a:blip r:embed="rId6">
            <a:alphaModFix/>
          </a:blip>
          <a:srcRect l="21856" t="21621" r="59238" b="26053"/>
          <a:stretch/>
        </p:blipFill>
        <p:spPr>
          <a:xfrm>
            <a:off x="5654675" y="298450"/>
            <a:ext cx="2719385" cy="1128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1\Desktop\logo100yea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056914" y="261257"/>
            <a:ext cx="2772229" cy="779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/>
        </p:nvSpPr>
        <p:spPr>
          <a:xfrm>
            <a:off x="9213850" y="1494971"/>
            <a:ext cx="2706600" cy="1303916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85000"/>
              </a:lnSpc>
              <a:buClr>
                <a:srgbClr val="203864"/>
              </a:buClr>
              <a:buSzPts val="1800"/>
            </a:pPr>
            <a:r>
              <a:rPr lang="ru-RU" sz="1800" dirty="0" smtClean="0"/>
              <a:t>1) качественное инклюзивное образование (понятие в новой редакции ООН значительно расширено) </a:t>
            </a:r>
            <a:endParaRPr dirty="0"/>
          </a:p>
        </p:txBody>
      </p:sp>
      <p:sp>
        <p:nvSpPr>
          <p:cNvPr id="100" name="Google Shape;100;p14"/>
          <p:cNvSpPr txBox="1"/>
          <p:nvPr/>
        </p:nvSpPr>
        <p:spPr>
          <a:xfrm>
            <a:off x="9218612" y="4032250"/>
            <a:ext cx="2703600" cy="10080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85000"/>
              </a:lnSpc>
              <a:buClr>
                <a:srgbClr val="203864"/>
              </a:buClr>
              <a:buSzPts val="1800"/>
            </a:pPr>
            <a:r>
              <a:rPr lang="ru-RU" sz="1600" dirty="0" smtClean="0"/>
              <a:t>3) обеспечение свободного доступа к информации и знаниям об устойчивом развитии; </a:t>
            </a:r>
            <a:endParaRPr sz="1600" b="1" i="0" u="none" dirty="0">
              <a:solidFill>
                <a:srgbClr val="20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9213850" y="2914650"/>
            <a:ext cx="2703600" cy="10209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85000"/>
              </a:lnSpc>
              <a:buClr>
                <a:srgbClr val="203864"/>
              </a:buClr>
              <a:buSzPts val="1800"/>
            </a:pPr>
            <a:r>
              <a:rPr lang="ru-RU" sz="1600" dirty="0" smtClean="0"/>
              <a:t>2) преодоление кризиса в области технического, математического и естественнонаучного образования</a:t>
            </a:r>
            <a:r>
              <a:rPr lang="ru-RU" sz="1600" dirty="0" smtClean="0"/>
              <a:t>;</a:t>
            </a:r>
            <a:endParaRPr sz="1800" b="1" i="0" u="none" dirty="0">
              <a:solidFill>
                <a:srgbClr val="20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4313237" y="2496456"/>
            <a:ext cx="3655106" cy="696687"/>
          </a:xfrm>
          <a:prstGeom prst="downArrowCallout">
            <a:avLst>
              <a:gd name="adj1" fmla="val 14035"/>
              <a:gd name="adj2" fmla="val 8458"/>
              <a:gd name="adj3" fmla="val 16200"/>
              <a:gd name="adj4" fmla="val 9629"/>
            </a:avLst>
          </a:prstGeom>
          <a:solidFill>
            <a:schemeClr val="lt1"/>
          </a:solidFill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0B0F0"/>
              </a:buClr>
              <a:buSzPts val="2400"/>
            </a:pPr>
            <a:r>
              <a:rPr lang="ru-RU" sz="2000" dirty="0" smtClean="0"/>
              <a:t>Содержательные (методологические, теоретические, технологические) </a:t>
            </a:r>
            <a:endParaRPr sz="2000" dirty="0"/>
          </a:p>
        </p:txBody>
      </p:sp>
      <p:sp>
        <p:nvSpPr>
          <p:cNvPr id="103" name="Google Shape;103;p14"/>
          <p:cNvSpPr txBox="1"/>
          <p:nvPr/>
        </p:nvSpPr>
        <p:spPr>
          <a:xfrm>
            <a:off x="4300537" y="3381829"/>
            <a:ext cx="3725863" cy="216262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0B0F0"/>
              </a:buClr>
              <a:buSzPts val="2400"/>
            </a:pPr>
            <a:r>
              <a:rPr lang="ru-RU" sz="2000" dirty="0" smtClean="0"/>
              <a:t>Практическая реализация образовательных профессиональных программ по профилям специального (дефектологического) образования сталкивается с проблемами </a:t>
            </a:r>
            <a:endParaRPr sz="2000" dirty="0"/>
          </a:p>
        </p:txBody>
      </p:sp>
      <p:sp>
        <p:nvSpPr>
          <p:cNvPr id="104" name="Google Shape;104;p14"/>
          <p:cNvSpPr/>
          <p:nvPr/>
        </p:nvSpPr>
        <p:spPr>
          <a:xfrm>
            <a:off x="4122058" y="5471887"/>
            <a:ext cx="3889828" cy="827314"/>
          </a:xfrm>
          <a:prstGeom prst="upArrowCallout">
            <a:avLst>
              <a:gd name="adj1" fmla="val 7565"/>
              <a:gd name="adj2" fmla="val 8524"/>
              <a:gd name="adj3" fmla="val 5400"/>
              <a:gd name="adj4" fmla="val 9662"/>
            </a:avLst>
          </a:prstGeom>
          <a:solidFill>
            <a:schemeClr val="lt1"/>
          </a:solidFill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0B0F0"/>
              </a:buClr>
              <a:buSzPts val="2400"/>
            </a:pPr>
            <a:r>
              <a:rPr lang="ru-RU" sz="2000" dirty="0" smtClean="0"/>
              <a:t>структурные </a:t>
            </a:r>
            <a:r>
              <a:rPr lang="ru-RU" sz="2000" dirty="0" smtClean="0"/>
              <a:t>(</a:t>
            </a:r>
            <a:r>
              <a:rPr lang="ru-RU" sz="2000" dirty="0" smtClean="0"/>
              <a:t>формальные </a:t>
            </a:r>
            <a:r>
              <a:rPr lang="ru-RU" sz="2000" dirty="0" smtClean="0"/>
              <a:t>и </a:t>
            </a:r>
            <a:r>
              <a:rPr lang="ru-RU" sz="2000" dirty="0" smtClean="0"/>
              <a:t>субъективные</a:t>
            </a:r>
            <a:r>
              <a:rPr lang="ru-RU" sz="2400" dirty="0" smtClean="0"/>
              <a:t>).</a:t>
            </a:r>
            <a:endParaRPr dirty="0"/>
          </a:p>
        </p:txBody>
      </p:sp>
      <p:sp>
        <p:nvSpPr>
          <p:cNvPr id="105" name="Google Shape;105;p14"/>
          <p:cNvSpPr/>
          <p:nvPr/>
        </p:nvSpPr>
        <p:spPr>
          <a:xfrm>
            <a:off x="8296275" y="1690687"/>
            <a:ext cx="552600" cy="4853100"/>
          </a:xfrm>
          <a:prstGeom prst="rightBrace">
            <a:avLst>
              <a:gd name="adj1" fmla="val 980"/>
              <a:gd name="adj2" fmla="val 10935"/>
            </a:avLst>
          </a:prstGeom>
          <a:noFill/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454025" y="2006600"/>
            <a:ext cx="3422700" cy="609357"/>
          </a:xfrm>
          <a:prstGeom prst="rect">
            <a:avLst/>
          </a:prstGeom>
          <a:noFill/>
          <a:ln w="381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Font typeface="Calibri"/>
              <a:buNone/>
            </a:pPr>
            <a:r>
              <a:rPr lang="ru-RU" dirty="0" smtClean="0"/>
              <a:t>Постоянное реформирование профессионально-педагогического образования</a:t>
            </a:r>
            <a:endParaRPr dirty="0"/>
          </a:p>
        </p:txBody>
      </p:sp>
      <p:sp>
        <p:nvSpPr>
          <p:cNvPr id="107" name="Google Shape;107;p14"/>
          <p:cNvSpPr txBox="1"/>
          <p:nvPr/>
        </p:nvSpPr>
        <p:spPr>
          <a:xfrm>
            <a:off x="454025" y="3332162"/>
            <a:ext cx="3422700" cy="978689"/>
          </a:xfrm>
          <a:prstGeom prst="rect">
            <a:avLst/>
          </a:prstGeom>
          <a:noFill/>
          <a:ln w="381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Font typeface="Calibri"/>
              <a:buNone/>
            </a:pPr>
            <a:r>
              <a:rPr lang="ru-RU" sz="2400" b="1" i="0" u="none" dirty="0" smtClean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Проблема сохранения традиционных ценностей образования</a:t>
            </a:r>
            <a:endParaRPr dirty="0"/>
          </a:p>
        </p:txBody>
      </p:sp>
      <p:sp>
        <p:nvSpPr>
          <p:cNvPr id="108" name="Google Shape;108;p14"/>
          <p:cNvSpPr txBox="1"/>
          <p:nvPr/>
        </p:nvSpPr>
        <p:spPr>
          <a:xfrm>
            <a:off x="441325" y="4804229"/>
            <a:ext cx="3404961" cy="609357"/>
          </a:xfrm>
          <a:prstGeom prst="rect">
            <a:avLst/>
          </a:prstGeom>
          <a:noFill/>
          <a:ln w="38100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Font typeface="Calibri"/>
              <a:buNone/>
            </a:pPr>
            <a:r>
              <a:rPr lang="ru-RU" dirty="0" smtClean="0"/>
              <a:t>Разные формы получения профессионально-педагогического образования в РФ</a:t>
            </a:r>
            <a:endParaRPr dirty="0"/>
          </a:p>
        </p:txBody>
      </p:sp>
      <p:sp>
        <p:nvSpPr>
          <p:cNvPr id="109" name="Google Shape;109;p14"/>
          <p:cNvSpPr txBox="1"/>
          <p:nvPr/>
        </p:nvSpPr>
        <p:spPr>
          <a:xfrm>
            <a:off x="9232900" y="5156200"/>
            <a:ext cx="2701800" cy="1365300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85000"/>
              </a:lnSpc>
              <a:buClr>
                <a:srgbClr val="203864"/>
              </a:buClr>
              <a:buSzPts val="1800"/>
            </a:pPr>
            <a:r>
              <a:rPr lang="ru-RU" sz="1800" dirty="0" smtClean="0"/>
              <a:t>4) поощрение </a:t>
            </a:r>
            <a:r>
              <a:rPr lang="ru-RU" sz="1800" dirty="0" err="1" smtClean="0"/>
              <a:t>гендерного</a:t>
            </a:r>
            <a:r>
              <a:rPr lang="ru-RU" sz="1800" dirty="0" smtClean="0"/>
              <a:t> равенства, расширение прав женщин </a:t>
            </a:r>
            <a:endParaRPr sz="1800" b="1" i="0" u="none" dirty="0">
              <a:solidFill>
                <a:srgbClr val="20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3225" y="165100"/>
            <a:ext cx="1173162" cy="1284287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4"/>
          <p:cNvSpPr txBox="1"/>
          <p:nvPr/>
        </p:nvSpPr>
        <p:spPr>
          <a:xfrm>
            <a:off x="8977312" y="457200"/>
            <a:ext cx="2802000" cy="647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lang="en-US" sz="18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Логотип</a:t>
            </a:r>
            <a:r>
              <a:rPr lang="en-US" sz="18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учебного</a:t>
            </a:r>
            <a:r>
              <a:rPr lang="en-US" sz="18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заведения</a:t>
            </a:r>
            <a:endParaRPr dirty="0"/>
          </a:p>
        </p:txBody>
      </p:sp>
      <p:pic>
        <p:nvPicPr>
          <p:cNvPr id="112" name="Google Shape;112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09775" y="277812"/>
            <a:ext cx="1825625" cy="117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4" descr="арпуи-2"/>
          <p:cNvPicPr preferRelativeResize="0"/>
          <p:nvPr/>
        </p:nvPicPr>
        <p:blipFill rotWithShape="1">
          <a:blip r:embed="rId5">
            <a:alphaModFix/>
          </a:blip>
          <a:srcRect l="21856" t="21621" r="59238" b="26053"/>
          <a:stretch/>
        </p:blipFill>
        <p:spPr>
          <a:xfrm>
            <a:off x="6714218" y="356507"/>
            <a:ext cx="2719385" cy="1128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4" descr="МПГУ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887787" y="-122237"/>
            <a:ext cx="1854200" cy="185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2" descr="C:\Users\1\Desktop\logo100yea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056914" y="261257"/>
            <a:ext cx="2772229" cy="779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2"/>
          <p:cNvSpPr txBox="1"/>
          <p:nvPr/>
        </p:nvSpPr>
        <p:spPr>
          <a:xfrm>
            <a:off x="8585199" y="4818743"/>
            <a:ext cx="3331029" cy="1426519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80000"/>
              </a:lnSpc>
              <a:buClr>
                <a:srgbClr val="203864"/>
              </a:buClr>
              <a:buSzPts val="1800"/>
            </a:pPr>
            <a:r>
              <a:rPr lang="ru-RU" dirty="0" smtClean="0"/>
              <a:t>уменьшение количества абитуриентов на педагогические специальности, не подтвержденное трудоустройством по </a:t>
            </a:r>
            <a:r>
              <a:rPr lang="ru-RU" dirty="0" smtClean="0"/>
              <a:t>профилю, </a:t>
            </a:r>
            <a:r>
              <a:rPr lang="ru-RU" dirty="0" smtClean="0"/>
              <a:t>нежелание работать по специальности </a:t>
            </a:r>
            <a:endParaRPr dirty="0"/>
          </a:p>
        </p:txBody>
      </p:sp>
      <p:sp>
        <p:nvSpPr>
          <p:cNvPr id="240" name="Google Shape;240;p22"/>
          <p:cNvSpPr txBox="1"/>
          <p:nvPr/>
        </p:nvSpPr>
        <p:spPr>
          <a:xfrm>
            <a:off x="8585200" y="3802062"/>
            <a:ext cx="3287486" cy="755424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80000"/>
              </a:lnSpc>
              <a:buClr>
                <a:srgbClr val="203864"/>
              </a:buClr>
              <a:buSzPts val="1800"/>
            </a:pPr>
            <a:r>
              <a:rPr lang="ru-RU" sz="1800" dirty="0" smtClean="0"/>
              <a:t>вопрос статуса и имиджа педагогической профессии </a:t>
            </a:r>
            <a:endParaRPr dirty="0"/>
          </a:p>
        </p:txBody>
      </p:sp>
      <p:sp>
        <p:nvSpPr>
          <p:cNvPr id="241" name="Google Shape;241;p22"/>
          <p:cNvSpPr txBox="1"/>
          <p:nvPr/>
        </p:nvSpPr>
        <p:spPr>
          <a:xfrm>
            <a:off x="3068636" y="2394857"/>
            <a:ext cx="3927249" cy="2612571"/>
          </a:xfrm>
          <a:prstGeom prst="rect">
            <a:avLst/>
          </a:prstGeom>
          <a:solidFill>
            <a:srgbClr val="00B0F0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lt1"/>
              </a:buClr>
              <a:buSzPts val="2600"/>
            </a:pPr>
            <a:r>
              <a:rPr lang="ru-RU" sz="2000" dirty="0" smtClean="0"/>
              <a:t>дисбаланс </a:t>
            </a:r>
            <a:r>
              <a:rPr lang="ru-RU" sz="2000" dirty="0" smtClean="0"/>
              <a:t>между потребностями системы образования в современных педагогах и реальной возможностью их подготовки, вовлечения, адаптации и удержания в педагогической деятельности </a:t>
            </a:r>
            <a:endParaRPr sz="2000" dirty="0"/>
          </a:p>
        </p:txBody>
      </p:sp>
      <p:sp>
        <p:nvSpPr>
          <p:cNvPr id="242" name="Google Shape;242;p22"/>
          <p:cNvSpPr txBox="1"/>
          <p:nvPr/>
        </p:nvSpPr>
        <p:spPr>
          <a:xfrm>
            <a:off x="571500" y="3805237"/>
            <a:ext cx="2122500" cy="1846200"/>
          </a:xfrm>
          <a:prstGeom prst="rect">
            <a:avLst/>
          </a:prstGeom>
          <a:noFill/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n-US" sz="22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ТЕКСТ</a:t>
            </a:r>
            <a:endParaRPr/>
          </a:p>
        </p:txBody>
      </p:sp>
      <p:sp>
        <p:nvSpPr>
          <p:cNvPr id="243" name="Google Shape;243;p22"/>
          <p:cNvSpPr txBox="1"/>
          <p:nvPr/>
        </p:nvSpPr>
        <p:spPr>
          <a:xfrm>
            <a:off x="8585199" y="2380343"/>
            <a:ext cx="3331029" cy="1204686"/>
          </a:xfrm>
          <a:prstGeom prst="rect">
            <a:avLst/>
          </a:prstGeom>
          <a:noFill/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lnSpc>
                <a:spcPct val="80000"/>
              </a:lnSpc>
              <a:buClr>
                <a:srgbClr val="203864"/>
              </a:buClr>
              <a:buSzPts val="1800"/>
            </a:pPr>
            <a:r>
              <a:rPr lang="ru-RU" dirty="0" smtClean="0"/>
              <a:t>снижение общей численности педагогов, особенно мужчин и педагогов молодого и среднего возраста с сохранением  значительной доли педагогов пенсионного возраста </a:t>
            </a:r>
            <a:endParaRPr dirty="0"/>
          </a:p>
        </p:txBody>
      </p:sp>
      <p:sp>
        <p:nvSpPr>
          <p:cNvPr id="244" name="Google Shape;244;p22"/>
          <p:cNvSpPr txBox="1"/>
          <p:nvPr/>
        </p:nvSpPr>
        <p:spPr>
          <a:xfrm>
            <a:off x="8585200" y="1219200"/>
            <a:ext cx="3287486" cy="1049437"/>
          </a:xfrm>
          <a:prstGeom prst="rect">
            <a:avLst/>
          </a:prstGeom>
          <a:noFill/>
          <a:ln w="38100" cap="flat" cmpd="sng">
            <a:solidFill>
              <a:srgbClr val="AFABA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203864"/>
              </a:buClr>
              <a:buSzPts val="1800"/>
            </a:pPr>
            <a:r>
              <a:rPr lang="ru-RU" dirty="0" smtClean="0"/>
              <a:t>синусоида </a:t>
            </a:r>
            <a:r>
              <a:rPr lang="ru-RU" dirty="0" smtClean="0"/>
              <a:t>демографической ситуации в стране </a:t>
            </a:r>
            <a:r>
              <a:rPr lang="ru-RU" dirty="0" smtClean="0"/>
              <a:t>демонстрирует </a:t>
            </a:r>
            <a:r>
              <a:rPr lang="ru-RU" dirty="0" smtClean="0"/>
              <a:t>вектор повышения рождаемости и увеличения потребности </a:t>
            </a:r>
            <a:r>
              <a:rPr lang="ru-RU" dirty="0" smtClean="0"/>
              <a:t>в </a:t>
            </a:r>
            <a:r>
              <a:rPr lang="ru-RU" dirty="0" smtClean="0"/>
              <a:t>широком спектре </a:t>
            </a:r>
            <a:r>
              <a:rPr lang="ru-RU" dirty="0" smtClean="0"/>
              <a:t> </a:t>
            </a:r>
            <a:r>
              <a:rPr lang="ru-RU" dirty="0" smtClean="0"/>
              <a:t>услуг </a:t>
            </a:r>
            <a:r>
              <a:rPr lang="ru-RU" dirty="0" smtClean="0"/>
              <a:t>образования</a:t>
            </a:r>
            <a:endParaRPr dirty="0"/>
          </a:p>
        </p:txBody>
      </p:sp>
      <p:sp>
        <p:nvSpPr>
          <p:cNvPr id="245" name="Google Shape;245;p22"/>
          <p:cNvSpPr txBox="1"/>
          <p:nvPr/>
        </p:nvSpPr>
        <p:spPr>
          <a:xfrm>
            <a:off x="584200" y="1849437"/>
            <a:ext cx="2122500" cy="1846200"/>
          </a:xfrm>
          <a:prstGeom prst="rect">
            <a:avLst/>
          </a:prstGeom>
          <a:noFill/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Calibri"/>
              <a:buNone/>
            </a:pPr>
            <a:r>
              <a:rPr lang="en-US" sz="2200" b="1" i="0" u="none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ТЕКСТ</a:t>
            </a:r>
            <a:endParaRPr/>
          </a:p>
        </p:txBody>
      </p:sp>
      <p:sp>
        <p:nvSpPr>
          <p:cNvPr id="246" name="Google Shape;246;p22"/>
          <p:cNvSpPr/>
          <p:nvPr/>
        </p:nvSpPr>
        <p:spPr>
          <a:xfrm rot="-2099902">
            <a:off x="6642083" y="2119358"/>
            <a:ext cx="1997025" cy="191921"/>
          </a:xfrm>
          <a:prstGeom prst="rightArrow">
            <a:avLst>
              <a:gd name="adj1" fmla="val 20561"/>
              <a:gd name="adj2" fmla="val 50000"/>
            </a:avLst>
          </a:prstGeom>
          <a:solidFill>
            <a:srgbClr val="00B0F0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2"/>
          <p:cNvSpPr/>
          <p:nvPr/>
        </p:nvSpPr>
        <p:spPr>
          <a:xfrm rot="1860217">
            <a:off x="6705531" y="5141963"/>
            <a:ext cx="1997119" cy="192164"/>
          </a:xfrm>
          <a:prstGeom prst="rightArrow">
            <a:avLst>
              <a:gd name="adj1" fmla="val 20561"/>
              <a:gd name="adj2" fmla="val 50000"/>
            </a:avLst>
          </a:prstGeom>
          <a:solidFill>
            <a:srgbClr val="00B0F0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22"/>
          <p:cNvSpPr/>
          <p:nvPr/>
        </p:nvSpPr>
        <p:spPr>
          <a:xfrm rot="-1079956">
            <a:off x="6919933" y="2895586"/>
            <a:ext cx="1584442" cy="192114"/>
          </a:xfrm>
          <a:prstGeom prst="rightArrow">
            <a:avLst>
              <a:gd name="adj1" fmla="val 20291"/>
              <a:gd name="adj2" fmla="val 50000"/>
            </a:avLst>
          </a:prstGeom>
          <a:solidFill>
            <a:srgbClr val="00B0F0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2"/>
          <p:cNvSpPr/>
          <p:nvPr/>
        </p:nvSpPr>
        <p:spPr>
          <a:xfrm rot="900120">
            <a:off x="6957963" y="4013210"/>
            <a:ext cx="1584298" cy="191972"/>
          </a:xfrm>
          <a:prstGeom prst="rightArrow">
            <a:avLst>
              <a:gd name="adj1" fmla="val 20291"/>
              <a:gd name="adj2" fmla="val 50000"/>
            </a:avLst>
          </a:prstGeom>
          <a:solidFill>
            <a:srgbClr val="00B0F0"/>
          </a:solidFill>
          <a:ln w="12700" cap="flat" cmpd="sng">
            <a:solidFill>
              <a:srgbClr val="4171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0" name="Google Shape;250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3225" y="165100"/>
            <a:ext cx="1173162" cy="1284287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22"/>
          <p:cNvSpPr txBox="1"/>
          <p:nvPr/>
        </p:nvSpPr>
        <p:spPr>
          <a:xfrm>
            <a:off x="8977312" y="457200"/>
            <a:ext cx="2802000" cy="647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lang="en-US" sz="18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Логотип</a:t>
            </a:r>
            <a:r>
              <a:rPr lang="en-US" sz="18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учебного</a:t>
            </a:r>
            <a:r>
              <a:rPr lang="en-US" sz="18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заведения</a:t>
            </a:r>
            <a:endParaRPr dirty="0"/>
          </a:p>
        </p:txBody>
      </p:sp>
      <p:pic>
        <p:nvPicPr>
          <p:cNvPr id="252" name="Google Shape;252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09775" y="277812"/>
            <a:ext cx="1825625" cy="117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22" descr="арпуи-2"/>
          <p:cNvPicPr preferRelativeResize="0"/>
          <p:nvPr/>
        </p:nvPicPr>
        <p:blipFill rotWithShape="1">
          <a:blip r:embed="rId5">
            <a:alphaModFix/>
          </a:blip>
          <a:srcRect l="21856" t="21621" r="59238" b="26053"/>
          <a:stretch/>
        </p:blipFill>
        <p:spPr>
          <a:xfrm>
            <a:off x="5654675" y="298450"/>
            <a:ext cx="2719385" cy="1128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22" descr="МПГУ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887787" y="-122237"/>
            <a:ext cx="1854200" cy="185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 descr="C:\Users\1\Desktop\logo100yea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056914" y="261257"/>
            <a:ext cx="2772229" cy="779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3"/>
          <p:cNvSpPr txBox="1">
            <a:spLocks noGrp="1"/>
          </p:cNvSpPr>
          <p:nvPr>
            <p:ph type="body" idx="1"/>
          </p:nvPr>
        </p:nvSpPr>
        <p:spPr>
          <a:xfrm>
            <a:off x="549275" y="1997075"/>
            <a:ext cx="11115600" cy="434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just">
              <a:spcBef>
                <a:spcPts val="0"/>
              </a:spcBef>
              <a:buClr>
                <a:srgbClr val="00B0F0"/>
              </a:buClr>
              <a:buSzPts val="2400"/>
              <a:buFont typeface="Noto Sans Symbols"/>
              <a:buChar char="▪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228600" lvl="0" indent="-228600" algn="just">
              <a:spcBef>
                <a:spcPts val="0"/>
              </a:spcBef>
              <a:buClr>
                <a:srgbClr val="00B0F0"/>
              </a:buClr>
              <a:buSzPts val="2400"/>
              <a:buFont typeface="Noto Sans Symbols"/>
              <a:buChar char="▪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228600" lvl="0" indent="-228600" algn="just">
              <a:spcBef>
                <a:spcPts val="0"/>
              </a:spcBef>
              <a:buClr>
                <a:srgbClr val="00B0F0"/>
              </a:buClr>
              <a:buSzPts val="2400"/>
              <a:buFont typeface="Noto Sans Symbols"/>
              <a:buChar char="▪"/>
            </a:pPr>
            <a:r>
              <a:rPr lang="ru-RU" sz="2400" b="1" dirty="0" smtClean="0">
                <a:solidFill>
                  <a:srgbClr val="FF0000"/>
                </a:solidFill>
              </a:rPr>
              <a:t>Цель преобразований – повышение качества образования - изменение </a:t>
            </a:r>
            <a:r>
              <a:rPr lang="ru-RU" sz="2400" b="1" dirty="0" smtClean="0">
                <a:solidFill>
                  <a:srgbClr val="FF0000"/>
                </a:solidFill>
              </a:rPr>
              <a:t>жизни людей через образование при условии «обеспечения всеобщего инклюзивного и справедливого качественного образования и обучения на протяжении всей жизни для всех» </a:t>
            </a:r>
            <a:r>
              <a:rPr lang="ru-RU" sz="2400" b="1" i="0" u="none" strike="noStrike" cap="none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228600" lvl="0" indent="-228600" algn="r">
              <a:spcBef>
                <a:spcPts val="0"/>
              </a:spcBef>
              <a:buClr>
                <a:srgbClr val="00B0F0"/>
              </a:buClr>
              <a:buSzPts val="2400"/>
              <a:buFont typeface="Noto Sans Symbols"/>
              <a:buChar char="▪"/>
            </a:pPr>
            <a:r>
              <a:rPr lang="ru-RU" dirty="0" smtClean="0"/>
              <a:t> </a:t>
            </a:r>
            <a:r>
              <a:rPr lang="ru-RU" dirty="0" err="1" smtClean="0"/>
              <a:t>Инчхонская</a:t>
            </a:r>
            <a:r>
              <a:rPr lang="ru-RU" dirty="0" smtClean="0"/>
              <a:t> </a:t>
            </a:r>
            <a:r>
              <a:rPr lang="ru-RU" dirty="0" smtClean="0"/>
              <a:t>декларация ЮНЕСКО (2015г.)</a:t>
            </a:r>
            <a:endParaRPr dirty="0"/>
          </a:p>
        </p:txBody>
      </p:sp>
      <p:pic>
        <p:nvPicPr>
          <p:cNvPr id="260" name="Google Shape;260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3225" y="165100"/>
            <a:ext cx="1173162" cy="1284287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3"/>
          <p:cNvSpPr txBox="1"/>
          <p:nvPr/>
        </p:nvSpPr>
        <p:spPr>
          <a:xfrm>
            <a:off x="8977312" y="457200"/>
            <a:ext cx="2802000" cy="647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lang="en-US" sz="18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Логотип</a:t>
            </a:r>
            <a:r>
              <a:rPr lang="en-US" sz="18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учебного</a:t>
            </a:r>
            <a:r>
              <a:rPr lang="en-US" sz="1800" b="0" i="0" u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0" i="0" u="none" dirty="0" err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заведения</a:t>
            </a:r>
            <a:endParaRPr dirty="0"/>
          </a:p>
        </p:txBody>
      </p:sp>
      <p:pic>
        <p:nvPicPr>
          <p:cNvPr id="262" name="Google Shape;262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09775" y="277812"/>
            <a:ext cx="1825625" cy="117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23" descr="арпуи-2"/>
          <p:cNvPicPr preferRelativeResize="0"/>
          <p:nvPr/>
        </p:nvPicPr>
        <p:blipFill rotWithShape="1">
          <a:blip r:embed="rId5">
            <a:alphaModFix/>
          </a:blip>
          <a:srcRect l="21856" t="21621" r="59238" b="26053"/>
          <a:stretch/>
        </p:blipFill>
        <p:spPr>
          <a:xfrm>
            <a:off x="5654675" y="298450"/>
            <a:ext cx="2719385" cy="1128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23" descr="МПГУ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887787" y="-122237"/>
            <a:ext cx="1854200" cy="185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C:\Users\1\Desktop\logo100year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056914" y="261257"/>
            <a:ext cx="2772229" cy="779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259</Words>
  <Application>Microsoft Office PowerPoint</Application>
  <PresentationFormat>Произвольный</PresentationFormat>
  <Paragraphs>29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АКТУАЛЬНЫЕ ПРОБЛЕМЫ СПЕЦИАЛЬНОГО (ДЕФЕКТОЛОГИЧЕСКОГО) ОБРАЗОВАНИЯ В УНИВЕРСИТЕТЕ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1</dc:creator>
  <cp:lastModifiedBy>1</cp:lastModifiedBy>
  <cp:revision>2</cp:revision>
  <dcterms:modified xsi:type="dcterms:W3CDTF">2021-04-15T13:57:01Z</dcterms:modified>
</cp:coreProperties>
</file>