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72" r:id="rId3"/>
    <p:sldId id="402" r:id="rId4"/>
    <p:sldId id="403" r:id="rId5"/>
    <p:sldId id="404" r:id="rId6"/>
    <p:sldId id="424" r:id="rId7"/>
    <p:sldId id="385" r:id="rId8"/>
    <p:sldId id="389" r:id="rId9"/>
    <p:sldId id="423" r:id="rId10"/>
    <p:sldId id="422" r:id="rId11"/>
    <p:sldId id="409" r:id="rId12"/>
    <p:sldId id="410" r:id="rId13"/>
    <p:sldId id="419" r:id="rId14"/>
    <p:sldId id="420" r:id="rId15"/>
    <p:sldId id="421" r:id="rId16"/>
    <p:sldId id="415" r:id="rId17"/>
    <p:sldId id="358" r:id="rId18"/>
    <p:sldId id="416" r:id="rId19"/>
    <p:sldId id="417" r:id="rId20"/>
    <p:sldId id="425" r:id="rId21"/>
    <p:sldId id="418" r:id="rId22"/>
  </p:sldIdLst>
  <p:sldSz cx="10080625" cy="6840538"/>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55">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83" autoAdjust="0"/>
    <p:restoredTop sz="93087" autoAdjust="0"/>
  </p:normalViewPr>
  <p:slideViewPr>
    <p:cSldViewPr>
      <p:cViewPr varScale="1">
        <p:scale>
          <a:sx n="68" d="100"/>
          <a:sy n="68" d="100"/>
        </p:scale>
        <p:origin x="-120" y="-714"/>
      </p:cViewPr>
      <p:guideLst>
        <p:guide orient="horz" pos="2155"/>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43410681577336E-3"/>
          <c:y val="0.18233120391407051"/>
          <c:w val="0.99615658931842266"/>
          <c:h val="0.59457303169722353"/>
        </c:manualLayout>
      </c:layout>
      <c:barChart>
        <c:barDir val="col"/>
        <c:grouping val="clustered"/>
        <c:varyColors val="0"/>
        <c:ser>
          <c:idx val="0"/>
          <c:order val="0"/>
          <c:tx>
            <c:strRef>
              <c:f>Лист1!$B$1</c:f>
              <c:strCache>
                <c:ptCount val="1"/>
                <c:pt idx="0">
                  <c:v>2019г.</c:v>
                </c:pt>
              </c:strCache>
            </c:strRef>
          </c:tx>
          <c:invertIfNegative val="0"/>
          <c:dLbls>
            <c:dLbl>
              <c:idx val="0"/>
              <c:layout>
                <c:manualLayout>
                  <c:x val="0"/>
                  <c:y val="-4.558280097851762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1892240735474469E-3"/>
                  <c:y val="-3.25591435560840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1892240735475328E-3"/>
                  <c:y val="-1.30236574224336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3.25586308136658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4367023911604233E-7"/>
                  <c:y val="-3.90709722673008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математика</c:v>
                </c:pt>
                <c:pt idx="1">
                  <c:v>физика</c:v>
                </c:pt>
                <c:pt idx="2">
                  <c:v>химия</c:v>
                </c:pt>
                <c:pt idx="3">
                  <c:v>информатика и ИКТ</c:v>
                </c:pt>
                <c:pt idx="4">
                  <c:v>биология</c:v>
                </c:pt>
              </c:strCache>
            </c:strRef>
          </c:cat>
          <c:val>
            <c:numRef>
              <c:f>Лист1!$B$2:$B$6</c:f>
              <c:numCache>
                <c:formatCode>General</c:formatCode>
                <c:ptCount val="5"/>
                <c:pt idx="0">
                  <c:v>50.1</c:v>
                </c:pt>
                <c:pt idx="1">
                  <c:v>20</c:v>
                </c:pt>
                <c:pt idx="2">
                  <c:v>11.9</c:v>
                </c:pt>
                <c:pt idx="3">
                  <c:v>16.5</c:v>
                </c:pt>
                <c:pt idx="4">
                  <c:v>17.399999999999999</c:v>
                </c:pt>
              </c:numCache>
            </c:numRef>
          </c:val>
        </c:ser>
        <c:ser>
          <c:idx val="1"/>
          <c:order val="1"/>
          <c:tx>
            <c:strRef>
              <c:f>Лист1!$C$1</c:f>
              <c:strCache>
                <c:ptCount val="1"/>
                <c:pt idx="0">
                  <c:v>2020г.</c:v>
                </c:pt>
              </c:strCache>
            </c:strRef>
          </c:tx>
          <c:invertIfNegative val="0"/>
          <c:dLbls>
            <c:dLbl>
              <c:idx val="0"/>
              <c:layout>
                <c:manualLayout>
                  <c:x val="1.8567672220642428E-2"/>
                  <c:y val="-1.95354861336504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1892240735474755E-3"/>
                  <c:y val="-3.25591435560840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302365742243360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математика</c:v>
                </c:pt>
                <c:pt idx="1">
                  <c:v>физика</c:v>
                </c:pt>
                <c:pt idx="2">
                  <c:v>химия</c:v>
                </c:pt>
                <c:pt idx="3">
                  <c:v>информатика и ИКТ</c:v>
                </c:pt>
                <c:pt idx="4">
                  <c:v>биология</c:v>
                </c:pt>
              </c:strCache>
            </c:strRef>
          </c:cat>
          <c:val>
            <c:numRef>
              <c:f>Лист1!$C$2:$C$6</c:f>
              <c:numCache>
                <c:formatCode>General</c:formatCode>
                <c:ptCount val="5"/>
                <c:pt idx="0">
                  <c:v>48.2</c:v>
                </c:pt>
                <c:pt idx="1">
                  <c:v>18.100000000000001</c:v>
                </c:pt>
                <c:pt idx="2">
                  <c:v>11.3</c:v>
                </c:pt>
                <c:pt idx="3">
                  <c:v>16.600000000000001</c:v>
                </c:pt>
                <c:pt idx="4">
                  <c:v>15.8</c:v>
                </c:pt>
              </c:numCache>
            </c:numRef>
          </c:val>
        </c:ser>
        <c:ser>
          <c:idx val="2"/>
          <c:order val="2"/>
          <c:tx>
            <c:strRef>
              <c:f>Лист1!$D$1</c:f>
              <c:strCache>
                <c:ptCount val="1"/>
                <c:pt idx="0">
                  <c:v>2021г.</c:v>
                </c:pt>
              </c:strCache>
            </c:strRef>
          </c:tx>
          <c:invertIfNegative val="0"/>
          <c:dLbls>
            <c:dLbl>
              <c:idx val="0"/>
              <c:layout>
                <c:manualLayout>
                  <c:x val="1.2378448147094951E-2"/>
                  <c:y val="3.255914355608405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47306018386869E-2"/>
                  <c:y val="3.25591435560840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8567672220642428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0946120367737378E-3"/>
                  <c:y val="-8.46537732458184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8531609025253252E-2"/>
                  <c:y val="1.302365742243366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математика</c:v>
                </c:pt>
                <c:pt idx="1">
                  <c:v>физика</c:v>
                </c:pt>
                <c:pt idx="2">
                  <c:v>химия</c:v>
                </c:pt>
                <c:pt idx="3">
                  <c:v>информатика и ИКТ</c:v>
                </c:pt>
                <c:pt idx="4">
                  <c:v>биология</c:v>
                </c:pt>
              </c:strCache>
            </c:strRef>
          </c:cat>
          <c:val>
            <c:numRef>
              <c:f>Лист1!$D$2:$D$6</c:f>
              <c:numCache>
                <c:formatCode>General</c:formatCode>
                <c:ptCount val="5"/>
                <c:pt idx="0">
                  <c:v>46.8</c:v>
                </c:pt>
                <c:pt idx="1">
                  <c:v>15.6</c:v>
                </c:pt>
                <c:pt idx="2">
                  <c:v>11.3</c:v>
                </c:pt>
                <c:pt idx="3">
                  <c:v>17.600000000000001</c:v>
                </c:pt>
                <c:pt idx="4">
                  <c:v>15.3</c:v>
                </c:pt>
              </c:numCache>
            </c:numRef>
          </c:val>
        </c:ser>
        <c:dLbls>
          <c:showLegendKey val="0"/>
          <c:showVal val="0"/>
          <c:showCatName val="0"/>
          <c:showSerName val="0"/>
          <c:showPercent val="0"/>
          <c:showBubbleSize val="0"/>
        </c:dLbls>
        <c:gapWidth val="150"/>
        <c:axId val="190432384"/>
        <c:axId val="190433920"/>
      </c:barChart>
      <c:catAx>
        <c:axId val="190432384"/>
        <c:scaling>
          <c:orientation val="minMax"/>
        </c:scaling>
        <c:delete val="0"/>
        <c:axPos val="b"/>
        <c:numFmt formatCode="General" sourceLinked="0"/>
        <c:majorTickMark val="out"/>
        <c:minorTickMark val="none"/>
        <c:tickLblPos val="nextTo"/>
        <c:crossAx val="190433920"/>
        <c:crosses val="autoZero"/>
        <c:auto val="1"/>
        <c:lblAlgn val="ctr"/>
        <c:lblOffset val="100"/>
        <c:noMultiLvlLbl val="0"/>
      </c:catAx>
      <c:valAx>
        <c:axId val="190433920"/>
        <c:scaling>
          <c:orientation val="minMax"/>
        </c:scaling>
        <c:delete val="1"/>
        <c:axPos val="l"/>
        <c:numFmt formatCode="General" sourceLinked="1"/>
        <c:majorTickMark val="out"/>
        <c:minorTickMark val="none"/>
        <c:tickLblPos val="nextTo"/>
        <c:crossAx val="190432384"/>
        <c:crosses val="autoZero"/>
        <c:crossBetween val="between"/>
      </c:valAx>
    </c:plotArea>
    <c:legend>
      <c:legendPos val="r"/>
      <c:layout>
        <c:manualLayout>
          <c:xMode val="edge"/>
          <c:yMode val="edge"/>
          <c:x val="0.31502273321495833"/>
          <c:y val="6.818294854578559E-2"/>
          <c:w val="0.39767787135527194"/>
          <c:h val="0.11477328837607809"/>
        </c:manualLayout>
      </c:layout>
      <c:overlay val="0"/>
    </c:legend>
    <c:plotVisOnly val="1"/>
    <c:dispBlanksAs val="gap"/>
    <c:showDLblsOverMax val="0"/>
  </c:chart>
  <c:txPr>
    <a:bodyPr/>
    <a:lstStyle/>
    <a:p>
      <a:pPr>
        <a:defRPr sz="800">
          <a:latin typeface="Century Gothic" panose="020B0502020202020204" pitchFamily="34"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ru-RU" sz="900" dirty="0" smtClean="0"/>
              <a:t>Доля </a:t>
            </a:r>
            <a:r>
              <a:rPr lang="ru-RU" sz="900" dirty="0" err="1" smtClean="0"/>
              <a:t>обуч-ся</a:t>
            </a:r>
            <a:r>
              <a:rPr lang="ru-RU" sz="900" dirty="0" smtClean="0"/>
              <a:t>, получающих профильное образование физико-математического и естественнонаучного направления (10,11кл.)</a:t>
            </a:r>
            <a:endParaRPr lang="ru-RU" sz="900" dirty="0"/>
          </a:p>
        </c:rich>
      </c:tx>
      <c:layout/>
      <c:overlay val="0"/>
    </c:title>
    <c:autoTitleDeleted val="0"/>
    <c:plotArea>
      <c:layout/>
      <c:barChart>
        <c:barDir val="col"/>
        <c:grouping val="clustered"/>
        <c:varyColors val="0"/>
        <c:ser>
          <c:idx val="0"/>
          <c:order val="0"/>
          <c:tx>
            <c:strRef>
              <c:f>Лист1!$B$1</c:f>
              <c:strCache>
                <c:ptCount val="1"/>
                <c:pt idx="0">
                  <c:v>доля обуч-ся</c:v>
                </c:pt>
              </c:strCache>
            </c:strRef>
          </c:tx>
          <c:invertIfNegative val="0"/>
          <c:dLbls>
            <c:spPr>
              <a:noFill/>
              <a:ln>
                <a:noFill/>
              </a:ln>
              <a:effectLst/>
            </c:spPr>
            <c:txPr>
              <a:bodyPr/>
              <a:lstStyle/>
              <a:p>
                <a:pPr>
                  <a:defRPr sz="9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2018/2019 уч.г.</c:v>
                </c:pt>
                <c:pt idx="1">
                  <c:v>2019/2020 уч.г.</c:v>
                </c:pt>
                <c:pt idx="2">
                  <c:v>2020/2021 уч.г.</c:v>
                </c:pt>
              </c:strCache>
            </c:strRef>
          </c:cat>
          <c:val>
            <c:numRef>
              <c:f>Лист1!$B$2:$B$4</c:f>
              <c:numCache>
                <c:formatCode>General</c:formatCode>
                <c:ptCount val="3"/>
                <c:pt idx="0">
                  <c:v>24.6</c:v>
                </c:pt>
                <c:pt idx="1">
                  <c:v>27.3</c:v>
                </c:pt>
                <c:pt idx="2">
                  <c:v>28.7</c:v>
                </c:pt>
              </c:numCache>
            </c:numRef>
          </c:val>
        </c:ser>
        <c:dLbls>
          <c:showLegendKey val="0"/>
          <c:showVal val="0"/>
          <c:showCatName val="0"/>
          <c:showSerName val="0"/>
          <c:showPercent val="0"/>
          <c:showBubbleSize val="0"/>
        </c:dLbls>
        <c:gapWidth val="150"/>
        <c:axId val="191282560"/>
        <c:axId val="191288448"/>
      </c:barChart>
      <c:catAx>
        <c:axId val="191282560"/>
        <c:scaling>
          <c:orientation val="minMax"/>
        </c:scaling>
        <c:delete val="0"/>
        <c:axPos val="b"/>
        <c:numFmt formatCode="General" sourceLinked="0"/>
        <c:majorTickMark val="out"/>
        <c:minorTickMark val="none"/>
        <c:tickLblPos val="nextTo"/>
        <c:txPr>
          <a:bodyPr/>
          <a:lstStyle/>
          <a:p>
            <a:pPr>
              <a:defRPr sz="800" b="1"/>
            </a:pPr>
            <a:endParaRPr lang="ru-RU"/>
          </a:p>
        </c:txPr>
        <c:crossAx val="191288448"/>
        <c:crosses val="autoZero"/>
        <c:auto val="1"/>
        <c:lblAlgn val="ctr"/>
        <c:lblOffset val="100"/>
        <c:noMultiLvlLbl val="0"/>
      </c:catAx>
      <c:valAx>
        <c:axId val="191288448"/>
        <c:scaling>
          <c:orientation val="minMax"/>
        </c:scaling>
        <c:delete val="1"/>
        <c:axPos val="l"/>
        <c:numFmt formatCode="General" sourceLinked="1"/>
        <c:majorTickMark val="out"/>
        <c:minorTickMark val="none"/>
        <c:tickLblPos val="nextTo"/>
        <c:crossAx val="19128256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ru-RU" sz="800" b="1" i="0" u="none" strike="noStrike" kern="1200" cap="all" spc="120" normalizeH="0" baseline="0">
                <a:solidFill>
                  <a:srgbClr val="2E75B6"/>
                </a:solidFill>
                <a:latin typeface="Century Gothic" panose="020B0502020202020204" pitchFamily="34" charset="0"/>
                <a:ea typeface="+mn-ea"/>
                <a:cs typeface="+mn-cs"/>
              </a:defRPr>
            </a:pPr>
            <a:r>
              <a:rPr lang="ru-RU" sz="800" kern="1200">
                <a:solidFill>
                  <a:srgbClr val="2E75B6"/>
                </a:solidFill>
                <a:latin typeface="Century Gothic" panose="020B0502020202020204" pitchFamily="34" charset="0"/>
                <a:ea typeface="+mn-ea"/>
                <a:cs typeface="+mn-cs"/>
              </a:rPr>
              <a:t>Доля несовершеннолетних, </a:t>
            </a:r>
          </a:p>
          <a:p>
            <a:pPr>
              <a:defRPr lang="ru-RU" sz="800" b="1" i="0" u="none" strike="noStrike" kern="1200" cap="all" spc="120" normalizeH="0" baseline="0">
                <a:solidFill>
                  <a:srgbClr val="2E75B6"/>
                </a:solidFill>
                <a:latin typeface="Century Gothic" panose="020B0502020202020204" pitchFamily="34" charset="0"/>
                <a:ea typeface="+mn-ea"/>
                <a:cs typeface="+mn-cs"/>
              </a:defRPr>
            </a:pPr>
            <a:r>
              <a:rPr lang="ru-RU" sz="800" kern="1200">
                <a:solidFill>
                  <a:srgbClr val="2E75B6"/>
                </a:solidFill>
                <a:latin typeface="Century Gothic" panose="020B0502020202020204" pitchFamily="34" charset="0"/>
                <a:ea typeface="+mn-ea"/>
                <a:cs typeface="+mn-cs"/>
              </a:rPr>
              <a:t>состоящих на различных видах учета от общего количества обучающихся</a:t>
            </a:r>
          </a:p>
        </c:rich>
      </c:tx>
      <c:layout>
        <c:manualLayout>
          <c:xMode val="edge"/>
          <c:yMode val="edge"/>
          <c:x val="0.12810212614874483"/>
          <c:y val="8.4652491523968337E-2"/>
        </c:manualLayout>
      </c:layout>
      <c:overlay val="0"/>
      <c:spPr>
        <a:noFill/>
        <a:ln>
          <a:noFill/>
        </a:ln>
        <a:effectLst/>
      </c:spPr>
    </c:title>
    <c:autoTitleDeleted val="0"/>
    <c:plotArea>
      <c:layout>
        <c:manualLayout>
          <c:layoutTarget val="inner"/>
          <c:xMode val="edge"/>
          <c:yMode val="edge"/>
          <c:x val="0.28714800620060676"/>
          <c:y val="0.32186139811098297"/>
          <c:w val="0.71285199379939324"/>
          <c:h val="0.43915783513897871"/>
        </c:manualLayout>
      </c:layout>
      <c:barChart>
        <c:barDir val="bar"/>
        <c:grouping val="stacked"/>
        <c:varyColors val="0"/>
        <c:ser>
          <c:idx val="0"/>
          <c:order val="0"/>
          <c:tx>
            <c:strRef>
              <c:f>Лист1!$D$5</c:f>
              <c:strCache>
                <c:ptCount val="1"/>
                <c:pt idx="0">
                  <c:v>КДНиЗП</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Лист1!$E$4:$F$4</c:f>
              <c:strCache>
                <c:ptCount val="2"/>
                <c:pt idx="0">
                  <c:v>2019-2020 уч. г.</c:v>
                </c:pt>
                <c:pt idx="1">
                  <c:v>2020-2021 уч. г.</c:v>
                </c:pt>
              </c:strCache>
            </c:strRef>
          </c:cat>
          <c:val>
            <c:numRef>
              <c:f>Лист1!$E$5:$F$5</c:f>
              <c:numCache>
                <c:formatCode>General</c:formatCode>
                <c:ptCount val="2"/>
                <c:pt idx="0">
                  <c:v>0.47</c:v>
                </c:pt>
                <c:pt idx="1">
                  <c:v>0.45</c:v>
                </c:pt>
              </c:numCache>
            </c:numRef>
          </c:val>
        </c:ser>
        <c:ser>
          <c:idx val="1"/>
          <c:order val="1"/>
          <c:tx>
            <c:strRef>
              <c:f>Лист1!$D$6</c:f>
              <c:strCache>
                <c:ptCount val="1"/>
                <c:pt idx="0">
                  <c:v>ПДН</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Лист1!$E$4:$F$4</c:f>
              <c:strCache>
                <c:ptCount val="2"/>
                <c:pt idx="0">
                  <c:v>2019-2020 уч. г.</c:v>
                </c:pt>
                <c:pt idx="1">
                  <c:v>2020-2021 уч. г.</c:v>
                </c:pt>
              </c:strCache>
            </c:strRef>
          </c:cat>
          <c:val>
            <c:numRef>
              <c:f>Лист1!$E$6:$F$6</c:f>
              <c:numCache>
                <c:formatCode>General</c:formatCode>
                <c:ptCount val="2"/>
                <c:pt idx="0">
                  <c:v>0.32</c:v>
                </c:pt>
                <c:pt idx="1">
                  <c:v>0.33</c:v>
                </c:pt>
              </c:numCache>
            </c:numRef>
          </c:val>
        </c:ser>
        <c:ser>
          <c:idx val="2"/>
          <c:order val="2"/>
          <c:tx>
            <c:strRef>
              <c:f>Лист1!$D$7</c:f>
              <c:strCache>
                <c:ptCount val="1"/>
                <c:pt idx="0">
                  <c:v>ВШУ</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Лист1!$E$4:$F$4</c:f>
              <c:strCache>
                <c:ptCount val="2"/>
                <c:pt idx="0">
                  <c:v>2019-2020 уч. г.</c:v>
                </c:pt>
                <c:pt idx="1">
                  <c:v>2020-2021 уч. г.</c:v>
                </c:pt>
              </c:strCache>
            </c:strRef>
          </c:cat>
          <c:val>
            <c:numRef>
              <c:f>Лист1!$E$7:$F$7</c:f>
              <c:numCache>
                <c:formatCode>General</c:formatCode>
                <c:ptCount val="2"/>
                <c:pt idx="0">
                  <c:v>0.93</c:v>
                </c:pt>
                <c:pt idx="1">
                  <c:v>0.86</c:v>
                </c:pt>
              </c:numCache>
            </c:numRef>
          </c:val>
        </c:ser>
        <c:dLbls>
          <c:dLblPos val="ctr"/>
          <c:showLegendKey val="0"/>
          <c:showVal val="1"/>
          <c:showCatName val="0"/>
          <c:showSerName val="0"/>
          <c:showPercent val="0"/>
          <c:showBubbleSize val="0"/>
        </c:dLbls>
        <c:gapWidth val="79"/>
        <c:overlap val="100"/>
        <c:axId val="190548608"/>
        <c:axId val="190562688"/>
      </c:barChart>
      <c:catAx>
        <c:axId val="1905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600" b="0" i="0" u="none" strike="noStrike" kern="1200" cap="all" spc="120" normalizeH="0" baseline="0">
                <a:solidFill>
                  <a:schemeClr val="tx1">
                    <a:lumMod val="85000"/>
                    <a:lumOff val="15000"/>
                  </a:schemeClr>
                </a:solidFill>
                <a:latin typeface="Century Gothic" panose="020B0502020202020204" pitchFamily="34" charset="0"/>
                <a:ea typeface="+mn-ea"/>
                <a:cs typeface="+mn-cs"/>
              </a:defRPr>
            </a:pPr>
            <a:endParaRPr lang="ru-RU"/>
          </a:p>
        </c:txPr>
        <c:crossAx val="190562688"/>
        <c:crosses val="autoZero"/>
        <c:auto val="1"/>
        <c:lblAlgn val="ctr"/>
        <c:lblOffset val="100"/>
        <c:noMultiLvlLbl val="0"/>
      </c:catAx>
      <c:valAx>
        <c:axId val="190562688"/>
        <c:scaling>
          <c:orientation val="minMax"/>
        </c:scaling>
        <c:delete val="1"/>
        <c:axPos val="b"/>
        <c:numFmt formatCode="General" sourceLinked="1"/>
        <c:majorTickMark val="none"/>
        <c:minorTickMark val="none"/>
        <c:tickLblPos val="nextTo"/>
        <c:crossAx val="190548608"/>
        <c:crosses val="autoZero"/>
        <c:crossBetween val="between"/>
      </c:valAx>
      <c:spPr>
        <a:noFill/>
        <a:ln>
          <a:noFill/>
        </a:ln>
        <a:effectLst/>
      </c:spPr>
    </c:plotArea>
    <c:legend>
      <c:legendPos val="t"/>
      <c:layout>
        <c:manualLayout>
          <c:xMode val="edge"/>
          <c:yMode val="edge"/>
          <c:x val="0.17023264955476727"/>
          <c:y val="0.8131371727165686"/>
          <c:w val="0.75213137931799667"/>
          <c:h val="0.101901367888592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lumMod val="75000"/>
                </a:schemeClr>
              </a:solidFill>
              <a:ln>
                <a:noFill/>
              </a:ln>
              <a:effectLst>
                <a:outerShdw blurRad="63500" sx="102000" sy="102000" algn="ctr" rotWithShape="0">
                  <a:prstClr val="black">
                    <a:alpha val="20000"/>
                  </a:prstClr>
                </a:outerShdw>
              </a:effectLst>
            </c:spPr>
          </c:dPt>
          <c:dPt>
            <c:idx val="1"/>
            <c:bubble3D val="0"/>
            <c:spPr>
              <a:solidFill>
                <a:schemeClr val="bg1">
                  <a:lumMod val="65000"/>
                </a:schemeClr>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5"/>
              </a:solidFill>
              <a:ln>
                <a:solidFill>
                  <a:schemeClr val="accent1"/>
                </a:solidFill>
              </a:ln>
              <a:effectLst>
                <a:outerShdw blurRad="63500" sx="102000" sy="102000" algn="ctr" rotWithShape="0">
                  <a:prstClr val="black">
                    <a:alpha val="20000"/>
                  </a:prstClr>
                </a:outerShdw>
              </a:effectLst>
            </c:spPr>
          </c:dPt>
          <c:dLbls>
            <c:dLbl>
              <c:idx val="0"/>
              <c:layout>
                <c:manualLayout>
                  <c:x val="2.5909002197150574E-2"/>
                  <c:y val="-8.8032318258318781E-2"/>
                </c:manualLayout>
              </c:layout>
              <c:tx>
                <c:rich>
                  <a:bodyPr rot="0" spcFirstLastPara="1" vertOverflow="ellipsis" vert="horz" wrap="square" anchor="ctr" anchorCtr="1"/>
                  <a:lstStyle/>
                  <a:p>
                    <a:pPr>
                      <a:defRPr sz="800" b="1" i="0" u="none" strike="noStrike" kern="1200" spc="0" baseline="0">
                        <a:solidFill>
                          <a:schemeClr val="accent1"/>
                        </a:solidFill>
                        <a:latin typeface="Century Gothic" panose="020B0502020202020204" pitchFamily="34" charset="0"/>
                        <a:ea typeface="+mn-ea"/>
                        <a:cs typeface="+mn-cs"/>
                      </a:defRPr>
                    </a:pPr>
                    <a:fld id="{59E51D91-A335-487D-9034-EF4E50DCD53E}" type="CATEGORYNAME">
                      <a:rPr lang="ru-RU"/>
                      <a:pPr>
                        <a:defRPr sz="800" b="1" i="0" u="none" strike="noStrike" kern="1200" spc="0" baseline="0">
                          <a:solidFill>
                            <a:schemeClr val="accent1"/>
                          </a:solidFill>
                          <a:latin typeface="Century Gothic" panose="020B0502020202020204" pitchFamily="34" charset="0"/>
                          <a:ea typeface="+mn-ea"/>
                          <a:cs typeface="+mn-cs"/>
                        </a:defRPr>
                      </a:pPr>
                      <a:t>[ИМЯ КАТЕГОРИИ]</a:t>
                    </a:fld>
                    <a:r>
                      <a:rPr lang="ru-RU"/>
                      <a:t>
</a:t>
                    </a:r>
                    <a:fld id="{85E88EAE-B4C2-49EC-85E2-D07B01A4CAA1}" type="PERCENTAGE">
                      <a:rPr lang="ru-RU"/>
                      <a:pPr>
                        <a:defRPr sz="800" b="1" i="0" u="none" strike="noStrike" kern="1200" spc="0" baseline="0">
                          <a:solidFill>
                            <a:schemeClr val="accent1"/>
                          </a:solidFill>
                          <a:latin typeface="Century Gothic" panose="020B0502020202020204" pitchFamily="34" charset="0"/>
                          <a:ea typeface="+mn-ea"/>
                          <a:cs typeface="+mn-cs"/>
                        </a:defRPr>
                      </a:pPr>
                      <a:t>[ПРОЦЕНТ]</a:t>
                    </a:fld>
                    <a:endParaRPr lang="ru-RU"/>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30149244393729924"/>
                      <c:h val="0.37026393059448848"/>
                    </c:manualLayout>
                  </c15:layout>
                  <c15:dlblFieldTable/>
                  <c15:showDataLabelsRange val="0"/>
                </c:ext>
              </c:extLst>
            </c:dLbl>
            <c:dLbl>
              <c:idx val="1"/>
              <c:layout>
                <c:manualLayout>
                  <c:x val="-5.01573910554007E-2"/>
                  <c:y val="0.37498059129991157"/>
                </c:manualLayout>
              </c:layout>
              <c:tx>
                <c:rich>
                  <a:bodyPr rot="0" spcFirstLastPara="1" vertOverflow="ellipsis" vert="horz" wrap="square" anchor="ctr" anchorCtr="1"/>
                  <a:lstStyle/>
                  <a:p>
                    <a:pPr>
                      <a:defRPr sz="800" b="1" i="0" u="none" strike="noStrike" kern="1200" spc="0" baseline="0">
                        <a:solidFill>
                          <a:schemeClr val="accent1"/>
                        </a:solidFill>
                        <a:latin typeface="Century Gothic" panose="020B0502020202020204" pitchFamily="34" charset="0"/>
                        <a:ea typeface="+mn-ea"/>
                        <a:cs typeface="+mn-cs"/>
                      </a:defRPr>
                    </a:pPr>
                    <a:fld id="{A6AEB356-F1FC-4457-B06A-6E7AD0C9E272}" type="CATEGORYNAME">
                      <a:rPr lang="ru-RU"/>
                      <a:pPr>
                        <a:defRPr sz="800" b="1" i="0" u="none" strike="noStrike" kern="1200" spc="0" baseline="0">
                          <a:solidFill>
                            <a:schemeClr val="accent1"/>
                          </a:solidFill>
                          <a:latin typeface="Century Gothic" panose="020B0502020202020204" pitchFamily="34" charset="0"/>
                          <a:ea typeface="+mn-ea"/>
                          <a:cs typeface="+mn-cs"/>
                        </a:defRPr>
                      </a:pPr>
                      <a:t>[ИМЯ КАТЕГОРИИ]</a:t>
                    </a:fld>
                    <a:r>
                      <a:rPr lang="ru-RU"/>
                      <a:t>
</a:t>
                    </a:r>
                    <a:fld id="{F45A9FBD-C454-4ABF-8625-F1B495483558}" type="PERCENTAGE">
                      <a:rPr lang="ru-RU"/>
                      <a:pPr>
                        <a:defRPr sz="800" b="1" i="0" u="none" strike="noStrike" kern="1200" spc="0" baseline="0">
                          <a:solidFill>
                            <a:schemeClr val="accent1"/>
                          </a:solidFill>
                          <a:latin typeface="Century Gothic" panose="020B0502020202020204" pitchFamily="34" charset="0"/>
                          <a:ea typeface="+mn-ea"/>
                          <a:cs typeface="+mn-cs"/>
                        </a:defRPr>
                      </a:pPr>
                      <a:t>[ПРОЦЕНТ]</a:t>
                    </a:fld>
                    <a:endParaRPr lang="ru-RU"/>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7705313894682299"/>
                      <c:h val="0.32417935857018876"/>
                    </c:manualLayout>
                  </c15:layout>
                  <c15:dlblFieldTable/>
                  <c15:showDataLabelsRange val="0"/>
                </c:ext>
              </c:extLst>
            </c:dLbl>
            <c:dLbl>
              <c:idx val="2"/>
              <c:layout/>
              <c:tx>
                <c:rich>
                  <a:bodyPr rot="0" spcFirstLastPara="1" vertOverflow="ellipsis" vert="horz" wrap="square" anchor="ctr" anchorCtr="1"/>
                  <a:lstStyle/>
                  <a:p>
                    <a:pPr>
                      <a:defRPr sz="800" b="1" i="0" u="none" strike="noStrike" kern="1200" spc="0" baseline="0">
                        <a:solidFill>
                          <a:schemeClr val="accent1"/>
                        </a:solidFill>
                        <a:latin typeface="Century Gothic" panose="020B0502020202020204" pitchFamily="34" charset="0"/>
                        <a:ea typeface="+mn-ea"/>
                        <a:cs typeface="+mn-cs"/>
                      </a:defRPr>
                    </a:pPr>
                    <a:fld id="{7D3AA978-1753-4464-8A11-F6B445CED27D}" type="CATEGORYNAME">
                      <a:rPr lang="ru-RU"/>
                      <a:pPr>
                        <a:defRPr sz="800" b="1" i="0" u="none" strike="noStrike" kern="1200" spc="0" baseline="0">
                          <a:solidFill>
                            <a:schemeClr val="accent1"/>
                          </a:solidFill>
                          <a:latin typeface="Century Gothic" panose="020B0502020202020204" pitchFamily="34" charset="0"/>
                          <a:ea typeface="+mn-ea"/>
                          <a:cs typeface="+mn-cs"/>
                        </a:defRPr>
                      </a:pPr>
                      <a:t>[ИМЯ КАТЕГОРИИ]</a:t>
                    </a:fld>
                    <a:r>
                      <a:rPr lang="ru-RU"/>
                      <a:t>
</a:t>
                    </a:r>
                    <a:fld id="{C75E4909-68E4-4B98-977E-876E1EA9AF6A}" type="PERCENTAGE">
                      <a:rPr lang="ru-RU"/>
                      <a:pPr>
                        <a:defRPr sz="800" b="1" i="0" u="none" strike="noStrike" kern="1200" spc="0" baseline="0">
                          <a:solidFill>
                            <a:schemeClr val="accent1"/>
                          </a:solidFill>
                          <a:latin typeface="Century Gothic" panose="020B0502020202020204" pitchFamily="34" charset="0"/>
                          <a:ea typeface="+mn-ea"/>
                          <a:cs typeface="+mn-cs"/>
                        </a:defRPr>
                      </a:pPr>
                      <a:t>[ПРОЦЕНТ]</a:t>
                    </a:fld>
                    <a:endParaRPr lang="ru-RU"/>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15:layout>
                    <c:manualLayout>
                      <c:w val="0.27614496977642922"/>
                      <c:h val="0.37184851232313815"/>
                    </c:manualLayout>
                  </c15:layout>
                  <c15:dlblFieldTable/>
                  <c15:showDataLabelsRange val="0"/>
                </c:ext>
              </c:extLst>
            </c:dLbl>
            <c:dLbl>
              <c:idx val="3"/>
              <c:layout>
                <c:manualLayout>
                  <c:x val="0.37429150224305202"/>
                  <c:y val="0.11004039782289837"/>
                </c:manualLayout>
              </c:layout>
              <c:tx>
                <c:rich>
                  <a:bodyPr rot="0" spcFirstLastPara="1" vertOverflow="ellipsis" vert="horz" wrap="square" anchor="ctr" anchorCtr="1"/>
                  <a:lstStyle/>
                  <a:p>
                    <a:pPr>
                      <a:defRPr sz="800" b="1" i="0" u="none" strike="noStrike" kern="1200" spc="0" baseline="0">
                        <a:solidFill>
                          <a:schemeClr val="accent1"/>
                        </a:solidFill>
                        <a:latin typeface="Century Gothic" panose="020B0502020202020204" pitchFamily="34" charset="0"/>
                        <a:ea typeface="+mn-ea"/>
                        <a:cs typeface="+mn-cs"/>
                      </a:defRPr>
                    </a:pPr>
                    <a:fld id="{02E79D01-D929-4F82-AF60-F0BB81D1FC3D}" type="CATEGORYNAME">
                      <a:rPr lang="ru-RU"/>
                      <a:pPr>
                        <a:defRPr sz="800" b="1" i="0" u="none" strike="noStrike" kern="1200" spc="0" baseline="0">
                          <a:solidFill>
                            <a:schemeClr val="accent1"/>
                          </a:solidFill>
                          <a:latin typeface="Century Gothic" panose="020B0502020202020204" pitchFamily="34" charset="0"/>
                          <a:ea typeface="+mn-ea"/>
                          <a:cs typeface="+mn-cs"/>
                        </a:defRPr>
                      </a:pPr>
                      <a:t>[ИМЯ КАТЕГОРИИ]</a:t>
                    </a:fld>
                    <a:r>
                      <a:rPr lang="ru-RU" dirty="0"/>
                      <a:t>
</a:t>
                    </a:r>
                    <a:fld id="{7F605912-797D-4C63-BC3D-8E6035D70AA3}" type="PERCENTAGE">
                      <a:rPr lang="ru-RU"/>
                      <a:pPr>
                        <a:defRPr sz="800" b="1" i="0" u="none" strike="noStrike" kern="1200" spc="0" baseline="0">
                          <a:solidFill>
                            <a:schemeClr val="accent1"/>
                          </a:solidFill>
                          <a:latin typeface="Century Gothic" panose="020B0502020202020204" pitchFamily="34" charset="0"/>
                          <a:ea typeface="+mn-ea"/>
                          <a:cs typeface="+mn-cs"/>
                        </a:defRPr>
                      </a:pPr>
                      <a:t>[ПРОЦЕНТ]</a:t>
                    </a:fld>
                    <a:endParaRPr lang="ru-RU"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36207592987886772"/>
                      <c:h val="0.43395565943831221"/>
                    </c:manualLayout>
                  </c15:layout>
                  <c15:dlblFieldTable/>
                  <c15:showDataLabelsRange val="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Лист1!$D$12:$D$15</c:f>
              <c:strCache>
                <c:ptCount val="4"/>
                <c:pt idx="0">
                  <c:v>классные руководители</c:v>
                </c:pt>
                <c:pt idx="1">
                  <c:v>педагоги доп. образования</c:v>
                </c:pt>
                <c:pt idx="2">
                  <c:v>социальные педагоги</c:v>
                </c:pt>
                <c:pt idx="3">
                  <c:v>педагоги-психологи</c:v>
                </c:pt>
              </c:strCache>
            </c:strRef>
          </c:cat>
          <c:val>
            <c:numRef>
              <c:f>Лист1!$E$12:$E$15</c:f>
              <c:numCache>
                <c:formatCode>General</c:formatCode>
                <c:ptCount val="4"/>
                <c:pt idx="0">
                  <c:v>5879</c:v>
                </c:pt>
                <c:pt idx="1">
                  <c:v>1354</c:v>
                </c:pt>
                <c:pt idx="2">
                  <c:v>130</c:v>
                </c:pt>
                <c:pt idx="3">
                  <c:v>280</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Century Gothic" panose="020B0502020202020204" pitchFamily="34" charset="0"/>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BF34D5B-FC9F-435E-AE89-687007253046}" type="datetimeFigureOut">
              <a:rPr lang="ru-RU" smtClean="0"/>
              <a:t>19.08.2021</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3E2240B-6788-47CB-9796-2E6984EDC5E7}" type="slidenum">
              <a:rPr lang="ru-RU" smtClean="0"/>
              <a:t>‹#›</a:t>
            </a:fld>
            <a:endParaRPr lang="ru-RU"/>
          </a:p>
        </p:txBody>
      </p:sp>
    </p:spTree>
    <p:extLst>
      <p:ext uri="{BB962C8B-B14F-4D97-AF65-F5344CB8AC3E}">
        <p14:creationId xmlns:p14="http://schemas.microsoft.com/office/powerpoint/2010/main" val="2042656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081E898-302E-44B0-9AEE-768380F7597B}" type="datetimeFigureOut">
              <a:rPr lang="ru-RU" smtClean="0"/>
              <a:t>19.08.2021</a:t>
            </a:fld>
            <a:endParaRPr lang="ru-RU"/>
          </a:p>
        </p:txBody>
      </p:sp>
      <p:sp>
        <p:nvSpPr>
          <p:cNvPr id="4" name="Образ слайда 3"/>
          <p:cNvSpPr>
            <a:spLocks noGrp="1" noRot="1" noChangeAspect="1"/>
          </p:cNvSpPr>
          <p:nvPr>
            <p:ph type="sldImg" idx="2"/>
          </p:nvPr>
        </p:nvSpPr>
        <p:spPr>
          <a:xfrm>
            <a:off x="931863" y="1241425"/>
            <a:ext cx="49339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ABF42DB-D05C-475C-AD38-7270E6A6E779}" type="slidenum">
              <a:rPr lang="ru-RU" smtClean="0"/>
              <a:t>‹#›</a:t>
            </a:fld>
            <a:endParaRPr lang="ru-RU"/>
          </a:p>
        </p:txBody>
      </p:sp>
    </p:spTree>
    <p:extLst>
      <p:ext uri="{BB962C8B-B14F-4D97-AF65-F5344CB8AC3E}">
        <p14:creationId xmlns:p14="http://schemas.microsoft.com/office/powerpoint/2010/main" val="80255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ublication.pravo.gov.ru/Document/View/000120210705002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publication.pravo.gov.ru/Document/View/0001202107050027"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BF42DB-D05C-475C-AD38-7270E6A6E779}" type="slidenum">
              <a:rPr lang="ru-RU" smtClean="0"/>
              <a:t>1</a:t>
            </a:fld>
            <a:endParaRPr lang="ru-RU"/>
          </a:p>
        </p:txBody>
      </p:sp>
    </p:spTree>
    <p:extLst>
      <p:ext uri="{BB962C8B-B14F-4D97-AF65-F5344CB8AC3E}">
        <p14:creationId xmlns:p14="http://schemas.microsoft.com/office/powerpoint/2010/main" val="2947145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Численность детей с ОВЗ остается стабильно высокой на протяжении последних лет. Поэтому региональная образовательная политика направлена на создание необходимых условий для получения качественного образования детьми с ОВЗ и сохранение организаций, осуществляющих образовательную деятельность по адаптированным основным образовательным программам.</a:t>
            </a:r>
          </a:p>
          <a:p>
            <a:r>
              <a:rPr lang="ru-RU" dirty="0" smtClean="0"/>
              <a:t>      В 2020 -2021 учебном году в региональной системе</a:t>
            </a:r>
            <a:r>
              <a:rPr lang="ru-RU" baseline="0" dirty="0" smtClean="0"/>
              <a:t> </a:t>
            </a:r>
            <a:r>
              <a:rPr lang="ru-RU" dirty="0" smtClean="0"/>
              <a:t>общего образования численность детей с ОВЗ и инвалидностью составила 17 644 человек. Инклюзивно обучалось 10 951 человек; в специальных коррекционных классах – 2 074 обучающихся с ОВЗ и инвалидностью; в отдельных образовательных организациях, осуществляющих образовательную деятельность по адаптированным основным общеобразовательным программам – 2 776 детей с ОВЗ и инвалидностью; на дому – 1 065.</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       Важным направлением развития инклюзивного образования является реализация мер по созданию в обычных общеобразовательных организациях условий, обеспечивающих возможность для беспрепятственного доступа детей - инвалидов, их пребывания и обучения в школе. Данная задача постепенно решается в рамках государственной программы Российской Федерации «Доступная среда» . По итогам участия Томской области в реализации государственной программы Российской Федерации «Доступная среда» в 90 образовательных организациях (74 школы; 10 детских садов; 6 организации дополнительного образования детей) созданы условия для получения детьми-инвалидами качественного образования. </a:t>
            </a:r>
          </a:p>
          <a:p>
            <a:r>
              <a:rPr lang="ru-RU" dirty="0" smtClean="0"/>
              <a:t>      В реализации программы «Доступная среда» в 2021 году приняли участие 2организации: МАДОУ № 54</a:t>
            </a:r>
            <a:r>
              <a:rPr lang="ru-RU" baseline="0" dirty="0" smtClean="0"/>
              <a:t> </a:t>
            </a:r>
            <a:r>
              <a:rPr lang="ru-RU" baseline="0" dirty="0" err="1" smtClean="0"/>
              <a:t>г.Томска</a:t>
            </a:r>
            <a:r>
              <a:rPr lang="ru-RU" dirty="0" smtClean="0"/>
              <a:t> и МАОУ дополнительного образования</a:t>
            </a:r>
            <a:r>
              <a:rPr lang="ru-RU" baseline="0" dirty="0" smtClean="0"/>
              <a:t> детско-юношеский центр «Звездочка» </a:t>
            </a:r>
            <a:r>
              <a:rPr lang="ru-RU" baseline="0" dirty="0" err="1" smtClean="0"/>
              <a:t>г.Томска</a:t>
            </a:r>
            <a:endParaRPr lang="ru-RU" dirty="0" smtClean="0"/>
          </a:p>
          <a:p>
            <a:r>
              <a:rPr lang="ru-RU" dirty="0" smtClean="0"/>
              <a:t>    В 2021 году Департамент общего образования Томской области продолжил участие в реализации мероприятия «Организация предоставления услуг психолого-педагогического сопровождения детям-инвалидам Томской области» подпрограммы  «Доступная среда» государственной программы «Социальная поддержка населения Томской области», По итогам участия 74 ребенка-инвалида</a:t>
            </a:r>
            <a:r>
              <a:rPr lang="ru-RU" baseline="0" dirty="0" smtClean="0"/>
              <a:t> п</a:t>
            </a:r>
            <a:r>
              <a:rPr lang="ru-RU" dirty="0" smtClean="0"/>
              <a:t>олучили услуги по следующим направлениям: </a:t>
            </a:r>
          </a:p>
          <a:p>
            <a:r>
              <a:rPr lang="ru-RU" dirty="0" smtClean="0"/>
              <a:t>психолого-педагогическое консультирование ребенка-инвалида с целью решения проблем взаимодействия с родителями, со сверстниками, с педагогами и с самим собой; </a:t>
            </a:r>
          </a:p>
          <a:p>
            <a:r>
              <a:rPr lang="ru-RU" dirty="0" smtClean="0"/>
              <a:t>педагогическая коррекция, включающая в себя коррекционные занятия по развитию навыков речевого общения, познавательных способностей и интеллекта, коммуникативных навыков, формированию навыков социально-бытового ориентирования; </a:t>
            </a:r>
          </a:p>
          <a:p>
            <a:r>
              <a:rPr lang="ru-RU" dirty="0" smtClean="0"/>
              <a:t>педагогическая коррекция, включающая в себя коррекционные занятия по формированию высших психических функций, развитию эмоционально-волевой сферы и поведенческих реакций. </a:t>
            </a:r>
          </a:p>
          <a:p>
            <a:r>
              <a:rPr lang="ru-RU" dirty="0" smtClean="0"/>
              <a:t>        Обучающиеся с особыми</a:t>
            </a:r>
            <a:r>
              <a:rPr lang="ru-RU" baseline="0" dirty="0" smtClean="0"/>
              <a:t> образовательными </a:t>
            </a:r>
            <a:r>
              <a:rPr lang="ru-RU" baseline="0" dirty="0" err="1" smtClean="0"/>
              <a:t>потребносяти</a:t>
            </a:r>
            <a:r>
              <a:rPr lang="ru-RU" baseline="0" dirty="0" smtClean="0"/>
              <a:t> ежегодно принимают активное участие  в </a:t>
            </a:r>
            <a:r>
              <a:rPr lang="ru-RU" sz="1200" b="0" i="0" kern="1200" dirty="0" smtClean="0">
                <a:solidFill>
                  <a:schemeClr val="tx1"/>
                </a:solidFill>
                <a:effectLst/>
                <a:latin typeface="+mn-lt"/>
                <a:ea typeface="+mn-ea"/>
                <a:cs typeface="+mn-cs"/>
              </a:rPr>
              <a:t>соревнованиях профессионального мастерства, а именно чемпионате «</a:t>
            </a:r>
            <a:r>
              <a:rPr lang="ru-RU" sz="1200" b="0" i="0" kern="1200" dirty="0" err="1" smtClean="0">
                <a:solidFill>
                  <a:schemeClr val="tx1"/>
                </a:solidFill>
                <a:effectLst/>
                <a:latin typeface="+mn-lt"/>
                <a:ea typeface="+mn-ea"/>
                <a:cs typeface="+mn-cs"/>
              </a:rPr>
              <a:t>Абилимпикс</a:t>
            </a:r>
            <a:r>
              <a:rPr lang="ru-RU" sz="1200" b="0" i="0" kern="1200" dirty="0" smtClean="0">
                <a:solidFill>
                  <a:schemeClr val="tx1"/>
                </a:solidFill>
                <a:effectLst/>
                <a:latin typeface="+mn-lt"/>
                <a:ea typeface="+mn-ea"/>
                <a:cs typeface="+mn-cs"/>
              </a:rPr>
              <a:t>»</a:t>
            </a:r>
            <a:r>
              <a:rPr lang="ru-RU" sz="1200" b="0" i="0" kern="1200" baseline="0" dirty="0" smtClean="0">
                <a:solidFill>
                  <a:schemeClr val="tx1"/>
                </a:solidFill>
                <a:effectLst/>
                <a:latin typeface="+mn-lt"/>
                <a:ea typeface="+mn-ea"/>
                <a:cs typeface="+mn-cs"/>
              </a:rPr>
              <a:t>. Так в</a:t>
            </a:r>
            <a:r>
              <a:rPr lang="ru-RU" dirty="0" smtClean="0"/>
              <a:t> 2021 году </a:t>
            </a:r>
            <a:r>
              <a:rPr lang="ru-RU" sz="1200" b="0" i="0" kern="1200" dirty="0" smtClean="0">
                <a:solidFill>
                  <a:schemeClr val="tx1"/>
                </a:solidFill>
                <a:effectLst/>
                <a:latin typeface="+mn-lt"/>
                <a:ea typeface="+mn-ea"/>
                <a:cs typeface="+mn-cs"/>
              </a:rPr>
              <a:t>в заочном этапе чемпионата «</a:t>
            </a:r>
            <a:r>
              <a:rPr lang="ru-RU" sz="1200" b="0" i="0" kern="1200" dirty="0" err="1" smtClean="0">
                <a:solidFill>
                  <a:schemeClr val="tx1"/>
                </a:solidFill>
                <a:effectLst/>
                <a:latin typeface="+mn-lt"/>
                <a:ea typeface="+mn-ea"/>
                <a:cs typeface="+mn-cs"/>
              </a:rPr>
              <a:t>Абилимпикс</a:t>
            </a:r>
            <a:r>
              <a:rPr lang="ru-RU" sz="1200" b="0" i="0" kern="1200" dirty="0" smtClean="0">
                <a:solidFill>
                  <a:schemeClr val="tx1"/>
                </a:solidFill>
                <a:effectLst/>
                <a:latin typeface="+mn-lt"/>
                <a:ea typeface="+mn-ea"/>
                <a:cs typeface="+mn-cs"/>
              </a:rPr>
              <a:t> – 2021» приняли участие более 140 обучающихся образовательных организаций Томской области в возрасте от 14 до 18 лет из 16 муниципальных образований Томской области (</a:t>
            </a:r>
            <a:r>
              <a:rPr lang="ru-RU" sz="1200" b="0" i="0" kern="1200" dirty="0" err="1" smtClean="0">
                <a:solidFill>
                  <a:schemeClr val="tx1"/>
                </a:solidFill>
                <a:effectLst/>
                <a:latin typeface="+mn-lt"/>
                <a:ea typeface="+mn-ea"/>
                <a:cs typeface="+mn-cs"/>
              </a:rPr>
              <a:t>Асиновского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Верхнекетского</a:t>
            </a:r>
            <a:r>
              <a:rPr lang="ru-RU" sz="1200" b="0" i="0" kern="1200" dirty="0" smtClean="0">
                <a:solidFill>
                  <a:schemeClr val="tx1"/>
                </a:solidFill>
                <a:effectLst/>
                <a:latin typeface="+mn-lt"/>
                <a:ea typeface="+mn-ea"/>
                <a:cs typeface="+mn-cs"/>
              </a:rPr>
              <a:t>, Зырянского, </a:t>
            </a:r>
            <a:r>
              <a:rPr lang="ru-RU" sz="1200" b="0" i="0" kern="1200" dirty="0" err="1" smtClean="0">
                <a:solidFill>
                  <a:schemeClr val="tx1"/>
                </a:solidFill>
                <a:effectLst/>
                <a:latin typeface="+mn-lt"/>
                <a:ea typeface="+mn-ea"/>
                <a:cs typeface="+mn-cs"/>
              </a:rPr>
              <a:t>Каргасокского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Кожевниковского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Колпашевского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Парабельского</a:t>
            </a:r>
            <a:r>
              <a:rPr lang="ru-RU" sz="1200" b="0" i="0" kern="1200" dirty="0" smtClean="0">
                <a:solidFill>
                  <a:schemeClr val="tx1"/>
                </a:solidFill>
                <a:effectLst/>
                <a:latin typeface="+mn-lt"/>
                <a:ea typeface="+mn-ea"/>
                <a:cs typeface="+mn-cs"/>
              </a:rPr>
              <a:t>, Первомайского, </a:t>
            </a:r>
            <a:r>
              <a:rPr lang="ru-RU" sz="1200" b="0" i="0" kern="1200" dirty="0" err="1" smtClean="0">
                <a:solidFill>
                  <a:schemeClr val="tx1"/>
                </a:solidFill>
                <a:effectLst/>
                <a:latin typeface="+mn-lt"/>
                <a:ea typeface="+mn-ea"/>
                <a:cs typeface="+mn-cs"/>
              </a:rPr>
              <a:t>Молчановского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Тегульдетского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Чаинского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Шегарского</a:t>
            </a:r>
            <a:r>
              <a:rPr lang="ru-RU" sz="1200" b="0" i="0" kern="1200" dirty="0" smtClean="0">
                <a:solidFill>
                  <a:schemeClr val="tx1"/>
                </a:solidFill>
                <a:effectLst/>
                <a:latin typeface="+mn-lt"/>
                <a:ea typeface="+mn-ea"/>
                <a:cs typeface="+mn-cs"/>
              </a:rPr>
              <a:t>, Томского районов, </a:t>
            </a:r>
            <a:r>
              <a:rPr lang="ru-RU" sz="1200" b="0" i="0" kern="1200" dirty="0" err="1" smtClean="0">
                <a:solidFill>
                  <a:schemeClr val="tx1"/>
                </a:solidFill>
                <a:effectLst/>
                <a:latin typeface="+mn-lt"/>
                <a:ea typeface="+mn-ea"/>
                <a:cs typeface="+mn-cs"/>
              </a:rPr>
              <a:t>г.о.Стрежевой</a:t>
            </a:r>
            <a:r>
              <a:rPr lang="ru-RU" sz="1200" b="0" i="0" kern="1200" dirty="0" smtClean="0">
                <a:solidFill>
                  <a:schemeClr val="tx1"/>
                </a:solidFill>
                <a:effectLst/>
                <a:latin typeface="+mn-lt"/>
                <a:ea typeface="+mn-ea"/>
                <a:cs typeface="+mn-cs"/>
              </a:rPr>
              <a:t>, города Томска и ЗАТО Северск). По результатам заочного этапа в финал вышли 43 участника. </a:t>
            </a:r>
          </a:p>
          <a:p>
            <a:r>
              <a:rPr lang="ru-RU" sz="1200" b="0" i="0" kern="1200" dirty="0" smtClean="0">
                <a:solidFill>
                  <a:schemeClr val="tx1"/>
                </a:solidFill>
                <a:effectLst/>
                <a:latin typeface="+mn-lt"/>
                <a:ea typeface="+mn-ea"/>
                <a:cs typeface="+mn-cs"/>
              </a:rPr>
              <a:t>Хотелось бы отметить , что  этом году впервые был проведен «Детский </a:t>
            </a:r>
            <a:r>
              <a:rPr lang="ru-RU" sz="1200" b="0" i="0" kern="1200" dirty="0" err="1" smtClean="0">
                <a:solidFill>
                  <a:schemeClr val="tx1"/>
                </a:solidFill>
                <a:effectLst/>
                <a:latin typeface="+mn-lt"/>
                <a:ea typeface="+mn-ea"/>
                <a:cs typeface="+mn-cs"/>
              </a:rPr>
              <a:t>Абилимпикс</a:t>
            </a:r>
            <a:r>
              <a:rPr lang="ru-RU" sz="1200" b="0" i="0" kern="1200" dirty="0" smtClean="0">
                <a:solidFill>
                  <a:schemeClr val="tx1"/>
                </a:solidFill>
                <a:effectLst/>
                <a:latin typeface="+mn-lt"/>
                <a:ea typeface="+mn-ea"/>
                <a:cs typeface="+mn-cs"/>
              </a:rPr>
              <a:t>», в котором по трем компетенциям — «Флорист», «Дизайнер» и «Художник» —соревновались </a:t>
            </a:r>
            <a:r>
              <a:rPr lang="ru-RU" sz="1200" b="1" i="0" kern="1200" dirty="0" smtClean="0">
                <a:solidFill>
                  <a:schemeClr val="tx1"/>
                </a:solidFill>
                <a:effectLst/>
                <a:latin typeface="+mn-lt"/>
                <a:ea typeface="+mn-ea"/>
                <a:cs typeface="+mn-cs"/>
              </a:rPr>
              <a:t>66 воспитанников детских садов </a:t>
            </a:r>
            <a:r>
              <a:rPr lang="ru-RU" sz="1200" b="0" i="0" kern="1200" dirty="0" smtClean="0">
                <a:solidFill>
                  <a:schemeClr val="tx1"/>
                </a:solidFill>
                <a:effectLst/>
                <a:latin typeface="+mn-lt"/>
                <a:ea typeface="+mn-ea"/>
                <a:cs typeface="+mn-cs"/>
              </a:rPr>
              <a:t>из Томска, Северска, Томского и </a:t>
            </a:r>
            <a:r>
              <a:rPr lang="ru-RU" sz="1200" b="0" i="0" kern="1200" dirty="0" err="1" smtClean="0">
                <a:solidFill>
                  <a:schemeClr val="tx1"/>
                </a:solidFill>
                <a:effectLst/>
                <a:latin typeface="+mn-lt"/>
                <a:ea typeface="+mn-ea"/>
                <a:cs typeface="+mn-cs"/>
              </a:rPr>
              <a:t>Асиновского</a:t>
            </a:r>
            <a:r>
              <a:rPr lang="ru-RU" sz="1200" b="0" i="0" kern="1200" dirty="0" smtClean="0">
                <a:solidFill>
                  <a:schemeClr val="tx1"/>
                </a:solidFill>
                <a:effectLst/>
                <a:latin typeface="+mn-lt"/>
                <a:ea typeface="+mn-ea"/>
                <a:cs typeface="+mn-cs"/>
              </a:rPr>
              <a:t> районов.</a:t>
            </a:r>
            <a:endParaRPr lang="ru-RU" dirty="0" smtClean="0"/>
          </a:p>
          <a:p>
            <a:r>
              <a:rPr lang="ru-RU" dirty="0" smtClean="0"/>
              <a:t>          В настоящее время актуальной задачей для системы общего образования  становится задача по организации предоставления психолого-педагогической, медицинской и социальной помощи обучающимся, испытывающим трудности в освоении основных общеобразовательных программ, своем развитии и социальной адаптации.</a:t>
            </a:r>
          </a:p>
          <a:p>
            <a:r>
              <a:rPr lang="ru-RU" dirty="0" smtClean="0"/>
              <a:t>Для этого на территории Томской области планируется создание регионального центра психолого-педагогической, медицинской и социальной помощи. Центр ППМС помощи позволит консолидировать деятельность специалистов, обеспечивающих психолого-педагогическое сопровождение детей с ОВЗ, детей-инвалидов, детей, состоящих на различных видах профилактического учета. </a:t>
            </a:r>
          </a:p>
          <a:p>
            <a:endParaRPr lang="ru-RU" dirty="0"/>
          </a:p>
        </p:txBody>
      </p:sp>
      <p:sp>
        <p:nvSpPr>
          <p:cNvPr id="4" name="Номер слайда 3"/>
          <p:cNvSpPr>
            <a:spLocks noGrp="1"/>
          </p:cNvSpPr>
          <p:nvPr>
            <p:ph type="sldNum" sz="quarter" idx="10"/>
          </p:nvPr>
        </p:nvSpPr>
        <p:spPr/>
        <p:txBody>
          <a:bodyPr/>
          <a:lstStyle/>
          <a:p>
            <a:fld id="{AB2E7851-E7B0-40F4-9B45-280422C476BF}" type="slidenum">
              <a:rPr lang="ru-RU" smtClean="0"/>
              <a:t>10</a:t>
            </a:fld>
            <a:endParaRPr lang="ru-RU"/>
          </a:p>
        </p:txBody>
      </p:sp>
    </p:spTree>
    <p:extLst>
      <p:ext uri="{BB962C8B-B14F-4D97-AF65-F5344CB8AC3E}">
        <p14:creationId xmlns:p14="http://schemas.microsoft.com/office/powerpoint/2010/main" val="334737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2020-2021 учебном году  в школах</a:t>
            </a:r>
            <a:r>
              <a:rPr lang="ru-RU" sz="1200" kern="1200" baseline="0" dirty="0" smtClean="0">
                <a:solidFill>
                  <a:schemeClr val="tx1"/>
                </a:solidFill>
                <a:effectLst/>
                <a:latin typeface="+mn-lt"/>
                <a:ea typeface="+mn-ea"/>
                <a:cs typeface="+mn-cs"/>
              </a:rPr>
              <a:t> на различного вида учета состояло 2067 несовершеннолетних, это на 96 человек меньше, чем в 2019-2020 учебном году . </a:t>
            </a:r>
          </a:p>
          <a:p>
            <a:r>
              <a:rPr lang="ru-RU" sz="1200" kern="1200" baseline="0" dirty="0" smtClean="0">
                <a:solidFill>
                  <a:schemeClr val="tx1"/>
                </a:solidFill>
                <a:effectLst/>
                <a:latin typeface="+mn-lt"/>
                <a:ea typeface="+mn-ea"/>
                <a:cs typeface="+mn-cs"/>
              </a:rPr>
              <a:t>На 0,02 % уменьшилось количество состоящих на учете в </a:t>
            </a:r>
            <a:r>
              <a:rPr lang="ru-RU" sz="1200" kern="1200" baseline="0" dirty="0" err="1" smtClean="0">
                <a:solidFill>
                  <a:schemeClr val="tx1"/>
                </a:solidFill>
                <a:effectLst/>
                <a:latin typeface="+mn-lt"/>
                <a:ea typeface="+mn-ea"/>
                <a:cs typeface="+mn-cs"/>
              </a:rPr>
              <a:t>КДНиЗП</a:t>
            </a:r>
            <a:r>
              <a:rPr lang="ru-RU" sz="1200" kern="1200" baseline="0" dirty="0" smtClean="0">
                <a:solidFill>
                  <a:schemeClr val="tx1"/>
                </a:solidFill>
                <a:effectLst/>
                <a:latin typeface="+mn-lt"/>
                <a:ea typeface="+mn-ea"/>
                <a:cs typeface="+mn-cs"/>
              </a:rPr>
              <a:t>, и на 0,07% , состоящих на </a:t>
            </a:r>
            <a:r>
              <a:rPr lang="ru-RU" sz="1200" kern="1200" baseline="0" dirty="0" err="1" smtClean="0">
                <a:solidFill>
                  <a:schemeClr val="tx1"/>
                </a:solidFill>
                <a:effectLst/>
                <a:latin typeface="+mn-lt"/>
                <a:ea typeface="+mn-ea"/>
                <a:cs typeface="+mn-cs"/>
              </a:rPr>
              <a:t>внутришкольном</a:t>
            </a:r>
            <a:r>
              <a:rPr lang="ru-RU" sz="1200" kern="1200" baseline="0" dirty="0" smtClean="0">
                <a:solidFill>
                  <a:schemeClr val="tx1"/>
                </a:solidFill>
                <a:effectLst/>
                <a:latin typeface="+mn-lt"/>
                <a:ea typeface="+mn-ea"/>
                <a:cs typeface="+mn-cs"/>
              </a:rPr>
              <a:t> учете. При этом незначительно (на 0,01%) увеличилось количество несовершеннолетних, состоящих на учете в ПДН.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Согласно ФЗ РФ от 29.12.2012 г. № 273-ФЗ «Об образовании в Российской Федерации», подпункт 15.1. пункта 3 ст. 28 к компетенции образовательной организации относится проведение социально-психологического тестирования обучающихся в целях раннего выявления незаконного потребления наркотических средств и психотропных веществ.</a:t>
            </a:r>
          </a:p>
          <a:p>
            <a:r>
              <a:rPr lang="ru-RU" sz="1200" b="0" kern="1200" dirty="0" smtClean="0">
                <a:solidFill>
                  <a:schemeClr val="tx1"/>
                </a:solidFill>
                <a:effectLst/>
                <a:latin typeface="+mn-lt"/>
                <a:ea typeface="+mn-ea"/>
                <a:cs typeface="+mn-cs"/>
              </a:rPr>
              <a:t>С 2019 года </a:t>
            </a:r>
            <a:r>
              <a:rPr lang="ru-RU" sz="1200" kern="1200" dirty="0" smtClean="0">
                <a:solidFill>
                  <a:schemeClr val="tx1"/>
                </a:solidFill>
                <a:effectLst/>
                <a:latin typeface="+mn-lt"/>
                <a:ea typeface="+mn-ea"/>
                <a:cs typeface="+mn-cs"/>
              </a:rPr>
              <a:t>введена новая форма проведения – электронное тестирование по единой методике СПТ. </a:t>
            </a:r>
          </a:p>
          <a:p>
            <a:r>
              <a:rPr lang="ru-RU" sz="1200" kern="1200" dirty="0" smtClean="0">
                <a:solidFill>
                  <a:schemeClr val="tx1"/>
                </a:solidFill>
                <a:effectLst/>
                <a:latin typeface="+mn-lt"/>
                <a:ea typeface="+mn-ea"/>
                <a:cs typeface="+mn-cs"/>
              </a:rPr>
              <a:t>В 2019 году  33 476 чел. прошли СПТ (82,40% от общего количества обучающихся, подлежащих тестированию). Явная </a:t>
            </a:r>
            <a:r>
              <a:rPr lang="ru-RU" sz="1200" kern="1200" dirty="0" err="1" smtClean="0">
                <a:solidFill>
                  <a:schemeClr val="tx1"/>
                </a:solidFill>
                <a:effectLst/>
                <a:latin typeface="+mn-lt"/>
                <a:ea typeface="+mn-ea"/>
                <a:cs typeface="+mn-cs"/>
              </a:rPr>
              <a:t>рискогенность</a:t>
            </a:r>
            <a:r>
              <a:rPr lang="ru-RU" sz="1200" kern="1200" dirty="0" smtClean="0">
                <a:solidFill>
                  <a:schemeClr val="tx1"/>
                </a:solidFill>
                <a:effectLst/>
                <a:latin typeface="+mn-lt"/>
                <a:ea typeface="+mn-ea"/>
                <a:cs typeface="+mn-cs"/>
              </a:rPr>
              <a:t> в 2019 году была выявлена у 1 044 чел. (3,11% от общего количества тестируемых).</a:t>
            </a:r>
          </a:p>
          <a:p>
            <a:r>
              <a:rPr lang="ru-RU" sz="1200" kern="1200" dirty="0" smtClean="0">
                <a:solidFill>
                  <a:schemeClr val="tx1"/>
                </a:solidFill>
                <a:effectLst/>
                <a:latin typeface="+mn-lt"/>
                <a:ea typeface="+mn-ea"/>
                <a:cs typeface="+mn-cs"/>
              </a:rPr>
              <a:t>В 2020 году численность обучающихся, прошедших СПТ,  составила 32 352 чел. (77,64% от общего количества тестируемых). Явная </a:t>
            </a:r>
            <a:r>
              <a:rPr lang="ru-RU" sz="1200" kern="1200" dirty="0" err="1" smtClean="0">
                <a:solidFill>
                  <a:schemeClr val="tx1"/>
                </a:solidFill>
                <a:effectLst/>
                <a:latin typeface="+mn-lt"/>
                <a:ea typeface="+mn-ea"/>
                <a:cs typeface="+mn-cs"/>
              </a:rPr>
              <a:t>рискогенность</a:t>
            </a:r>
            <a:r>
              <a:rPr lang="ru-RU" sz="1200" kern="1200" dirty="0" smtClean="0">
                <a:solidFill>
                  <a:schemeClr val="tx1"/>
                </a:solidFill>
                <a:effectLst/>
                <a:latin typeface="+mn-lt"/>
                <a:ea typeface="+mn-ea"/>
                <a:cs typeface="+mn-cs"/>
              </a:rPr>
              <a:t> в 2020 году была выявлена у 1 045 чел. (3,23% от общего количества тестируемых). </a:t>
            </a:r>
          </a:p>
          <a:p>
            <a:pPr lvl="0"/>
            <a:r>
              <a:rPr lang="ru-RU" sz="1200" b="0" kern="1200" dirty="0" smtClean="0">
                <a:solidFill>
                  <a:schemeClr val="tx1"/>
                </a:solidFill>
                <a:effectLst/>
                <a:latin typeface="+mn-lt"/>
                <a:ea typeface="+mn-ea"/>
                <a:cs typeface="+mn-cs"/>
              </a:rPr>
              <a:t>Несмотря на сложную </a:t>
            </a:r>
            <a:r>
              <a:rPr lang="ru-RU" sz="1200" b="0" kern="1200" dirty="0" err="1" smtClean="0">
                <a:solidFill>
                  <a:schemeClr val="tx1"/>
                </a:solidFill>
                <a:effectLst/>
                <a:latin typeface="+mn-lt"/>
                <a:ea typeface="+mn-ea"/>
                <a:cs typeface="+mn-cs"/>
              </a:rPr>
              <a:t>эпид.обстановку</a:t>
            </a:r>
            <a:r>
              <a:rPr lang="ru-RU" sz="1200" b="0" kern="1200" dirty="0" smtClean="0">
                <a:solidFill>
                  <a:schemeClr val="tx1"/>
                </a:solidFill>
                <a:effectLst/>
                <a:latin typeface="+mn-lt"/>
                <a:ea typeface="+mn-ea"/>
                <a:cs typeface="+mn-cs"/>
              </a:rPr>
              <a:t> и благодаря</a:t>
            </a:r>
            <a:r>
              <a:rPr lang="ru-RU" sz="1200" b="0" kern="1200" baseline="0" dirty="0" smtClean="0">
                <a:solidFill>
                  <a:schemeClr val="tx1"/>
                </a:solidFill>
                <a:effectLst/>
                <a:latin typeface="+mn-lt"/>
                <a:ea typeface="+mn-ea"/>
                <a:cs typeface="+mn-cs"/>
              </a:rPr>
              <a:t> </a:t>
            </a:r>
            <a:r>
              <a:rPr lang="ru-RU" sz="1200" b="0" kern="1200" dirty="0" smtClean="0">
                <a:solidFill>
                  <a:schemeClr val="tx1"/>
                </a:solidFill>
                <a:effectLst/>
                <a:latin typeface="+mn-lt"/>
                <a:ea typeface="+mn-ea"/>
                <a:cs typeface="+mn-cs"/>
              </a:rPr>
              <a:t>проведению разъяснительной работы с родителями и детьми показатель охвата тестированием значительно</a:t>
            </a:r>
            <a:r>
              <a:rPr lang="ru-RU" sz="1200" b="0" kern="1200" baseline="0" dirty="0" smtClean="0">
                <a:solidFill>
                  <a:schemeClr val="tx1"/>
                </a:solidFill>
                <a:effectLst/>
                <a:latin typeface="+mn-lt"/>
                <a:ea typeface="+mn-ea"/>
                <a:cs typeface="+mn-cs"/>
              </a:rPr>
              <a:t> </a:t>
            </a:r>
            <a:r>
              <a:rPr lang="ru-RU" sz="1200" b="0" kern="1200" dirty="0" smtClean="0">
                <a:solidFill>
                  <a:schemeClr val="tx1"/>
                </a:solidFill>
                <a:effectLst/>
                <a:latin typeface="+mn-lt"/>
                <a:ea typeface="+mn-ea"/>
                <a:cs typeface="+mn-cs"/>
              </a:rPr>
              <a:t>не снизился. </a:t>
            </a:r>
          </a:p>
          <a:p>
            <a:pPr lvl="0"/>
            <a:endParaRPr lang="ru-RU"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Для разрешения конфликтов и снятия напряженности в 20 МО на базе 269 ОО созданы службы примирения. В малокомплектных образовательных организациях службы примирения не созданы в связи с отсутствием узких специалистов, а также небольшой численностью обучающихся (в основном начальные классы), но классные руководители в своей работе используют медиативные технологии. В работе служб примирения принимают участие 715  педагогов (социальные педагоги, педагоги-психологи, учителя-предметники и др.) В число медиаторов, привлеченных к деятельности служб медиации, также входят обучающиеся старших классов, родители. Количество случаев (конфликтов) в общеобразовательных организациях, в работе с которыми были применены процедуры медиации, незначительное</a:t>
            </a:r>
            <a:r>
              <a:rPr lang="ru-RU" sz="1200" kern="1200" baseline="0" dirty="0" smtClean="0">
                <a:solidFill>
                  <a:schemeClr val="tx1"/>
                </a:solidFill>
                <a:effectLst/>
                <a:latin typeface="+mn-lt"/>
                <a:ea typeface="+mn-ea"/>
                <a:cs typeface="+mn-cs"/>
              </a:rPr>
              <a:t> – 673 за прошедший год. Необходимо активизировать информационно-разъяснительную работу с детьми, родителями; размещать информацию на сайтах школ и стендах. </a:t>
            </a:r>
          </a:p>
          <a:p>
            <a:pPr lvl="0"/>
            <a:endParaRPr lang="ru-R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2E75B6"/>
                </a:solidFill>
                <a:latin typeface="Century Gothic" panose="020B0502020202020204" pitchFamily="34" charset="0"/>
              </a:rPr>
              <a:t>В целях </a:t>
            </a:r>
            <a:r>
              <a:rPr lang="ru-RU" sz="1200" baseline="0" dirty="0" smtClean="0">
                <a:solidFill>
                  <a:srgbClr val="2E75B6"/>
                </a:solidFill>
                <a:latin typeface="Century Gothic" panose="020B0502020202020204" pitchFamily="34" charset="0"/>
              </a:rPr>
              <a:t>обеспечения интернет-безопасности в</a:t>
            </a:r>
            <a:r>
              <a:rPr lang="ru-RU" sz="1200" dirty="0" smtClean="0">
                <a:solidFill>
                  <a:srgbClr val="2E75B6"/>
                </a:solidFill>
                <a:latin typeface="Century Gothic" panose="020B0502020202020204" pitchFamily="34" charset="0"/>
              </a:rPr>
              <a:t> 100 % школ осуществляется контентная фильтрация Интернет-трафика.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2E75B6"/>
                </a:solidFill>
                <a:latin typeface="Century Gothic" panose="020B0502020202020204" pitchFamily="34" charset="0"/>
              </a:rPr>
              <a:t>Управлением </a:t>
            </a:r>
            <a:r>
              <a:rPr lang="ru-RU" sz="1200" dirty="0" err="1" smtClean="0">
                <a:solidFill>
                  <a:srgbClr val="2E75B6"/>
                </a:solidFill>
                <a:latin typeface="Century Gothic" panose="020B0502020202020204" pitchFamily="34" charset="0"/>
              </a:rPr>
              <a:t>Росконадзора</a:t>
            </a:r>
            <a:r>
              <a:rPr lang="ru-RU" sz="1200" dirty="0" smtClean="0">
                <a:solidFill>
                  <a:srgbClr val="2E75B6"/>
                </a:solidFill>
                <a:latin typeface="Century Gothic" panose="020B0502020202020204" pitchFamily="34" charset="0"/>
              </a:rPr>
              <a:t> по ТО ограничен</a:t>
            </a:r>
            <a:r>
              <a:rPr lang="ru-RU" sz="1200" baseline="0" dirty="0" smtClean="0">
                <a:solidFill>
                  <a:srgbClr val="2E75B6"/>
                </a:solidFill>
                <a:latin typeface="Century Gothic" panose="020B0502020202020204" pitchFamily="34" charset="0"/>
              </a:rPr>
              <a:t> доступ в 206 </a:t>
            </a:r>
            <a:r>
              <a:rPr lang="ru-RU" sz="1200" dirty="0" smtClean="0">
                <a:solidFill>
                  <a:srgbClr val="2E75B6"/>
                </a:solidFill>
                <a:latin typeface="Century Gothic" panose="020B0502020202020204" pitchFamily="34" charset="0"/>
              </a:rPr>
              <a:t>Интернет-ресурсам экстремистской и террористической направленности.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rgbClr val="2E75B6"/>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 Томской области приняты меры по организации досуга и занятости всех детей в летний период с учетом их возраста и интересов, в том числе несовершеннолетних, состоящих на профилактических учетах. Летом 2021 года  более 570  несовершеннолетних, состоящих</a:t>
            </a:r>
            <a:r>
              <a:rPr lang="ru-RU" baseline="0" dirty="0" smtClean="0"/>
              <a:t> на учете, были трудоустроены или приняли участие в сменах спортивных и оздоровительных  детских </a:t>
            </a:r>
            <a:r>
              <a:rPr lang="ru-RU" baseline="0" dirty="0" err="1" smtClean="0"/>
              <a:t>лагарей</a:t>
            </a:r>
            <a:r>
              <a:rPr lang="ru-RU"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Для оказания своевременной психологической помощи подросткам в общеобразовательных организациях Томской области работают 280 штатных педагогов-психологов и 118 социальных педагогов. Кроме того, на уровне общеобразовательных организаций профилактическую работу осуществляют 5879 классных руководителей.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 2021 году  для заместителей руководителей, учителей, педагогов-психологов, социальных педагогов общеобразовательных организаций Томской области </a:t>
            </a:r>
            <a:r>
              <a:rPr lang="ru-RU" dirty="0" err="1" smtClean="0"/>
              <a:t>проводены</a:t>
            </a:r>
            <a:r>
              <a:rPr lang="ru-RU" dirty="0" smtClean="0"/>
              <a:t> мероприятия по актуальным вопросам обеспечения безопасности детей в образовательных организациях.</a:t>
            </a:r>
            <a:r>
              <a:rPr lang="ru-RU" baseline="0" dirty="0" smtClean="0"/>
              <a:t> Это </a:t>
            </a:r>
            <a:r>
              <a:rPr lang="ru-RU" dirty="0" smtClean="0"/>
              <a:t>семинары-совещания  «Психолого-педагогическое  сопровождение несовершеннолетних в образовательной среде», курсы повышения квалификации «Безопасность детей в сети интернет», открытые лекции с привлечением специалистов ТПУ, лекции по темам «Становление гражданской идентичности подростков», «Деструктивные молодежные течения в сети Интернет» (</a:t>
            </a:r>
            <a:r>
              <a:rPr lang="ru-RU" dirty="0" err="1" smtClean="0"/>
              <a:t>Колумбайн</a:t>
            </a:r>
            <a:r>
              <a:rPr lang="ru-RU" dirty="0" smtClean="0"/>
              <a:t>, </a:t>
            </a:r>
            <a:r>
              <a:rPr lang="ru-RU" dirty="0" err="1" smtClean="0"/>
              <a:t>Скулшутинг</a:t>
            </a:r>
            <a:r>
              <a:rPr lang="ru-RU" dirty="0" smtClean="0"/>
              <a:t> и др.), для классных руководителей дистанционно проведены семинары на темы «Предупреждение распространения в подростковой среде национальной, расовой и религиозной вражды», «Интернет безопасность» и др.</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 первом полугодии 2021 года в мероприятиях приняли участие более 700 педагогов.</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 муниципальных образовательных организациях реализуются комплексные методики, направленные на раннее выявление несовершеннолетних, склонных к асоциальному поведению, совершению правонарушений, употреблению алкоголя и запрещенных препаратов, а также склонных к </a:t>
            </a:r>
            <a:r>
              <a:rPr lang="ru-RU" dirty="0" err="1" smtClean="0"/>
              <a:t>виктимному</a:t>
            </a:r>
            <a:r>
              <a:rPr lang="ru-RU" dirty="0" smtClean="0"/>
              <a:t> или суицидному поведению.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 каждой общеобразовательной организации Томской области реализуются программы и методики по профилактической работе с несовершеннолетними, направленные на раннее выявление несовершеннолетних, склонных к асоциальному поведению, совершению правонарушений, употреблению алкоголя и запрещенных препаратов, а также склонных к </a:t>
            </a:r>
            <a:r>
              <a:rPr lang="ru-RU" dirty="0" err="1" smtClean="0"/>
              <a:t>виктимному</a:t>
            </a:r>
            <a:r>
              <a:rPr lang="ru-RU" dirty="0" smtClean="0"/>
              <a:t> или суицидному поведению.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 рамках реализации профилактических программ в общеобразовательных организациях проводятся мероприятия, направленные на формирование законопослушного поведения среди несовершеннолетних:</a:t>
            </a:r>
            <a:r>
              <a:rPr lang="ru-RU" baseline="0" dirty="0" smtClean="0"/>
              <a:t> </a:t>
            </a:r>
            <a:r>
              <a:rPr lang="ru-RU" dirty="0" smtClean="0"/>
              <a:t>классные часы и родительские собрания с приглашением специалистов КДН и ЗП, МВД и др., недели профилактики, непрерывная индивидуально-профилактическая работа с детьми «группы риска»;</a:t>
            </a:r>
            <a:r>
              <a:rPr lang="ru-RU" baseline="0" dirty="0" smtClean="0"/>
              <a:t> </a:t>
            </a:r>
            <a:r>
              <a:rPr lang="ru-RU" dirty="0" smtClean="0"/>
              <a:t>проводятся массовые мероприятия (марафоны, акции, конференции) и т.д.  В профилактических</a:t>
            </a:r>
            <a:r>
              <a:rPr lang="ru-RU" baseline="0" dirty="0" smtClean="0"/>
              <a:t> п</a:t>
            </a:r>
            <a:r>
              <a:rPr lang="ru-RU" dirty="0" smtClean="0"/>
              <a:t>роектах СО НКО принимает участие более 15</a:t>
            </a:r>
            <a:r>
              <a:rPr lang="ru-RU" baseline="0" dirty="0" smtClean="0"/>
              <a:t> тыс. школьников.</a:t>
            </a: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Задачи на 2021/2022 уч. г.:</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1.Обеспечение эффективной работы служб медиации.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2.Противодействие идеологии терроризма и экстремизма.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3.Реализация межведомственного плана профилактики суицидального поведения.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4.Родительский всеобуч. Вовлечение родителей в профилактическую работу.</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AABF42DB-D05C-475C-AD38-7270E6A6E779}" type="slidenum">
              <a:rPr lang="ru-RU" smtClean="0"/>
              <a:t>11</a:t>
            </a:fld>
            <a:endParaRPr lang="ru-RU"/>
          </a:p>
        </p:txBody>
      </p:sp>
    </p:spTree>
    <p:extLst>
      <p:ext uri="{BB962C8B-B14F-4D97-AF65-F5344CB8AC3E}">
        <p14:creationId xmlns:p14="http://schemas.microsoft.com/office/powerpoint/2010/main" val="3874233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Министерством Просвещения РФ утверждены новые федеральные государственные образовательные стандарты (далее – ФГОС) начального общего и основного общего образования (далее – НОО и ООО соответственно). Принимать детей на обучение в соответствии с ними можно уже с 16.07.2021, внедрение новых образовательных стандартов начинается с 1 сентября 2022 года. В тоже время, образовательные организации, при наличии письменного согласия родителей (законных представителей) обучающихся, вправе осуществлять обучение по новым ФГОС уже в этом учебном году.</a:t>
            </a:r>
          </a:p>
          <a:p>
            <a:r>
              <a:rPr lang="ru-RU" sz="1200" kern="1200" dirty="0" smtClean="0">
                <a:solidFill>
                  <a:schemeClr val="tx1"/>
                </a:solidFill>
                <a:effectLst/>
                <a:latin typeface="+mn-lt"/>
                <a:ea typeface="+mn-ea"/>
                <a:cs typeface="+mn-cs"/>
              </a:rPr>
              <a:t>В новых ФГОС уточнены результаты освоения основной образовательной программы, изменились требования к её пояснительной записке. Требования к структуре рабочих программ по предметам и внеурочной деятельности стали одинаковыми</a:t>
            </a:r>
          </a:p>
          <a:p>
            <a:r>
              <a:rPr lang="ru-RU" sz="1200" kern="1200" dirty="0" smtClean="0">
                <a:solidFill>
                  <a:schemeClr val="tx1"/>
                </a:solidFill>
                <a:effectLst/>
                <a:latin typeface="+mn-lt"/>
                <a:ea typeface="+mn-ea"/>
                <a:cs typeface="+mn-cs"/>
              </a:rPr>
              <a:t>Во ФГОС начального общего образования (ФГОС НОО) изменился объем часов аудиторной нагрузки: увеличился минимальный порог до 2954 часов и уменьшился максимальный до 3190 часов. Уменьшился и объем внеурочной деятельности: вместо установленных в прежнем стандарте 1350 часов на уровень обучения, теперь можно будет запланировать до 1320 часов.</a:t>
            </a:r>
          </a:p>
          <a:p>
            <a:r>
              <a:rPr lang="ru-RU" sz="1200" kern="1200" dirty="0" smtClean="0">
                <a:solidFill>
                  <a:schemeClr val="tx1"/>
                </a:solidFill>
                <a:effectLst/>
                <a:latin typeface="+mn-lt"/>
                <a:ea typeface="+mn-ea"/>
                <a:cs typeface="+mn-cs"/>
              </a:rPr>
              <a:t>Во ФГОС основного общего образования (ФГОС ООО) объем аудиторных часов уменьшился: минимальный порог до 5058 часов и уменьшился максимальный до 5549 часов; скорректирован набор предметов в предметных областях. Например, в предметной области «Математика и информатика» остались только предметы «Математика» и «Информатика» (в рамках математики необходимо предусмотреть учебные курсы «Алгебра», «Геометрия», «Вероятность и статистика»); предметы «История России» и «Всеобщая история» стали учебными курсами в рамках предмета «История»; предметная область ОДНКНР должна включать учебные курсы или модули, перечень которых школа определяет самостоятельно. Родители выбирают из этого перечня – по аналогии с ОРКСЭ. Изучение родного и второго иностранного языков организуется в случае, если в образовательной организации имеются условия. При этом обязательным условием остаётся наличие заявления родителей/законных представителей обучающихся.</a:t>
            </a:r>
          </a:p>
          <a:p>
            <a:r>
              <a:rPr lang="ru-RU" sz="1200" kern="1200" dirty="0" smtClean="0">
                <a:solidFill>
                  <a:schemeClr val="tx1"/>
                </a:solidFill>
                <a:effectLst/>
                <a:latin typeface="+mn-lt"/>
                <a:ea typeface="+mn-ea"/>
                <a:cs typeface="+mn-cs"/>
              </a:rPr>
              <a:t>Изменения во ФГОС ООО коснулись и обучающихся с ОВЗ и детей-инвалидов: адаптированные программы на уровне ООО разрабатываются на основе нового ФГОС ООО. Для этого в него включены варианты набора предметов в учебном плане: например, для обучающихся с ОВЗ вместо физкультуры введена обязательная адаптивная физкультура, а для глухих и слабослышащих обучающихся можно не включать в программу музыку. В случае, если образовательная организация увеличивает срок освоения адаптированной программы до шести лет, объем аудиторных часов не может превышать 6018 часов.</a:t>
            </a:r>
          </a:p>
          <a:p>
            <a:r>
              <a:rPr lang="ru-RU" sz="1200" kern="1200" dirty="0" smtClean="0">
                <a:solidFill>
                  <a:schemeClr val="tx1"/>
                </a:solidFill>
                <a:effectLst/>
                <a:latin typeface="+mn-lt"/>
                <a:ea typeface="+mn-ea"/>
                <a:cs typeface="+mn-cs"/>
              </a:rPr>
              <a:t>С другими изменениями можно ознакомиться на официальном интернет-портале правовой информации, где размещены тексты ФГОС </a:t>
            </a:r>
            <a:r>
              <a:rPr lang="ru-RU" sz="1200" u="sng" kern="1200" dirty="0" smtClean="0">
                <a:solidFill>
                  <a:schemeClr val="tx1"/>
                </a:solidFill>
                <a:effectLst/>
                <a:latin typeface="+mn-lt"/>
                <a:ea typeface="+mn-ea"/>
                <a:cs typeface="+mn-cs"/>
                <a:hlinkClick r:id="rId3"/>
              </a:rPr>
              <a:t>начального</a:t>
            </a:r>
            <a:r>
              <a:rPr lang="ru-RU" sz="1200" kern="1200" dirty="0" smtClean="0">
                <a:solidFill>
                  <a:schemeClr val="tx1"/>
                </a:solidFill>
                <a:effectLst/>
                <a:latin typeface="+mn-lt"/>
                <a:ea typeface="+mn-ea"/>
                <a:cs typeface="+mn-cs"/>
              </a:rPr>
              <a:t> и </a:t>
            </a:r>
            <a:r>
              <a:rPr lang="ru-RU" sz="1200" u="sng" kern="1200" dirty="0" smtClean="0">
                <a:solidFill>
                  <a:schemeClr val="tx1"/>
                </a:solidFill>
                <a:effectLst/>
                <a:latin typeface="+mn-lt"/>
                <a:ea typeface="+mn-ea"/>
                <a:cs typeface="+mn-cs"/>
                <a:hlinkClick r:id="rId4"/>
              </a:rPr>
              <a:t>основного</a:t>
            </a:r>
            <a:r>
              <a:rPr lang="ru-RU" sz="1200" kern="1200" dirty="0" smtClean="0">
                <a:solidFill>
                  <a:schemeClr val="tx1"/>
                </a:solidFill>
                <a:effectLst/>
                <a:latin typeface="+mn-lt"/>
                <a:ea typeface="+mn-ea"/>
                <a:cs typeface="+mn-cs"/>
              </a:rPr>
              <a:t> общего образования.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Основные направления работы:</a:t>
            </a:r>
          </a:p>
          <a:p>
            <a:r>
              <a:rPr lang="ru-RU" sz="1200" kern="1200" dirty="0" smtClean="0">
                <a:solidFill>
                  <a:schemeClr val="tx1"/>
                </a:solidFill>
                <a:effectLst/>
                <a:latin typeface="+mn-lt"/>
                <a:ea typeface="+mn-ea"/>
                <a:cs typeface="+mn-cs"/>
              </a:rPr>
              <a:t>1).</a:t>
            </a:r>
            <a:r>
              <a:rPr lang="ru-RU" sz="1200" kern="1200" baseline="0" dirty="0" smtClean="0">
                <a:solidFill>
                  <a:schemeClr val="tx1"/>
                </a:solidFill>
                <a:effectLst/>
                <a:latin typeface="+mn-lt"/>
                <a:ea typeface="+mn-ea"/>
                <a:cs typeface="+mn-cs"/>
              </a:rPr>
              <a:t> О</a:t>
            </a:r>
            <a:r>
              <a:rPr lang="ru-RU" sz="1200" kern="1200" dirty="0" smtClean="0">
                <a:solidFill>
                  <a:schemeClr val="tx1"/>
                </a:solidFill>
                <a:effectLst/>
                <a:latin typeface="+mn-lt"/>
                <a:ea typeface="+mn-ea"/>
                <a:cs typeface="+mn-cs"/>
              </a:rPr>
              <a:t>ценка условий по внедрению новых ФГОС</a:t>
            </a:r>
          </a:p>
          <a:p>
            <a:r>
              <a:rPr lang="ru-RU" sz="1200" kern="1200" baseline="0" dirty="0" smtClean="0">
                <a:solidFill>
                  <a:schemeClr val="tx1"/>
                </a:solidFill>
                <a:effectLst/>
                <a:latin typeface="+mn-lt"/>
                <a:ea typeface="+mn-ea"/>
                <a:cs typeface="+mn-cs"/>
              </a:rPr>
              <a:t> - Разработка Дорожный карты по введению новых ФГОС</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2). Решение задач по созданию организационно-правовых условий по внедрению новых ФГОС</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 Разработка локальных нормативных</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актов в соответствие с  новыми требованиями/внесение изменений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3). Решение задач  по созданию организационно-методических условий</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 Разработать и утвердить основные образовательные программы</a:t>
            </a:r>
            <a:r>
              <a:rPr lang="ru-RU" sz="1200" kern="1200" baseline="0" dirty="0" smtClean="0">
                <a:solidFill>
                  <a:schemeClr val="tx1"/>
                </a:solidFill>
                <a:effectLst/>
                <a:latin typeface="+mn-lt"/>
                <a:ea typeface="+mn-ea"/>
                <a:cs typeface="+mn-cs"/>
              </a:rPr>
              <a:t> начального и основного образования</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Разработка рабочих программ педагогов в соответствии с новыми ФГОС</a:t>
            </a:r>
          </a:p>
          <a:p>
            <a:pPr marL="171450" indent="-171450">
              <a:buFontTx/>
              <a:buChar char="-"/>
            </a:pPr>
            <a:r>
              <a:rPr lang="ru-RU" sz="1200" kern="1200" baseline="0" dirty="0" smtClean="0">
                <a:solidFill>
                  <a:schemeClr val="tx1"/>
                </a:solidFill>
                <a:effectLst/>
                <a:latin typeface="+mn-lt"/>
                <a:ea typeface="+mn-ea"/>
                <a:cs typeface="+mn-cs"/>
              </a:rPr>
              <a:t>Формирование запроса на курсы повышения квалификации педагогических и управленческих кадров.</a:t>
            </a:r>
          </a:p>
          <a:p>
            <a:pPr marL="171450" indent="-171450">
              <a:buFontTx/>
              <a:buChar char="-"/>
            </a:pPr>
            <a:endParaRPr lang="ru-RU" sz="1200" kern="1200" baseline="0" dirty="0" smtClean="0">
              <a:solidFill>
                <a:schemeClr val="tx1"/>
              </a:solidFill>
              <a:effectLst/>
              <a:latin typeface="+mn-lt"/>
              <a:ea typeface="+mn-ea"/>
              <a:cs typeface="+mn-cs"/>
            </a:endParaRPr>
          </a:p>
          <a:p>
            <a:pPr marL="0" indent="0">
              <a:buFontTx/>
              <a:buNone/>
            </a:pPr>
            <a:endParaRPr lang="ru-RU" sz="1200" kern="1200" dirty="0" smtClean="0">
              <a:solidFill>
                <a:schemeClr val="tx1"/>
              </a:solidFill>
              <a:effectLst/>
              <a:latin typeface="+mn-lt"/>
              <a:ea typeface="+mn-ea"/>
              <a:cs typeface="+mn-cs"/>
            </a:endParaRPr>
          </a:p>
          <a:p>
            <a:pPr marL="0" indent="0">
              <a:buNone/>
            </a:pPr>
            <a:endParaRPr lang="ru-RU" baseline="0" dirty="0" smtClean="0"/>
          </a:p>
        </p:txBody>
      </p:sp>
      <p:sp>
        <p:nvSpPr>
          <p:cNvPr id="4" name="Номер слайда 3"/>
          <p:cNvSpPr>
            <a:spLocks noGrp="1"/>
          </p:cNvSpPr>
          <p:nvPr>
            <p:ph type="sldNum" sz="quarter" idx="10"/>
          </p:nvPr>
        </p:nvSpPr>
        <p:spPr/>
        <p:txBody>
          <a:bodyPr/>
          <a:lstStyle/>
          <a:p>
            <a:fld id="{2924EA31-AE7C-4910-BE76-2737F664A9F3}" type="slidenum">
              <a:rPr lang="ru-RU" smtClean="0"/>
              <a:t>12</a:t>
            </a:fld>
            <a:endParaRPr lang="ru-RU"/>
          </a:p>
        </p:txBody>
      </p:sp>
    </p:spTree>
    <p:extLst>
      <p:ext uri="{BB962C8B-B14F-4D97-AF65-F5344CB8AC3E}">
        <p14:creationId xmlns:p14="http://schemas.microsoft.com/office/powerpoint/2010/main" val="55648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Качество</a:t>
            </a:r>
            <a:r>
              <a:rPr lang="ru-RU" baseline="0" dirty="0" smtClean="0"/>
              <a:t> образования было остается важным критерием работы системы общего образования. Об эффективности работы системы образования можно судить по результатам различных оценочных процедур. </a:t>
            </a:r>
          </a:p>
          <a:p>
            <a:r>
              <a:rPr lang="ru-RU" baseline="0" dirty="0" smtClean="0"/>
              <a:t>По итогам 2020/2021 учебного года чуть более 50% обучающихся общеобразовательных организаций Томской области имеют итоговые отметки «тройки». На ОГЭ по математике с первого раза получили «двойки» почти 16%.</a:t>
            </a:r>
          </a:p>
          <a:p>
            <a:r>
              <a:rPr lang="ru-RU" baseline="0" dirty="0" smtClean="0"/>
              <a:t>Если говорить о результатах ЕГЭ, которые в целом, как было уже представлено в выступлении Людмилы Михайловны, позволяют говорить об успешном освоении образовательных программ выпускниками, но есть в результатах отдельные моменты, которые дают повод задуматься. </a:t>
            </a:r>
          </a:p>
          <a:p>
            <a:r>
              <a:rPr lang="ru-RU" baseline="0" dirty="0" smtClean="0"/>
              <a:t>Так, например, по итогам 2020 года д</a:t>
            </a:r>
            <a:r>
              <a:rPr lang="ru-RU" sz="1200" b="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оля выпускников 11-х классов, получивших медаль «За особые успехи в учении», которые набрали хотя бы по 1 из предметов ЕГЭ менее 70 баллов, составила 50,2%. По предварительной оценке в 2021 году доля таких медалистов у нас меньше,</a:t>
            </a:r>
            <a:r>
              <a:rPr lang="ru-RU" sz="1200" b="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 но ненамного. И если бы в этом году оставалось обязательным требованием наличие результата не менее 70 баллов по математике, то 102 чел. были бы лишены права получить медаль. Стоит заметить, что 24 медалиста получили менее 70 баллов сразу по 3 предметам. </a:t>
            </a:r>
            <a:endParaRPr lang="ru-RU" sz="1200" b="0" baseline="0" dirty="0" smtClean="0">
              <a:solidFill>
                <a:schemeClr val="tx1"/>
              </a:solidFill>
              <a:latin typeface="+mn-lt"/>
              <a:ea typeface="+mn-ea"/>
              <a:cs typeface="+mn-cs"/>
            </a:endParaRPr>
          </a:p>
          <a:p>
            <a:r>
              <a:rPr lang="ru-RU" sz="1200" b="0" baseline="0" dirty="0" smtClean="0">
                <a:solidFill>
                  <a:schemeClr val="tx1"/>
                </a:solidFill>
                <a:latin typeface="+mn-lt"/>
                <a:ea typeface="+mn-ea"/>
                <a:cs typeface="+mn-cs"/>
              </a:rPr>
              <a:t>Подобные результаты позволяют сделать вывод о необъективности текущего оценивания школьников в период обучения в 10-11 классах, и этому необходимо уделить особое внимание.</a:t>
            </a:r>
          </a:p>
          <a:p>
            <a:r>
              <a:rPr lang="ru-RU" sz="1200" b="0" baseline="0" dirty="0" smtClean="0">
                <a:solidFill>
                  <a:schemeClr val="tx1"/>
                </a:solidFill>
                <a:latin typeface="+mn-lt"/>
                <a:ea typeface="+mn-ea"/>
                <a:cs typeface="+mn-cs"/>
              </a:rPr>
              <a:t>Результаты разных оценочных процедур показывают все еще недостаточный уровень естественнонаучной грамотности у наших обучающихся. И в предстоящем учебном году необходимо усилить работу в этом направлении, </a:t>
            </a:r>
            <a:r>
              <a:rPr lang="ru-RU" sz="1200" kern="1200" dirty="0" smtClean="0">
                <a:solidFill>
                  <a:schemeClr val="tx1"/>
                </a:solidFill>
                <a:effectLst/>
                <a:latin typeface="+mn-lt"/>
                <a:ea typeface="+mn-ea"/>
                <a:cs typeface="+mn-cs"/>
              </a:rPr>
              <a:t>предусмотрев в учебных планах увеличение практических и лабораторных работ по предметам естественнонаучного цикла, в том числе с использованием площадок других организаций в рамках сетевого взаимодействия.</a:t>
            </a:r>
          </a:p>
          <a:p>
            <a:r>
              <a:rPr lang="ru-RU" i="0" baseline="0" dirty="0" smtClean="0"/>
              <a:t>Наши школьники по результатам проведения ВПР показывают низкий уровень умений применять полученные знания в практических ситуациях. Это можно видеть и по результатам ЕГЭ и ОГЭ. И нам с вами, коллеги, необходимо в новом учебном году и в дальнейшей перспективе развивать такие навыки у наших детей. В помощь учителям – электронный банк заданий для оценки функциональной грамотности </a:t>
            </a:r>
            <a:r>
              <a:rPr lang="ru-RU" i="0" baseline="0" dirty="0" err="1" smtClean="0"/>
              <a:t>Минпросвещения</a:t>
            </a:r>
            <a:r>
              <a:rPr lang="ru-RU" i="0" baseline="0" dirty="0" smtClean="0"/>
              <a:t> РФ.</a:t>
            </a:r>
            <a:endParaRPr lang="ru-RU" sz="1200" b="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ABF42DB-D05C-475C-AD38-7270E6A6E779}" type="slidenum">
              <a:rPr lang="ru-RU" smtClean="0"/>
              <a:t>13</a:t>
            </a:fld>
            <a:endParaRPr lang="ru-RU"/>
          </a:p>
        </p:txBody>
      </p:sp>
    </p:spTree>
    <p:extLst>
      <p:ext uri="{BB962C8B-B14F-4D97-AF65-F5344CB8AC3E}">
        <p14:creationId xmlns:p14="http://schemas.microsoft.com/office/powerpoint/2010/main" val="1794854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Сегодня в Томской области делается немало в части повышения качества образования, это можно отметить и по итогам проводимых на федеральном уровне мониторингов («мотивирующий мониторинг, мониторинг </a:t>
            </a:r>
            <a:r>
              <a:rPr lang="ru-RU" sz="1200" kern="1200" dirty="0" err="1" smtClean="0">
                <a:solidFill>
                  <a:schemeClr val="tx1"/>
                </a:solidFill>
                <a:effectLst/>
                <a:latin typeface="+mn-lt"/>
                <a:ea typeface="+mn-ea"/>
                <a:cs typeface="+mn-cs"/>
              </a:rPr>
              <a:t>Рособрнадзора</a:t>
            </a:r>
            <a:r>
              <a:rPr lang="ru-RU" sz="1200" kern="1200" dirty="0" smtClean="0">
                <a:solidFill>
                  <a:schemeClr val="tx1"/>
                </a:solidFill>
                <a:effectLst/>
                <a:latin typeface="+mn-lt"/>
                <a:ea typeface="+mn-ea"/>
                <a:cs typeface="+mn-cs"/>
              </a:rPr>
              <a:t>), отражающих все направления, о</a:t>
            </a:r>
            <a:r>
              <a:rPr lang="ru-RU" sz="1200" kern="1200" baseline="0" dirty="0" smtClean="0">
                <a:solidFill>
                  <a:schemeClr val="tx1"/>
                </a:solidFill>
                <a:effectLst/>
                <a:latin typeface="+mn-lt"/>
                <a:ea typeface="+mn-ea"/>
                <a:cs typeface="+mn-cs"/>
              </a:rPr>
              <a:t> которых мы сегодня говорим</a:t>
            </a:r>
            <a:r>
              <a:rPr lang="ru-R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Одним из приоритетных направлений работы по повышению качества образования и для региональной, и для муниципальной систем образования является управление повышением качества образования </a:t>
            </a:r>
            <a:r>
              <a:rPr lang="ru-RU" sz="1200" b="1" kern="1200" dirty="0" smtClean="0">
                <a:solidFill>
                  <a:schemeClr val="tx1"/>
                </a:solidFill>
                <a:effectLst/>
                <a:latin typeface="+mn-lt"/>
                <a:ea typeface="+mn-ea"/>
                <a:cs typeface="+mn-cs"/>
              </a:rPr>
              <a:t>школ с низкими результатами обучения </a:t>
            </a:r>
            <a:r>
              <a:rPr lang="ru-RU" sz="1200" b="0" kern="1200" dirty="0" smtClean="0">
                <a:solidFill>
                  <a:schemeClr val="tx1"/>
                </a:solidFill>
                <a:effectLst/>
                <a:latin typeface="+mn-lt"/>
                <a:ea typeface="+mn-ea"/>
                <a:cs typeface="+mn-cs"/>
              </a:rPr>
              <a:t>и/или школ</a:t>
            </a:r>
            <a:r>
              <a:rPr lang="ru-RU" sz="1200" b="0" kern="1200" baseline="0" dirty="0" smtClean="0">
                <a:solidFill>
                  <a:schemeClr val="tx1"/>
                </a:solidFill>
                <a:effectLst/>
                <a:latin typeface="+mn-lt"/>
                <a:ea typeface="+mn-ea"/>
                <a:cs typeface="+mn-cs"/>
              </a:rPr>
              <a:t>, функционирующих в неблагоприятных социальных условиях. Таких школ в Томской области выявлено 128.</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baseline="0" dirty="0" smtClean="0">
                <a:solidFill>
                  <a:schemeClr val="tx1"/>
                </a:solidFill>
                <a:effectLst/>
                <a:latin typeface="+mn-lt"/>
                <a:ea typeface="+mn-ea"/>
                <a:cs typeface="+mn-cs"/>
              </a:rPr>
              <a:t>С 2020 года Томская область принимает участие в реализации федерального </a:t>
            </a:r>
            <a:r>
              <a:rPr lang="ru-RU" sz="1200" b="1" kern="1200" dirty="0" smtClean="0">
                <a:solidFill>
                  <a:schemeClr val="tx1"/>
                </a:solidFill>
                <a:effectLst/>
                <a:latin typeface="+mn-lt"/>
                <a:ea typeface="+mn-ea"/>
                <a:cs typeface="+mn-cs"/>
              </a:rPr>
              <a:t>проекта адресной методической помощи школам с низкими образовательными результатами  «500+»</a:t>
            </a:r>
            <a:r>
              <a:rPr lang="ru-RU" sz="1200" b="0" kern="1200" baseline="0" dirty="0" smtClean="0">
                <a:solidFill>
                  <a:schemeClr val="tx1"/>
                </a:solidFill>
                <a:effectLst/>
                <a:latin typeface="+mn-lt"/>
                <a:ea typeface="+mn-ea"/>
                <a:cs typeface="+mn-cs"/>
              </a:rPr>
              <a:t> с охватом в 2020 году </a:t>
            </a:r>
            <a:r>
              <a:rPr lang="ru-RU" sz="1200" b="1" kern="1200" baseline="0" dirty="0" smtClean="0">
                <a:solidFill>
                  <a:schemeClr val="tx1"/>
                </a:solidFill>
                <a:effectLst/>
                <a:latin typeface="+mn-lt"/>
                <a:ea typeface="+mn-ea"/>
                <a:cs typeface="+mn-cs"/>
              </a:rPr>
              <a:t>10 </a:t>
            </a:r>
            <a:r>
              <a:rPr lang="ru-RU" sz="1200" b="0" kern="1200" baseline="0" dirty="0" smtClean="0">
                <a:solidFill>
                  <a:schemeClr val="tx1"/>
                </a:solidFill>
                <a:effectLst/>
                <a:latin typeface="+mn-lt"/>
                <a:ea typeface="+mn-ea"/>
                <a:cs typeface="+mn-cs"/>
              </a:rPr>
              <a:t>школ из 128 ШНОР, в 2021 году – уже </a:t>
            </a:r>
            <a:r>
              <a:rPr lang="ru-RU" sz="1200" b="1" kern="1200" baseline="0" dirty="0" smtClean="0">
                <a:solidFill>
                  <a:schemeClr val="tx1"/>
                </a:solidFill>
                <a:effectLst/>
                <a:latin typeface="+mn-lt"/>
                <a:ea typeface="+mn-ea"/>
                <a:cs typeface="+mn-cs"/>
              </a:rPr>
              <a:t>42</a:t>
            </a:r>
            <a:r>
              <a:rPr lang="ru-RU" sz="1200" b="0" kern="1200" baseline="0" dirty="0" smtClean="0">
                <a:solidFill>
                  <a:schemeClr val="tx1"/>
                </a:solidFill>
                <a:effectLst/>
                <a:latin typeface="+mn-lt"/>
                <a:ea typeface="+mn-ea"/>
                <a:cs typeface="+mn-cs"/>
              </a:rPr>
              <a:t> ШНОР, не участвовавшие в реализации проекта в 2020г.</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baseline="0" dirty="0" smtClean="0">
                <a:solidFill>
                  <a:schemeClr val="tx1"/>
                </a:solidFill>
                <a:effectLst/>
                <a:latin typeface="+mn-lt"/>
                <a:ea typeface="+mn-ea"/>
                <a:cs typeface="+mn-cs"/>
              </a:rPr>
              <a:t>Для школ-ШНОР, не участвующих в реализации проекта «500+», в 2020 году на муниципальном уровне были разработаны и реализовались муниципальные «дорожные карты», срок завершения работы по которым в большинстве муниципальных образований завершается 1 сентября. Работу с ШНОР необходимо продолжать, и в тех муниципальных образованиях, где завершается реализация «дорожных карт», должны быть разработаны новые «дорожные карты» и организована работа по их реализации с обеспечением реализации всех этапов управленческого цикла повышения качества образования.</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Для обеспечения повышения качества образования в ШНОР муниципальным образованиям следует привлекать все возможные ресурсы, в том числе появляющиеся в рамках реализации различных проектов и программ </a:t>
            </a:r>
            <a:r>
              <a:rPr lang="ru-RU" sz="1200" i="1" kern="1200" dirty="0" smtClean="0">
                <a:solidFill>
                  <a:schemeClr val="tx1"/>
                </a:solidFill>
                <a:effectLst/>
                <a:latin typeface="+mn-lt"/>
                <a:ea typeface="+mn-ea"/>
                <a:cs typeface="+mn-cs"/>
              </a:rPr>
              <a:t>(«Точки роста», ЦОС, </a:t>
            </a:r>
            <a:r>
              <a:rPr lang="ru-RU" sz="1200" i="1" kern="1200" dirty="0" err="1" smtClean="0">
                <a:solidFill>
                  <a:schemeClr val="tx1"/>
                </a:solidFill>
                <a:effectLst/>
                <a:latin typeface="+mn-lt"/>
                <a:ea typeface="+mn-ea"/>
                <a:cs typeface="+mn-cs"/>
              </a:rPr>
              <a:t>Кванториум</a:t>
            </a:r>
            <a:r>
              <a:rPr lang="ru-RU" sz="1200"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IT</a:t>
            </a:r>
            <a:r>
              <a:rPr lang="ru-RU" sz="1200" i="1" kern="1200" dirty="0" smtClean="0">
                <a:solidFill>
                  <a:schemeClr val="tx1"/>
                </a:solidFill>
                <a:effectLst/>
                <a:latin typeface="+mn-lt"/>
                <a:ea typeface="+mn-ea"/>
                <a:cs typeface="+mn-cs"/>
              </a:rPr>
              <a:t>-кубы,</a:t>
            </a:r>
            <a:r>
              <a:rPr lang="ru-RU" sz="1200" i="1" kern="1200" baseline="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новые</a:t>
            </a:r>
            <a:r>
              <a:rPr lang="ru-RU" sz="1200" i="1" kern="1200" baseline="0" dirty="0" smtClean="0">
                <a:solidFill>
                  <a:schemeClr val="tx1"/>
                </a:solidFill>
                <a:effectLst/>
                <a:latin typeface="+mn-lt"/>
                <a:ea typeface="+mn-ea"/>
                <a:cs typeface="+mn-cs"/>
              </a:rPr>
              <a:t> места </a:t>
            </a:r>
            <a:r>
              <a:rPr lang="ru-RU" sz="1200" i="1" kern="1200" baseline="0" dirty="0" err="1" smtClean="0">
                <a:solidFill>
                  <a:schemeClr val="tx1"/>
                </a:solidFill>
                <a:effectLst/>
                <a:latin typeface="+mn-lt"/>
                <a:ea typeface="+mn-ea"/>
                <a:cs typeface="+mn-cs"/>
              </a:rPr>
              <a:t>доп.образования</a:t>
            </a:r>
            <a:r>
              <a:rPr lang="ru-RU" sz="1200" i="1" kern="1200" baseline="0" dirty="0" smtClean="0">
                <a:solidFill>
                  <a:schemeClr val="tx1"/>
                </a:solidFill>
                <a:effectLst/>
                <a:latin typeface="+mn-lt"/>
                <a:ea typeface="+mn-ea"/>
                <a:cs typeface="+mn-cs"/>
              </a:rPr>
              <a:t> и др.)</a:t>
            </a:r>
            <a:endParaRPr lang="ru-RU" sz="1200" i="1"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4148B5E-9E05-4AEB-8954-03250C082CE2}" type="slidenum">
              <a:rPr lang="ru-RU" smtClean="0"/>
              <a:t>14</a:t>
            </a:fld>
            <a:endParaRPr lang="ru-RU"/>
          </a:p>
        </p:txBody>
      </p:sp>
    </p:spTree>
    <p:extLst>
      <p:ext uri="{BB962C8B-B14F-4D97-AF65-F5344CB8AC3E}">
        <p14:creationId xmlns:p14="http://schemas.microsoft.com/office/powerpoint/2010/main" val="841203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Объективность оценочных процедур - как в проведении самой процедуры, так и в оценивании работ ее участников, остается важным критерием оценки качества образования, что отражено в соответствующих показателях</a:t>
            </a:r>
            <a:r>
              <a:rPr lang="ru-RU" sz="1200" kern="1200" baseline="0" dirty="0" smtClean="0">
                <a:solidFill>
                  <a:schemeClr val="tx1"/>
                </a:solidFill>
                <a:effectLst/>
                <a:latin typeface="+mn-lt"/>
                <a:ea typeface="+mn-ea"/>
                <a:cs typeface="+mn-cs"/>
              </a:rPr>
              <a:t> рейтинга </a:t>
            </a:r>
            <a:r>
              <a:rPr lang="ru-RU" sz="1200" kern="1200" baseline="0" dirty="0" err="1" smtClean="0">
                <a:solidFill>
                  <a:schemeClr val="tx1"/>
                </a:solidFill>
                <a:effectLst/>
                <a:latin typeface="+mn-lt"/>
                <a:ea typeface="+mn-ea"/>
                <a:cs typeface="+mn-cs"/>
              </a:rPr>
              <a:t>Рособрнадзора</a:t>
            </a:r>
            <a:r>
              <a:rPr lang="ru-RU" sz="1200" kern="1200" baseline="0" dirty="0" smtClean="0">
                <a:solidFill>
                  <a:schemeClr val="tx1"/>
                </a:solidFill>
                <a:effectLst/>
                <a:latin typeface="+mn-lt"/>
                <a:ea typeface="+mn-ea"/>
                <a:cs typeface="+mn-cs"/>
              </a:rPr>
              <a:t> и «мотивирующего мониторинга» </a:t>
            </a:r>
            <a:r>
              <a:rPr lang="ru-RU" sz="1200" kern="1200" baseline="0" dirty="0" err="1" smtClean="0">
                <a:solidFill>
                  <a:schemeClr val="tx1"/>
                </a:solidFill>
                <a:effectLst/>
                <a:latin typeface="+mn-lt"/>
                <a:ea typeface="+mn-ea"/>
                <a:cs typeface="+mn-cs"/>
              </a:rPr>
              <a:t>Минпросвещения</a:t>
            </a:r>
            <a:r>
              <a:rPr lang="ru-RU" sz="1200" kern="1200" baseline="0" dirty="0" smtClean="0">
                <a:solidFill>
                  <a:schemeClr val="tx1"/>
                </a:solidFill>
                <a:effectLst/>
                <a:latin typeface="+mn-lt"/>
                <a:ea typeface="+mn-ea"/>
                <a:cs typeface="+mn-cs"/>
              </a:rPr>
              <a:t> РФ</a:t>
            </a:r>
            <a:r>
              <a:rPr lang="ru-R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Наибольшее</a:t>
            </a:r>
            <a:r>
              <a:rPr lang="ru-RU" sz="1200" kern="1200" baseline="0" dirty="0" smtClean="0">
                <a:solidFill>
                  <a:schemeClr val="tx1"/>
                </a:solidFill>
                <a:effectLst/>
                <a:latin typeface="+mn-lt"/>
                <a:ea typeface="+mn-ea"/>
                <a:cs typeface="+mn-cs"/>
              </a:rPr>
              <a:t> внимание при этом уделяется объективности проведения ВПР.</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2020 году количество школ Томской области, попавших в списки с признаками необъективных результатов ВПР, увеличилось в 2 раза по сравнению с 2019 годом </a:t>
            </a:r>
            <a:r>
              <a:rPr lang="ru-RU" sz="1200" i="1" kern="1200" dirty="0" smtClean="0">
                <a:solidFill>
                  <a:schemeClr val="tx1"/>
                </a:solidFill>
                <a:effectLst/>
                <a:latin typeface="+mn-lt"/>
                <a:ea typeface="+mn-ea"/>
                <a:cs typeface="+mn-cs"/>
              </a:rPr>
              <a:t>(с 20 школ в 2019 году до </a:t>
            </a:r>
            <a:r>
              <a:rPr lang="ru-RU" sz="1200" b="1" i="1" kern="1200" dirty="0" smtClean="0">
                <a:solidFill>
                  <a:schemeClr val="tx1"/>
                </a:solidFill>
                <a:effectLst/>
                <a:latin typeface="+mn-lt"/>
                <a:ea typeface="+mn-ea"/>
                <a:cs typeface="+mn-cs"/>
              </a:rPr>
              <a:t>41</a:t>
            </a:r>
            <a:r>
              <a:rPr lang="ru-RU" sz="1200" i="1" kern="1200" dirty="0" smtClean="0">
                <a:solidFill>
                  <a:schemeClr val="tx1"/>
                </a:solidFill>
                <a:effectLst/>
                <a:latin typeface="+mn-lt"/>
                <a:ea typeface="+mn-ea"/>
                <a:cs typeface="+mn-cs"/>
              </a:rPr>
              <a:t> школы в 2020 году)</a:t>
            </a:r>
            <a:r>
              <a:rPr lang="ru-RU" sz="1200" kern="1200" dirty="0" smtClean="0">
                <a:solidFill>
                  <a:schemeClr val="tx1"/>
                </a:solidFill>
                <a:effectLst/>
                <a:latin typeface="+mn-lt"/>
                <a:ea typeface="+mn-ea"/>
                <a:cs typeface="+mn-cs"/>
              </a:rPr>
              <a:t>. При этом были выявлены отдельные школы, которые на протяжении последних трех лет попадали в этот список 2 и 3 раза. </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Организация</a:t>
            </a:r>
            <a:r>
              <a:rPr lang="ru-RU" sz="1200" baseline="0" dirty="0" smtClean="0"/>
              <a:t> проверки работ ВПР на региональном и муниципальном уровнях в школах с признаками необъективных результатов ВПР позволяет сделать вывод о том, что необъективность в этих школах в большинстве случаев возникала в оценивании школьными учителями-предметниками.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По итогам прошедшего</a:t>
            </a:r>
            <a:r>
              <a:rPr lang="ru-RU" sz="1200" baseline="0" dirty="0" smtClean="0"/>
              <a:t> учебного года </a:t>
            </a:r>
            <a:r>
              <a:rPr lang="ru-RU" sz="1200" dirty="0" smtClean="0"/>
              <a:t>список значительно сократился,</a:t>
            </a:r>
            <a:r>
              <a:rPr lang="ru-RU" sz="1200" baseline="0" dirty="0" smtClean="0"/>
              <a:t> таких школ у нас сейчас </a:t>
            </a:r>
            <a:r>
              <a:rPr lang="ru-RU" sz="1200" b="1" dirty="0" smtClean="0"/>
              <a:t>22</a:t>
            </a:r>
            <a:r>
              <a:rPr lang="ru-RU" sz="1200" dirty="0" smtClean="0"/>
              <a:t>, и половина из них попадает в список второй раз за три года. Это</a:t>
            </a:r>
            <a:r>
              <a:rPr lang="ru-RU" sz="1200" baseline="0" dirty="0" smtClean="0"/>
              <a:t> значит, что</a:t>
            </a:r>
            <a:r>
              <a:rPr lang="ru-RU" sz="1200" dirty="0" smtClean="0"/>
              <a:t> ещё остаётся вопрос по объективности проведения процедуры оценки качества образования в образовательной организации, над которым нам предстоит работать в новом учебном году. Помимо этого необходимо проводить анализ результатов на уровне муниципальных образований и образовательных организаций, выявлять западающие направления и работать по данным направлениям. Что</a:t>
            </a:r>
            <a:r>
              <a:rPr lang="ru-RU" sz="1200" baseline="0" dirty="0" smtClean="0"/>
              <a:t> также необходимо и при проведении иных оценочных процедур.</a:t>
            </a:r>
            <a:endParaRPr lang="ru-RU" sz="1200" dirty="0" smtClean="0"/>
          </a:p>
          <a:p>
            <a:endParaRPr lang="ru-RU" i="1" dirty="0" smtClean="0"/>
          </a:p>
          <a:p>
            <a:r>
              <a:rPr lang="ru-RU" i="0" dirty="0" smtClean="0"/>
              <a:t>С целью оптимизации количества</a:t>
            </a:r>
            <a:r>
              <a:rPr lang="ru-RU" i="0" baseline="0" dirty="0" smtClean="0"/>
              <a:t> проводимых в общеобразовательных организациях проверочных и иных диагностических работ Министерством просвещения РФ и </a:t>
            </a:r>
            <a:r>
              <a:rPr lang="ru-RU" i="0" baseline="0" dirty="0" err="1" smtClean="0"/>
              <a:t>Рособрнадзором</a:t>
            </a:r>
            <a:r>
              <a:rPr lang="ru-RU" i="0" baseline="0" dirty="0" smtClean="0"/>
              <a:t> подготовлены методические рекомендации для системы общего образования по основным подходам к формированию графика проведения оценочных процедур в общеобразовательных организациях в 2021/2022 учебном году.</a:t>
            </a:r>
          </a:p>
          <a:p>
            <a:r>
              <a:rPr lang="ru-RU" i="0" baseline="0" dirty="0" smtClean="0"/>
              <a:t>При планировании оценочных процедур на региональном уровне и на уровне образовательной организации необходимо учитывать наличие информации, получаемой в ходе федеральных оценочных процедур, и избегать дублирования по содержанию различных оценочных процедур.</a:t>
            </a:r>
          </a:p>
          <a:p>
            <a:r>
              <a:rPr lang="ru-RU" i="0" baseline="0" dirty="0" smtClean="0"/>
              <a:t>В целях упорядочивания системы оценочных процедур, проводимых в общеобразовательной организации, рекомендуется:</a:t>
            </a:r>
          </a:p>
          <a:p>
            <a:r>
              <a:rPr lang="ru-RU" i="0" baseline="0" dirty="0" smtClean="0"/>
              <a:t>А) проводить оценочные процедуры по каждому учебному предмету в одной параллели классов не чаще 1 раза в 2,5 недели. При этом объем учебного времени, затрачиваемого на проведение оценочных процедур, не должен превышать 10% от всего объема учебного времени, отводимого на изучение данного учебного предмета в данной параллели в текущем учебном году;</a:t>
            </a:r>
          </a:p>
          <a:p>
            <a:r>
              <a:rPr lang="ru-RU" i="0" baseline="0" dirty="0" smtClean="0"/>
              <a:t>Б) не проводить оценочные процедуры на первом и последнем уроках, за исключением учебных предметов, по которым проводится не более й урока в неделю, причем этот урок является первым или последним в расписании;</a:t>
            </a:r>
          </a:p>
          <a:p>
            <a:r>
              <a:rPr lang="ru-RU" i="0" baseline="0" dirty="0" smtClean="0"/>
              <a:t>В) не проводить для обучающихся одного класса более одной оценочной процедуры в день;</a:t>
            </a:r>
          </a:p>
          <a:p>
            <a:r>
              <a:rPr lang="ru-RU" i="0" baseline="0" dirty="0" smtClean="0"/>
              <a:t>Г) исключить ситуации замещения полноценного учебного процесса в соответствии с образовательной программой многократным выполнением однотипных заданий конкретной оценочной процедуры, проведения «предварительных» контрольных или проверочных работ непосредственно перед планируемой датой проведения оценочной процедуры;</a:t>
            </a:r>
          </a:p>
          <a:p>
            <a:r>
              <a:rPr lang="ru-RU" i="0" baseline="0" dirty="0" smtClean="0"/>
              <a:t>Д) при проведении оценочной процедуры указывать необходимость реализации в рамках учебного процесса таких этапов, как проверка работ обучающихся, формирование массива результатов оценочной процедуры, анализ результатов учителем, разбор ошибок, допущенных обучающимися при выполнении работы, отработка выявленных проблем, при необходимости – повторение и закрепление материала;</a:t>
            </a:r>
          </a:p>
          <a:p>
            <a:r>
              <a:rPr lang="ru-RU" i="0" baseline="0" dirty="0" smtClean="0"/>
              <a:t>Е) не использовать для проведения оценочных процедур копии листов с заданиями, полученные в результате ксерографии (возможно использование материалов, распечатанных на принтере с высоким разрешением, типографских бланков, учебников, записей на доске и т.п.).</a:t>
            </a:r>
          </a:p>
          <a:p>
            <a:r>
              <a:rPr lang="ru-RU" i="0" baseline="0" dirty="0" smtClean="0"/>
              <a:t>Эффективным способом планирования работы, позволяющим минимизировать нагрузку обучающихся, является составление единого для ОО графика проведения оценочных процедур с учетом учебных периодов, принятых в ОО (четверть, триместр и т.д.), а также перечня учебных предметов. При формировании единого графика должны быть также учтены оценочные процедуры федерального (ВПР, НИКО, международные исследования) и регионального уровней.</a:t>
            </a:r>
          </a:p>
          <a:p>
            <a:r>
              <a:rPr lang="ru-RU" i="0" baseline="0" dirty="0" smtClean="0"/>
              <a:t>Единый график проведения оценочных процедур в ОО может быть утвержден как отдельным документом, так и в рамках имеющихся локальных нормативных актов ОО, устанавливающих формы, периодичность, порядок текущего контроля успеваемости и промежуточной аттестации обучающихся.</a:t>
            </a:r>
          </a:p>
          <a:p>
            <a:r>
              <a:rPr lang="ru-RU" i="0" baseline="0" dirty="0" smtClean="0"/>
              <a:t>Сформированный график должен быть размещен на сайте ОО не позднее чем через 2 недели после начала учебного года либо после начала полугодия, на которое формируется график (на главной странице подраздела «Документы» раздела «Сведения об образовательной организации» в виде электронного документа.</a:t>
            </a:r>
            <a:endParaRPr lang="ru-RU" i="0" dirty="0" smtClean="0"/>
          </a:p>
        </p:txBody>
      </p:sp>
      <p:sp>
        <p:nvSpPr>
          <p:cNvPr id="4" name="Номер слайда 3"/>
          <p:cNvSpPr>
            <a:spLocks noGrp="1"/>
          </p:cNvSpPr>
          <p:nvPr>
            <p:ph type="sldNum" sz="quarter" idx="10"/>
          </p:nvPr>
        </p:nvSpPr>
        <p:spPr/>
        <p:txBody>
          <a:bodyPr/>
          <a:lstStyle/>
          <a:p>
            <a:fld id="{E6CC6F45-1437-49BD-A808-01537A7A1F33}" type="slidenum">
              <a:rPr lang="ru-RU" smtClean="0"/>
              <a:t>15</a:t>
            </a:fld>
            <a:endParaRPr lang="ru-RU"/>
          </a:p>
        </p:txBody>
      </p:sp>
    </p:spTree>
    <p:extLst>
      <p:ext uri="{BB962C8B-B14F-4D97-AF65-F5344CB8AC3E}">
        <p14:creationId xmlns:p14="http://schemas.microsoft.com/office/powerpoint/2010/main" val="230295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BF42DB-D05C-475C-AD38-7270E6A6E779}" type="slidenum">
              <a:rPr lang="ru-RU" smtClean="0"/>
              <a:t>16</a:t>
            </a:fld>
            <a:endParaRPr lang="ru-RU"/>
          </a:p>
        </p:txBody>
      </p:sp>
    </p:spTree>
    <p:extLst>
      <p:ext uri="{BB962C8B-B14F-4D97-AF65-F5344CB8AC3E}">
        <p14:creationId xmlns:p14="http://schemas.microsoft.com/office/powerpoint/2010/main" val="3617931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253751" y="4427578"/>
            <a:ext cx="6169013" cy="6008936"/>
          </a:xfrm>
        </p:spPr>
        <p:txBody>
          <a:bodyPr/>
          <a:lstStyle/>
          <a:p>
            <a:pPr algn="just"/>
            <a:r>
              <a:rPr lang="ru-RU" sz="1300" kern="1200" dirty="0" err="1" smtClean="0">
                <a:solidFill>
                  <a:schemeClr val="tx1"/>
                </a:solidFill>
                <a:effectLst/>
                <a:latin typeface="PT Astra Serif" panose="020A0603040505020204" pitchFamily="18" charset="-52"/>
                <a:ea typeface="PT Astra Serif" panose="020A0603040505020204" pitchFamily="18" charset="-52"/>
              </a:rPr>
              <a:t>Минпросвещения</a:t>
            </a:r>
            <a:r>
              <a:rPr lang="ru-RU" sz="1300" kern="1200" dirty="0" smtClean="0">
                <a:solidFill>
                  <a:schemeClr val="tx1"/>
                </a:solidFill>
                <a:effectLst/>
                <a:latin typeface="PT Astra Serif" panose="020A0603040505020204" pitchFamily="18" charset="-52"/>
                <a:ea typeface="PT Astra Serif" panose="020A0603040505020204" pitchFamily="18" charset="-52"/>
              </a:rPr>
              <a:t> России 21 декабря 2020 года направлены в регионы предложения по определению требований к единой системе оплаты труда педагогических работников (далее – единые требования).</a:t>
            </a:r>
          </a:p>
          <a:p>
            <a:pPr algn="just"/>
            <a:r>
              <a:rPr lang="ru-RU" sz="1300" kern="1200" dirty="0" smtClean="0">
                <a:solidFill>
                  <a:schemeClr val="tx1"/>
                </a:solidFill>
                <a:effectLst/>
                <a:latin typeface="PT Astra Serif" panose="020A0603040505020204" pitchFamily="18" charset="-52"/>
                <a:ea typeface="PT Astra Serif" panose="020A0603040505020204" pitchFamily="18" charset="-52"/>
              </a:rPr>
              <a:t>В качестве принципов единых требований к системам оплаты труда педагогических работников образовательных организаций </a:t>
            </a:r>
            <a:r>
              <a:rPr lang="ru-RU" sz="1300" kern="1200" dirty="0" err="1" smtClean="0">
                <a:solidFill>
                  <a:schemeClr val="tx1"/>
                </a:solidFill>
                <a:effectLst/>
                <a:latin typeface="PT Astra Serif" panose="020A0603040505020204" pitchFamily="18" charset="-52"/>
                <a:ea typeface="PT Astra Serif" panose="020A0603040505020204" pitchFamily="18" charset="-52"/>
              </a:rPr>
              <a:t>Минпросвещением</a:t>
            </a:r>
            <a:r>
              <a:rPr lang="ru-RU" sz="1300" kern="1200" dirty="0" smtClean="0">
                <a:solidFill>
                  <a:schemeClr val="tx1"/>
                </a:solidFill>
                <a:effectLst/>
                <a:latin typeface="PT Astra Serif" panose="020A0603040505020204" pitchFamily="18" charset="-52"/>
                <a:ea typeface="PT Astra Serif" panose="020A0603040505020204" pitchFamily="18" charset="-52"/>
              </a:rPr>
              <a:t> России определено следующее:</a:t>
            </a:r>
          </a:p>
          <a:p>
            <a:pPr algn="just"/>
            <a:r>
              <a:rPr lang="ru-RU" sz="1300" kern="1200" dirty="0" smtClean="0">
                <a:solidFill>
                  <a:schemeClr val="tx1"/>
                </a:solidFill>
                <a:effectLst/>
                <a:latin typeface="PT Astra Serif" panose="020A0603040505020204" pitchFamily="18" charset="-52"/>
                <a:ea typeface="PT Astra Serif" panose="020A0603040505020204" pitchFamily="18" charset="-52"/>
              </a:rPr>
              <a:t>- выполнение целевых показателей оплаты труда педагогических работников, установленных «майскими» указами Президента Российской Федерации;</a:t>
            </a:r>
          </a:p>
          <a:p>
            <a:pPr algn="just"/>
            <a:r>
              <a:rPr lang="ru-RU" sz="1300" kern="1200" dirty="0" smtClean="0">
                <a:solidFill>
                  <a:schemeClr val="tx1"/>
                </a:solidFill>
                <a:effectLst/>
                <a:latin typeface="PT Astra Serif" panose="020A0603040505020204" pitchFamily="18" charset="-52"/>
                <a:ea typeface="PT Astra Serif" panose="020A0603040505020204" pitchFamily="18" charset="-52"/>
              </a:rPr>
              <a:t>- сокращение дифференциации в оплате труда педагогических работников внутри субъектов РФ;</a:t>
            </a:r>
          </a:p>
          <a:p>
            <a:pPr algn="just"/>
            <a:r>
              <a:rPr lang="ru-RU" sz="1300" kern="1200" dirty="0" smtClean="0">
                <a:solidFill>
                  <a:schemeClr val="tx1"/>
                </a:solidFill>
                <a:effectLst/>
                <a:latin typeface="PT Astra Serif" panose="020A0603040505020204" pitchFamily="18" charset="-52"/>
                <a:ea typeface="PT Astra Serif" panose="020A0603040505020204" pitchFamily="18" charset="-52"/>
              </a:rPr>
              <a:t>- повышение ритмичности оплаты труда педагогических работников в течение года;</a:t>
            </a:r>
          </a:p>
          <a:p>
            <a:pPr algn="just"/>
            <a:r>
              <a:rPr lang="ru-RU" sz="1300" kern="1200" dirty="0" smtClean="0">
                <a:solidFill>
                  <a:schemeClr val="tx1"/>
                </a:solidFill>
                <a:effectLst/>
                <a:latin typeface="PT Astra Serif" panose="020A0603040505020204" pitchFamily="18" charset="-52"/>
                <a:ea typeface="PT Astra Serif" panose="020A0603040505020204" pitchFamily="18" charset="-52"/>
              </a:rPr>
              <a:t>- обеспечение прозрачности системы оплаты труда педагогических работников, открытости процесса формирования их заработной платы. </a:t>
            </a:r>
          </a:p>
          <a:p>
            <a:pPr algn="just"/>
            <a:r>
              <a:rPr lang="ru-RU" sz="1300" kern="1200" dirty="0" smtClean="0">
                <a:solidFill>
                  <a:schemeClr val="tx1"/>
                </a:solidFill>
                <a:effectLst/>
                <a:latin typeface="PT Astra Serif" panose="020A0603040505020204" pitchFamily="18" charset="-52"/>
                <a:ea typeface="PT Astra Serif" panose="020A0603040505020204" pitchFamily="18" charset="-52"/>
              </a:rPr>
              <a:t>Единые требования содержат положения по установлению:</a:t>
            </a:r>
          </a:p>
          <a:p>
            <a:pPr algn="just"/>
            <a:r>
              <a:rPr lang="ru-RU" sz="1300" kern="1200" dirty="0" smtClean="0">
                <a:solidFill>
                  <a:schemeClr val="tx1"/>
                </a:solidFill>
                <a:effectLst/>
                <a:latin typeface="PT Astra Serif" panose="020A0603040505020204" pitchFamily="18" charset="-52"/>
                <a:ea typeface="PT Astra Serif" panose="020A0603040505020204" pitchFamily="18" charset="-52"/>
              </a:rPr>
              <a:t>- минимального уровня постоянной ежемесячной части заработной платы педагогического работника в субъекте РФ в привязке к среднемесячному доходу от трудовой деятельности в субъекте РФ (может увеличиваться субъектами РФ);</a:t>
            </a:r>
          </a:p>
          <a:p>
            <a:pPr algn="just"/>
            <a:r>
              <a:rPr lang="ru-RU" sz="1300" kern="1200" dirty="0" smtClean="0">
                <a:solidFill>
                  <a:schemeClr val="tx1"/>
                </a:solidFill>
                <a:effectLst/>
                <a:latin typeface="PT Astra Serif" panose="020A0603040505020204" pitchFamily="18" charset="-52"/>
                <a:ea typeface="PT Astra Serif" panose="020A0603040505020204" pitchFamily="18" charset="-52"/>
              </a:rPr>
              <a:t>- минимального размера ставки заработной платы (оклада) педагогического работника на уровне МРОТ (может увеличиваться субъектами РФ);</a:t>
            </a:r>
          </a:p>
          <a:p>
            <a:pPr marL="285750" indent="-285750" algn="just">
              <a:buFontTx/>
              <a:buChar char="-"/>
            </a:pPr>
            <a:r>
              <a:rPr lang="ru-RU" sz="1300" kern="1200" dirty="0" smtClean="0">
                <a:solidFill>
                  <a:schemeClr val="tx1"/>
                </a:solidFill>
                <a:effectLst/>
                <a:latin typeface="PT Astra Serif" panose="020A0603040505020204" pitchFamily="18" charset="-52"/>
                <a:ea typeface="PT Astra Serif" panose="020A0603040505020204" pitchFamily="18" charset="-52"/>
              </a:rPr>
              <a:t>единого для субъектов РФ перечня основных выплат стимулирующего и компенсационного характера (может дополняться субъектами РФ).</a:t>
            </a:r>
          </a:p>
          <a:p>
            <a:pPr marL="285750" indent="-285750" algn="just">
              <a:buFontTx/>
              <a:buChar char="-"/>
            </a:pPr>
            <a:r>
              <a:rPr lang="ru-RU" sz="1300" dirty="0" smtClean="0">
                <a:latin typeface="PT Astra Serif" panose="020A0603040505020204" pitchFamily="18" charset="-52"/>
                <a:ea typeface="PT Astra Serif" panose="020A0603040505020204" pitchFamily="18" charset="-52"/>
              </a:rPr>
              <a:t>Создание условий для формирования отраслевой СОТ</a:t>
            </a:r>
            <a:endParaRPr lang="ru-RU" sz="1300" kern="1200" dirty="0" smtClean="0">
              <a:solidFill>
                <a:schemeClr val="tx1"/>
              </a:solidFill>
              <a:effectLst/>
              <a:latin typeface="PT Astra Serif" panose="020A0603040505020204" pitchFamily="18" charset="-52"/>
              <a:ea typeface="PT Astra Serif" panose="020A0603040505020204" pitchFamily="18" charset="-52"/>
            </a:endParaRPr>
          </a:p>
          <a:p>
            <a:pPr algn="just"/>
            <a:r>
              <a:rPr lang="ru-RU" sz="1300" kern="1200" dirty="0" smtClean="0">
                <a:solidFill>
                  <a:schemeClr val="tx1"/>
                </a:solidFill>
                <a:effectLst/>
                <a:latin typeface="PT Astra Serif" panose="020A0603040505020204" pitchFamily="18" charset="-52"/>
                <a:ea typeface="PT Astra Serif" panose="020A0603040505020204" pitchFamily="18" charset="-52"/>
              </a:rPr>
              <a:t>Единые требования рассмотрены совместно с ЗДТО, Общественным объединением «Томская территориальная организация Профсоюза работников народного образования и науки Российской Федерации», ДФ ТО, </a:t>
            </a:r>
            <a:r>
              <a:rPr lang="ru-RU" sz="1300" kern="1200" dirty="0" err="1" smtClean="0">
                <a:solidFill>
                  <a:schemeClr val="tx1"/>
                </a:solidFill>
                <a:effectLst/>
                <a:latin typeface="PT Astra Serif" panose="020A0603040505020204" pitchFamily="18" charset="-52"/>
                <a:ea typeface="PT Astra Serif" panose="020A0603040505020204" pitchFamily="18" charset="-52"/>
              </a:rPr>
              <a:t>ДТиЗН</a:t>
            </a:r>
            <a:r>
              <a:rPr lang="ru-RU" sz="1300" kern="1200" dirty="0" smtClean="0">
                <a:solidFill>
                  <a:schemeClr val="tx1"/>
                </a:solidFill>
                <a:effectLst/>
                <a:latin typeface="PT Astra Serif" panose="020A0603040505020204" pitchFamily="18" charset="-52"/>
                <a:ea typeface="PT Astra Serif" panose="020A0603040505020204" pitchFamily="18" charset="-52"/>
              </a:rPr>
              <a:t> ТО, ДПО ТО и органами местного самоуправления муниципальных образований Томской области (выборочно).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300" dirty="0">
              <a:latin typeface="PT Astra Serif" panose="020A0603040505020204" pitchFamily="18" charset="-52"/>
              <a:ea typeface="PT Astra Serif" panose="020A0603040505020204" pitchFamily="18" charset="-52"/>
            </a:endParaRPr>
          </a:p>
        </p:txBody>
      </p:sp>
      <p:sp>
        <p:nvSpPr>
          <p:cNvPr id="4" name="Номер слайда 3"/>
          <p:cNvSpPr>
            <a:spLocks noGrp="1"/>
          </p:cNvSpPr>
          <p:nvPr>
            <p:ph type="sldNum" sz="quarter" idx="10"/>
          </p:nvPr>
        </p:nvSpPr>
        <p:spPr/>
        <p:txBody>
          <a:bodyPr/>
          <a:lstStyle/>
          <a:p>
            <a:fld id="{948DE22E-F447-4FC0-B37B-5962D62B2944}" type="slidenum">
              <a:rPr lang="ru-RU" smtClean="0"/>
              <a:t>17</a:t>
            </a:fld>
            <a:endParaRPr lang="ru-RU"/>
          </a:p>
        </p:txBody>
      </p:sp>
    </p:spTree>
    <p:extLst>
      <p:ext uri="{BB962C8B-B14F-4D97-AF65-F5344CB8AC3E}">
        <p14:creationId xmlns:p14="http://schemas.microsoft.com/office/powerpoint/2010/main" val="3650306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СГО – единый электронный журнал и дневник «Сетевой</a:t>
            </a:r>
            <a:r>
              <a:rPr lang="ru-RU" baseline="0" dirty="0" smtClean="0"/>
              <a:t> </a:t>
            </a:r>
            <a:r>
              <a:rPr lang="ru-RU" baseline="0" dirty="0" err="1" smtClean="0"/>
              <a:t>город.Образование</a:t>
            </a:r>
            <a:r>
              <a:rPr lang="ru-RU" dirty="0" smtClean="0"/>
              <a:t>»</a:t>
            </a:r>
          </a:p>
          <a:p>
            <a:pPr marL="342900" lvl="0" indent="-342900">
              <a:lnSpc>
                <a:spcPct val="107000"/>
              </a:lnSpc>
              <a:buFont typeface="Symbol" panose="05050102010706020507" pitchFamily="18" charset="2"/>
              <a:buChar char=""/>
              <a:defRPr/>
            </a:pPr>
            <a:r>
              <a:rPr lang="ru-RU" dirty="0" smtClean="0"/>
              <a:t>ЦОР – цифровые образовательные</a:t>
            </a:r>
            <a:r>
              <a:rPr lang="ru-RU" baseline="0" dirty="0" smtClean="0"/>
              <a:t> ресурсы</a:t>
            </a:r>
          </a:p>
          <a:p>
            <a:pPr marL="342900" lvl="0" indent="-342900">
              <a:lnSpc>
                <a:spcPct val="107000"/>
              </a:lnSpc>
              <a:buFont typeface="Symbol" panose="05050102010706020507" pitchFamily="18" charset="2"/>
              <a:buChar char=""/>
              <a:defRPr/>
            </a:pPr>
            <a:r>
              <a:rPr lang="ru-RU" sz="1200" dirty="0" smtClean="0">
                <a:solidFill>
                  <a:prstClr val="black"/>
                </a:solidFill>
                <a:cs typeface="Times New Roman" panose="02020603050405020304" pitchFamily="18" charset="0"/>
              </a:rPr>
              <a:t>Новый диск (</a:t>
            </a:r>
            <a:r>
              <a:rPr lang="ru-RU" sz="1200" dirty="0" err="1" smtClean="0">
                <a:solidFill>
                  <a:prstClr val="black"/>
                </a:solidFill>
                <a:cs typeface="Times New Roman" panose="02020603050405020304" pitchFamily="18" charset="0"/>
              </a:rPr>
              <a:t>Образовариум</a:t>
            </a:r>
            <a:r>
              <a:rPr lang="ru-RU" sz="1200" dirty="0" smtClean="0">
                <a:solidFill>
                  <a:prstClr val="black"/>
                </a:solidFill>
                <a:cs typeface="Times New Roman" panose="02020603050405020304" pitchFamily="18" charset="0"/>
              </a:rPr>
              <a:t>);</a:t>
            </a:r>
          </a:p>
          <a:p>
            <a:pPr marL="342900" lvl="0" indent="-342900">
              <a:lnSpc>
                <a:spcPct val="107000"/>
              </a:lnSpc>
              <a:buFont typeface="Symbol" panose="05050102010706020507" pitchFamily="18" charset="2"/>
              <a:buChar char=""/>
              <a:defRPr/>
            </a:pPr>
            <a:r>
              <a:rPr lang="ru-RU" sz="1200" dirty="0" err="1" smtClean="0">
                <a:solidFill>
                  <a:prstClr val="black"/>
                </a:solidFill>
                <a:cs typeface="Times New Roman" panose="02020603050405020304" pitchFamily="18" charset="0"/>
              </a:rPr>
              <a:t>Физикон</a:t>
            </a:r>
            <a:r>
              <a:rPr lang="ru-RU" sz="1200" dirty="0" smtClean="0">
                <a:solidFill>
                  <a:prstClr val="black"/>
                </a:solidFill>
                <a:cs typeface="Times New Roman" panose="02020603050405020304" pitchFamily="18" charset="0"/>
              </a:rPr>
              <a:t>;</a:t>
            </a:r>
          </a:p>
          <a:p>
            <a:pPr marL="342900" lvl="0" indent="-342900">
              <a:lnSpc>
                <a:spcPct val="107000"/>
              </a:lnSpc>
              <a:buFont typeface="Symbol" panose="05050102010706020507" pitchFamily="18" charset="2"/>
              <a:buChar char=""/>
              <a:defRPr/>
            </a:pPr>
            <a:r>
              <a:rPr lang="ru-RU" sz="1200" dirty="0" err="1" smtClean="0">
                <a:solidFill>
                  <a:prstClr val="black"/>
                </a:solidFill>
                <a:cs typeface="Times New Roman" panose="02020603050405020304" pitchFamily="18" charset="0"/>
              </a:rPr>
              <a:t>СберКласс</a:t>
            </a:r>
            <a:r>
              <a:rPr lang="ru-RU" sz="1200" dirty="0" smtClean="0">
                <a:solidFill>
                  <a:prstClr val="black"/>
                </a:solidFill>
                <a:cs typeface="Times New Roman" panose="02020603050405020304" pitchFamily="18" charset="0"/>
              </a:rPr>
              <a:t>;</a:t>
            </a:r>
          </a:p>
          <a:p>
            <a:pPr marL="342900" lvl="0" indent="-342900">
              <a:lnSpc>
                <a:spcPct val="107000"/>
              </a:lnSpc>
              <a:buFont typeface="Symbol" panose="05050102010706020507" pitchFamily="18" charset="2"/>
              <a:buChar char=""/>
              <a:defRPr/>
            </a:pPr>
            <a:r>
              <a:rPr lang="ru-RU" sz="1200" dirty="0" smtClean="0">
                <a:solidFill>
                  <a:prstClr val="black"/>
                </a:solidFill>
                <a:cs typeface="Times New Roman" panose="02020603050405020304" pitchFamily="18" charset="0"/>
              </a:rPr>
              <a:t>другие</a:t>
            </a:r>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AABF42DB-D05C-475C-AD38-7270E6A6E779}" type="slidenum">
              <a:rPr lang="ru-RU" smtClean="0"/>
              <a:t>18</a:t>
            </a:fld>
            <a:endParaRPr lang="ru-RU"/>
          </a:p>
        </p:txBody>
      </p:sp>
    </p:spTree>
    <p:extLst>
      <p:ext uri="{BB962C8B-B14F-4D97-AF65-F5344CB8AC3E}">
        <p14:creationId xmlns:p14="http://schemas.microsoft.com/office/powerpoint/2010/main" val="3717772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BF42DB-D05C-475C-AD38-7270E6A6E779}" type="slidenum">
              <a:rPr lang="ru-RU" smtClean="0"/>
              <a:t>19</a:t>
            </a:fld>
            <a:endParaRPr lang="ru-RU"/>
          </a:p>
        </p:txBody>
      </p:sp>
    </p:spTree>
    <p:extLst>
      <p:ext uri="{BB962C8B-B14F-4D97-AF65-F5344CB8AC3E}">
        <p14:creationId xmlns:p14="http://schemas.microsoft.com/office/powerpoint/2010/main" val="356076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BF42DB-D05C-475C-AD38-7270E6A6E779}" type="slidenum">
              <a:rPr lang="ru-RU" smtClean="0"/>
              <a:t>2</a:t>
            </a:fld>
            <a:endParaRPr lang="ru-RU"/>
          </a:p>
        </p:txBody>
      </p:sp>
    </p:spTree>
    <p:extLst>
      <p:ext uri="{BB962C8B-B14F-4D97-AF65-F5344CB8AC3E}">
        <p14:creationId xmlns:p14="http://schemas.microsoft.com/office/powerpoint/2010/main" val="4144634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BF42DB-D05C-475C-AD38-7270E6A6E779}" type="slidenum">
              <a:rPr lang="ru-RU" smtClean="0"/>
              <a:t>20</a:t>
            </a:fld>
            <a:endParaRPr lang="ru-RU"/>
          </a:p>
        </p:txBody>
      </p:sp>
    </p:spTree>
    <p:extLst>
      <p:ext uri="{BB962C8B-B14F-4D97-AF65-F5344CB8AC3E}">
        <p14:creationId xmlns:p14="http://schemas.microsoft.com/office/powerpoint/2010/main" val="3080161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BF42DB-D05C-475C-AD38-7270E6A6E779}" type="slidenum">
              <a:rPr lang="ru-RU" smtClean="0"/>
              <a:t>21</a:t>
            </a:fld>
            <a:endParaRPr lang="ru-RU"/>
          </a:p>
        </p:txBody>
      </p:sp>
    </p:spTree>
    <p:extLst>
      <p:ext uri="{BB962C8B-B14F-4D97-AF65-F5344CB8AC3E}">
        <p14:creationId xmlns:p14="http://schemas.microsoft.com/office/powerpoint/2010/main" val="2725739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Приоритетная задача Российской Федерации – формирование новых поколений, обладающих знаниями и умениями, которые отвечают требованиям XXI века, разделяющих традиционные нравственные ценности, готовых к мирному созиданию и защите Родины. Ключевым инструментом решения этой задачи является воспитание детей.</a:t>
            </a:r>
          </a:p>
          <a:p>
            <a:r>
              <a:rPr lang="ru-RU" altLang="ru-RU" smtClean="0"/>
              <a:t>Изменения, внесенные в 2020 году в 273 Федеральный закон об образовании задал новый импульс развитию воспитания в России.</a:t>
            </a:r>
          </a:p>
          <a:p>
            <a:r>
              <a:rPr lang="ru-RU" altLang="ru-RU" smtClean="0"/>
              <a:t>В 2021 году обновлены федеральные планы мероприятий по реализации Стратегии развития воспитания и Десятилетия детства, началась реализация Федерального проекта «Патриотическое воспитание граждан Российской Федерации».</a:t>
            </a:r>
          </a:p>
          <a:p>
            <a:r>
              <a:rPr lang="ru-RU" altLang="ru-RU" smtClean="0"/>
              <a:t>Особое внимание уделено развитию кадрового потенциала, методической поддержке педагогов, усилению воспитательного компонента в системе педагогического образования, а также вовлечению детей в общественно полезную деятельность через развитие школьных музеев, институтов ученического самоуправления, программ профориентации, волонтёрства и реализацию различных проектов.</a:t>
            </a:r>
          </a:p>
          <a:p>
            <a:r>
              <a:rPr lang="ru-RU" altLang="ru-RU" smtClean="0"/>
              <a:t>Обозначенные цели государственной политики в сфере воспитания находят свое отражение и актуальность в региональных государственных программах и проектах Томской области. </a:t>
            </a:r>
          </a:p>
          <a:p>
            <a:pPr eaLnBrk="1" hangingPunct="1">
              <a:spcBef>
                <a:spcPct val="0"/>
              </a:spcBef>
            </a:pPr>
            <a:endParaRPr lang="ru-RU" altLang="ru-RU" smtClean="0"/>
          </a:p>
        </p:txBody>
      </p:sp>
      <p:sp>
        <p:nvSpPr>
          <p:cNvPr id="19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978A4A-681B-4465-9FBE-385B65C9B3BB}" type="slidenum">
              <a:rPr lang="ru-RU" altLang="ru-RU">
                <a:latin typeface="Calibri" panose="020F0502020204030204" pitchFamily="34" charset="0"/>
              </a:rPr>
              <a:pPr/>
              <a:t>3</a:t>
            </a:fld>
            <a:endParaRPr lang="ru-RU" altLang="ru-RU">
              <a:latin typeface="Calibri" panose="020F0502020204030204" pitchFamily="34" charset="0"/>
            </a:endParaRPr>
          </a:p>
        </p:txBody>
      </p:sp>
    </p:spTree>
    <p:extLst>
      <p:ext uri="{BB962C8B-B14F-4D97-AF65-F5344CB8AC3E}">
        <p14:creationId xmlns:p14="http://schemas.microsoft.com/office/powerpoint/2010/main" val="383366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smtClean="0"/>
              <a:t>Нам необходимо усиливать работу по взаимодействию с родительским сообществом.</a:t>
            </a:r>
          </a:p>
          <a:p>
            <a:pPr eaLnBrk="1" hangingPunct="1">
              <a:spcBef>
                <a:spcPct val="0"/>
              </a:spcBef>
            </a:pPr>
            <a:r>
              <a:rPr lang="ru-RU" altLang="ru-RU" i="1" dirty="0" smtClean="0"/>
              <a:t>«Мы продолжим ежеквартально проводить региональные родительские собрания. Уже через неделю ,  25 </a:t>
            </a:r>
            <a:r>
              <a:rPr lang="ru-RU" altLang="ru-RU" i="1" dirty="0" smtClean="0">
                <a:solidFill>
                  <a:srgbClr val="FF0000"/>
                </a:solidFill>
              </a:rPr>
              <a:t>августа </a:t>
            </a:r>
            <a:r>
              <a:rPr lang="ru-RU" altLang="ru-RU" i="1" dirty="0" smtClean="0"/>
              <a:t>– состоится следующая встреча на странице департамента в социальной сети «</a:t>
            </a:r>
            <a:r>
              <a:rPr lang="ru-RU" altLang="ru-RU" i="1" dirty="0" err="1" smtClean="0"/>
              <a:t>Вконтакте</a:t>
            </a:r>
            <a:r>
              <a:rPr lang="ru-RU" altLang="ru-RU" i="1" dirty="0" smtClean="0"/>
              <a:t>». Муниципалитетам также необходимо активно включать в повестку развития системы образования родителей, налаживая с ними постоянный диалог, обсуждая риски и конкретные шаги по развитию школ». Соответственно на уровне каждого муниципального образования в новом учебном году должно быть проведено не менее 4 муниципальных родительских собрания</a:t>
            </a:r>
            <a:endParaRPr lang="ru-RU" altLang="ru-RU" dirty="0" smtClean="0"/>
          </a:p>
        </p:txBody>
      </p:sp>
      <p:sp>
        <p:nvSpPr>
          <p:cNvPr id="20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0C93C1-F344-4907-82EC-295301C45522}" type="slidenum">
              <a:rPr lang="ru-RU" altLang="ru-RU">
                <a:latin typeface="Calibri" panose="020F0502020204030204" pitchFamily="34" charset="0"/>
              </a:rPr>
              <a:pPr/>
              <a:t>4</a:t>
            </a:fld>
            <a:endParaRPr lang="ru-RU" altLang="ru-RU">
              <a:latin typeface="Calibri" panose="020F0502020204030204" pitchFamily="34" charset="0"/>
            </a:endParaRPr>
          </a:p>
        </p:txBody>
      </p:sp>
    </p:spTree>
    <p:extLst>
      <p:ext uri="{BB962C8B-B14F-4D97-AF65-F5344CB8AC3E}">
        <p14:creationId xmlns:p14="http://schemas.microsoft.com/office/powerpoint/2010/main" val="408124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До 1 сентября 2021 года все образовательные организации должны разработать свои программы воспитания и календарные планы воспитательной работы с использованием примерных, внесенных в федеральный реестр примерных основных общеобразовательных программ.</a:t>
            </a:r>
          </a:p>
          <a:p>
            <a:pPr eaLnBrk="1" hangingPunct="1">
              <a:spcBef>
                <a:spcPct val="0"/>
              </a:spcBef>
            </a:pPr>
            <a:r>
              <a:rPr lang="ru-RU" altLang="ru-RU" smtClean="0"/>
              <a:t>Так, на основе примерной рабочей программы воспитания, одобренной Федеральным учебно-методическим объединением по общему образованию 2 июня 2020 года, разработаны и уже прошли апробацию рабочие программы в 138 муниципальных и 12 областных государственных общеобразовательных организациях. </a:t>
            </a:r>
          </a:p>
          <a:p>
            <a:pPr eaLnBrk="1" hangingPunct="1">
              <a:spcBef>
                <a:spcPct val="0"/>
              </a:spcBef>
            </a:pPr>
            <a:r>
              <a:rPr lang="ru-RU" altLang="ru-RU" smtClean="0"/>
              <a:t>Созданный по итогам областного конкурса региональный реестр лучших программ воспитания стал хорошим методическим ресурсом для разработки программ в остальных 150 общеобразовательных организациях. Нет сомнений, что в августе после согласования программ и календарных планов с родительской и ученической общественностью, они будут утверждены и размещены на официальных сайтах.</a:t>
            </a:r>
          </a:p>
          <a:p>
            <a:pPr eaLnBrk="1" hangingPunct="1">
              <a:spcBef>
                <a:spcPct val="0"/>
              </a:spcBef>
            </a:pPr>
            <a:r>
              <a:rPr lang="ru-RU" altLang="ru-RU" smtClean="0"/>
              <a:t>Процесс разработки в организациях дошкольного образования проходит в очень сжатые сроки, так как примерная рабочая программа воспитания для дошкольного образования, была одобрена только 2 июля 2021 года.</a:t>
            </a:r>
          </a:p>
          <a:p>
            <a:pPr eaLnBrk="1" hangingPunct="1">
              <a:spcBef>
                <a:spcPct val="0"/>
              </a:spcBef>
            </a:pPr>
            <a:r>
              <a:rPr lang="ru-RU" altLang="ru-RU" smtClean="0"/>
              <a:t>Для организаций дополнительного образования примерная программа еще разрабатывается Институтом воспитания Российской академии образования. В этой ситуации следует руководствоваться примерной программой воспитания для общеобразовательных организаций. </a:t>
            </a:r>
          </a:p>
          <a:p>
            <a:pPr eaLnBrk="1" hangingPunct="1">
              <a:spcBef>
                <a:spcPct val="0"/>
              </a:spcBef>
            </a:pPr>
            <a:r>
              <a:rPr lang="ru-RU" altLang="ru-RU" smtClean="0"/>
              <a:t>С 1 сентября наличие рабочих программ воспитания и календарных планов воспитательной работы, как составная часть основной образовательной программы, станет обязательным для всех образовательных организаций без исключения. </a:t>
            </a:r>
          </a:p>
          <a:p>
            <a:pPr eaLnBrk="1" hangingPunct="1">
              <a:spcBef>
                <a:spcPct val="0"/>
              </a:spcBef>
            </a:pPr>
            <a:r>
              <a:rPr lang="ru-RU" altLang="ru-RU" smtClean="0"/>
              <a:t>Каждая программа и календарный план включают блок общероссийских ценностей и ориентиров, региональные особенности, а также опыт и практики, традиции, существующие в образовательных организациях.</a:t>
            </a:r>
          </a:p>
          <a:p>
            <a:pPr eaLnBrk="1" hangingPunct="1">
              <a:spcBef>
                <a:spcPct val="0"/>
              </a:spcBef>
            </a:pPr>
            <a:r>
              <a:rPr lang="ru-RU" altLang="ru-RU" smtClean="0"/>
              <a:t>Главное, чтобы разработка программ не стала простым формальным действием, а наоборот - позволила проанализировать проблемы как в коллективе обучающихся, так и у отдельно взятого школьника или воспитанника, и смогла оказать необходимое содействие в решении вопросов образования. А также обеспечила преемственность между уровнями образования с использованием возможностей и потенциала внутренней и внешней социально-образовательный среды. </a:t>
            </a:r>
          </a:p>
          <a:p>
            <a:pPr eaLnBrk="1" hangingPunct="1">
              <a:spcBef>
                <a:spcPct val="0"/>
              </a:spcBef>
            </a:pPr>
            <a:r>
              <a:rPr lang="ru-RU" altLang="ru-RU" smtClean="0"/>
              <a:t>В каждом из разделов программ воспитания предусмотрено 2 части. Обязательная часть прописана в примерной программе, а вариативная – формируется самой организацией с опорой на собственную специфику и мнение родительского и ученического сообщества.</a:t>
            </a:r>
          </a:p>
          <a:p>
            <a:pPr eaLnBrk="1" hangingPunct="1">
              <a:spcBef>
                <a:spcPct val="0"/>
              </a:spcBef>
            </a:pPr>
            <a:r>
              <a:rPr lang="ru-RU" altLang="ru-RU" smtClean="0"/>
              <a:t>Хотелось бы обратить особое внимание на включенность всех субъектов системы воспитания - семьи, общества, государства, образовательных и научных организаций в эту деятельность: важно формулировать смыслы не в одностороннем порядке, а получать обратную связь и корректировать программу с учетом имеющихся практик, доказавших свою эффективность.</a:t>
            </a:r>
          </a:p>
          <a:p>
            <a:pPr eaLnBrk="1" hangingPunct="1">
              <a:spcBef>
                <a:spcPct val="0"/>
              </a:spcBef>
            </a:pPr>
            <a:endParaRPr lang="ru-RU" altLang="ru-RU" smtClean="0"/>
          </a:p>
          <a:p>
            <a:pPr eaLnBrk="1" hangingPunct="1">
              <a:spcBef>
                <a:spcPct val="0"/>
              </a:spcBef>
            </a:pPr>
            <a:endParaRPr lang="ru-RU" altLang="ru-RU" smtClean="0"/>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F4CA0B-9E52-4A3B-AF69-F4B5999887F7}" type="slidenum">
              <a:rPr lang="ru-RU" altLang="ru-RU">
                <a:latin typeface="Calibri" panose="020F0502020204030204" pitchFamily="34" charset="0"/>
              </a:rPr>
              <a:pPr/>
              <a:t>5</a:t>
            </a:fld>
            <a:endParaRPr lang="ru-RU" altLang="ru-RU">
              <a:latin typeface="Calibri" panose="020F0502020204030204" pitchFamily="34" charset="0"/>
            </a:endParaRPr>
          </a:p>
        </p:txBody>
      </p:sp>
    </p:spTree>
    <p:extLst>
      <p:ext uri="{BB962C8B-B14F-4D97-AF65-F5344CB8AC3E}">
        <p14:creationId xmlns:p14="http://schemas.microsoft.com/office/powerpoint/2010/main" val="194302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b="1" dirty="0" smtClean="0"/>
              <a:t>Комментарий.</a:t>
            </a:r>
          </a:p>
          <a:p>
            <a:pPr eaLnBrk="1" hangingPunct="1">
              <a:spcBef>
                <a:spcPct val="0"/>
              </a:spcBef>
            </a:pPr>
            <a:endParaRPr lang="ru-RU" altLang="ru-RU" dirty="0" smtClean="0"/>
          </a:p>
          <a:p>
            <a:pPr eaLnBrk="1" hangingPunct="1">
              <a:spcBef>
                <a:spcPct val="0"/>
              </a:spcBef>
            </a:pPr>
            <a:r>
              <a:rPr lang="ru-RU" altLang="ru-RU" dirty="0" smtClean="0"/>
              <a:t>В Томской области продолжается реализация Ведомственной целевой программы «Развитие системы выявления и поддержки детей, проявивших выдающиеся способности». Её цель - создание в регионе эффективной системы выявления, сопровождения и поддержки одаренных детей и молодежи, обеспечивающей условия для развития их способностей, дальнейшей самореализации. Региональный оператор программы – РЦРО.</a:t>
            </a:r>
          </a:p>
          <a:p>
            <a:pPr eaLnBrk="1" hangingPunct="1">
              <a:spcBef>
                <a:spcPct val="0"/>
              </a:spcBef>
            </a:pPr>
            <a:r>
              <a:rPr lang="ru-RU" altLang="ru-RU" dirty="0" smtClean="0"/>
              <a:t>В рамках ВЦП продолжают успешную работу 5 региональных и 9 межмуниципальных центров по работе с одаренными детьми, охватывающие все 20 муниципальных образований. Центры обеспечивают информационное, организационное, методическое, психолого-педагогическое, </a:t>
            </a:r>
            <a:r>
              <a:rPr lang="ru-RU" altLang="ru-RU" dirty="0" err="1" smtClean="0"/>
              <a:t>тьюторское</a:t>
            </a:r>
            <a:r>
              <a:rPr lang="ru-RU" altLang="ru-RU" dirty="0" smtClean="0"/>
              <a:t> сопровождение одаренных детей, их родителей, педагогов. В работе с талантами задействованы все томские университеты, участвуют в проведении событий организации культуры, спорта, представители бизнеса и производства, действует детский технопарк «</a:t>
            </a:r>
            <a:r>
              <a:rPr lang="ru-RU" altLang="ru-RU" dirty="0" err="1" smtClean="0"/>
              <a:t>Кванторум</a:t>
            </a:r>
            <a:r>
              <a:rPr lang="ru-RU" altLang="ru-RU" dirty="0" smtClean="0"/>
              <a:t>», с 2020 г. – мобильный «Кванториум». </a:t>
            </a:r>
          </a:p>
          <a:p>
            <a:pPr eaLnBrk="1" hangingPunct="1">
              <a:spcBef>
                <a:spcPct val="0"/>
              </a:spcBef>
            </a:pPr>
            <a:r>
              <a:rPr lang="ru-RU" altLang="ru-RU" dirty="0" smtClean="0"/>
              <a:t>Ежегодно сохраняется положительная динамика по количеству проведенных мероприятий и реализованных образовательных программ в рамках ВЦП, участие в которых принимают более 90% школьников региона. Более 400 обучающихся ежегодно представляют регион на всероссийских и международных мероприятиях, входящих в перечни </a:t>
            </a:r>
            <a:r>
              <a:rPr lang="ru-RU" altLang="ru-RU" dirty="0" err="1" smtClean="0"/>
              <a:t>Минпросвещения</a:t>
            </a:r>
            <a:r>
              <a:rPr lang="ru-RU" altLang="ru-RU" dirty="0" smtClean="0"/>
              <a:t> и </a:t>
            </a:r>
            <a:r>
              <a:rPr lang="ru-RU" altLang="ru-RU" dirty="0" err="1" smtClean="0"/>
              <a:t>Минобрнауки</a:t>
            </a:r>
            <a:r>
              <a:rPr lang="ru-RU" altLang="ru-RU" dirty="0" smtClean="0"/>
              <a:t> России. За период с 2013 г. по 2020 г. 1247 обучающихся - победители и призеры </a:t>
            </a:r>
            <a:r>
              <a:rPr lang="ru-RU" altLang="ru-RU" dirty="0" err="1" smtClean="0"/>
              <a:t>высокорейтинговыйх</a:t>
            </a:r>
            <a:r>
              <a:rPr lang="ru-RU" altLang="ru-RU" dirty="0" smtClean="0"/>
              <a:t> конкурсных мероприятий, получили почётный знак «Юное дарование». Только в 2020 г. таковых – 163 человека. Родителям обучающихся, педагогам-наставникам ежегодно вручаются благодарственные письма Губернатора Томской области. В 2021 г. 1 школьник из нашего региона признан победителем, 9 – призерами заключительного этапа Всероссийской олимпиады школьников. Более 500 педагогов каждый год проходят курсы ПК.</a:t>
            </a:r>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72CEC2-3283-4277-8824-3BFED8EEE2B1}" type="slidenum">
              <a:rPr lang="ru-RU" altLang="ru-RU">
                <a:latin typeface="Calibri" panose="020F0502020204030204" pitchFamily="34" charset="0"/>
              </a:rPr>
              <a:pPr/>
              <a:t>6</a:t>
            </a:fld>
            <a:endParaRPr lang="ru-RU" altLang="ru-RU">
              <a:latin typeface="Calibri" panose="020F0502020204030204" pitchFamily="34" charset="0"/>
            </a:endParaRPr>
          </a:p>
        </p:txBody>
      </p:sp>
    </p:spTree>
    <p:extLst>
      <p:ext uri="{BB962C8B-B14F-4D97-AF65-F5344CB8AC3E}">
        <p14:creationId xmlns:p14="http://schemas.microsoft.com/office/powerpoint/2010/main" val="157556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BF42DB-D05C-475C-AD38-7270E6A6E779}" type="slidenum">
              <a:rPr lang="ru-RU" smtClean="0"/>
              <a:t>7</a:t>
            </a:fld>
            <a:endParaRPr lang="ru-RU"/>
          </a:p>
        </p:txBody>
      </p:sp>
    </p:spTree>
    <p:extLst>
      <p:ext uri="{BB962C8B-B14F-4D97-AF65-F5344CB8AC3E}">
        <p14:creationId xmlns:p14="http://schemas.microsoft.com/office/powerpoint/2010/main" val="3265522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BF42DB-D05C-475C-AD38-7270E6A6E779}" type="slidenum">
              <a:rPr lang="ru-RU" smtClean="0"/>
              <a:t>8</a:t>
            </a:fld>
            <a:endParaRPr lang="ru-RU"/>
          </a:p>
        </p:txBody>
      </p:sp>
    </p:spTree>
    <p:extLst>
      <p:ext uri="{BB962C8B-B14F-4D97-AF65-F5344CB8AC3E}">
        <p14:creationId xmlns:p14="http://schemas.microsoft.com/office/powerpoint/2010/main" val="411837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dirty="0" smtClean="0"/>
              <a:t>Комментарий.</a:t>
            </a:r>
          </a:p>
          <a:p>
            <a:endParaRPr lang="ru-RU" altLang="ru-RU" b="1" dirty="0" smtClean="0"/>
          </a:p>
          <a:p>
            <a:r>
              <a:rPr lang="ru-RU" altLang="ru-RU" dirty="0" smtClean="0"/>
              <a:t>В регионе сформирована и развивается система профессионального самоопределения и профориентации обучающихся. Региональным оператором по профориентации в системе общего образования является ОГБУ «РЦРО». В </a:t>
            </a:r>
            <a:r>
              <a:rPr lang="ru-RU" altLang="ru-RU" dirty="0" err="1" smtClean="0"/>
              <a:t>профориентационную</a:t>
            </a:r>
            <a:r>
              <a:rPr lang="ru-RU" altLang="ru-RU" dirty="0" smtClean="0"/>
              <a:t> деятельность включено множество субъектов – Центр опережающей профессиональной подготовки, Центр современных компетенций, Точки роста, Кванториум, модельные центры дополнительного образования, вузы, организации СПО и др.</a:t>
            </a:r>
          </a:p>
          <a:p>
            <a:r>
              <a:rPr lang="ru-RU" altLang="ru-RU" dirty="0" smtClean="0"/>
              <a:t>Наряду с успешными формами профориентации в рамках региональных программ и проектов (</a:t>
            </a:r>
            <a:r>
              <a:rPr lang="ru-RU" altLang="ru-RU" dirty="0" err="1" smtClean="0"/>
              <a:t>профориентационные</a:t>
            </a:r>
            <a:r>
              <a:rPr lang="ru-RU" altLang="ru-RU" dirty="0" smtClean="0"/>
              <a:t> кампании, «Территория интеллекта»), школьники активно вовлечены в новые форматы в рамках национальных проектов – «</a:t>
            </a:r>
            <a:r>
              <a:rPr lang="ru-RU" altLang="ru-RU" dirty="0" err="1" smtClean="0"/>
              <a:t>Проектория</a:t>
            </a:r>
            <a:r>
              <a:rPr lang="ru-RU" altLang="ru-RU" dirty="0" smtClean="0"/>
              <a:t>», «Уроки цифры», «Билет в будущее» и др. Они очень востребованы в регионе, на слайде представлен охват и вовлеченность школьников. Содержание данных форматов ориентирует школьников на профессиональную область, знакомит их с новыми, перспективными профессиями и компетенциями. Стоит отметить, что в 2021 г. изменилась методика подсчета показателям по участникам онлайн-уроков «</a:t>
            </a:r>
            <a:r>
              <a:rPr lang="ru-RU" altLang="ru-RU" dirty="0" err="1" smtClean="0"/>
              <a:t>Проектория</a:t>
            </a:r>
            <a:r>
              <a:rPr lang="ru-RU" altLang="ru-RU" dirty="0" smtClean="0"/>
              <a:t>». Теперь 1 ребёнок считается только 1 раз.</a:t>
            </a:r>
          </a:p>
          <a:p>
            <a:r>
              <a:rPr lang="ru-RU" altLang="ru-RU" dirty="0" smtClean="0"/>
              <a:t>Важным элементом региональной системы профориентации являются весенние и осенние </a:t>
            </a:r>
            <a:r>
              <a:rPr lang="ru-RU" altLang="ru-RU" dirty="0" err="1" smtClean="0"/>
              <a:t>профориентационные</a:t>
            </a:r>
            <a:r>
              <a:rPr lang="ru-RU" altLang="ru-RU" dirty="0" smtClean="0"/>
              <a:t> кампании. В мероприятиях кампаний принимают участие школьники и педагоги 5-11 классов, представители профессиональных образовательных организаций, общественных организаций и сообществ, производственные компании, предприятия, предприниматели, бизнесмены, СМИ. В 2020 г. в рамках кампаний состоялись более 7500 мероприятий, в которых приняли участие более 50000 школьников (в том числе, 5800 обучающихся с ОВЗ) и 3000 педагогов практически из всех общеобразовательных организаций региона. Ежегодно более 200 организаций-партнёров вовлечены в </a:t>
            </a:r>
            <a:r>
              <a:rPr lang="ru-RU" altLang="ru-RU" dirty="0" err="1" smtClean="0"/>
              <a:t>профориентационные</a:t>
            </a:r>
            <a:r>
              <a:rPr lang="ru-RU" altLang="ru-RU" dirty="0" smtClean="0"/>
              <a:t> мероприятия.</a:t>
            </a:r>
          </a:p>
          <a:p>
            <a:r>
              <a:rPr lang="ru-RU" altLang="ru-RU" dirty="0" smtClean="0"/>
              <a:t>В рамках реализации региональных практико-ориентированных проектов и программ РЦРО по формированию предпринимательских компетенций; благоприятной </a:t>
            </a:r>
            <a:r>
              <a:rPr lang="ru-RU" altLang="ru-RU" dirty="0" err="1" smtClean="0"/>
              <a:t>медиобразовательной</a:t>
            </a:r>
            <a:r>
              <a:rPr lang="ru-RU" altLang="ru-RU" dirty="0" smtClean="0"/>
              <a:t> среды; развитию форм наставничества, гражданского, этнокультурного, естественнонаучного образования и др., созданы условия для погружения школьников в актуальные и востребованные для экономики региона профессии. Ребята получают возможность попробовать себя в роли консультантов Центра гражданского образования, реализовать реальный предпринимательский проект, выступить организаторами STEM-лаборатории и др. В 2020 и 2021 г. в регионе впервые были реализованы бизнес-программы для школьников – «Это бизнес, детки» и «Новаторы». Результат не заставил себя ждать. Только за 2020 г. в школьниками реализованы более 40 предпринимательских проектов, один из которых – проект «Удобный маршрут» для людей с ОВЗ, получил </a:t>
            </a:r>
            <a:r>
              <a:rPr lang="ru-RU" altLang="ru-RU" dirty="0" err="1" smtClean="0"/>
              <a:t>грантовую</a:t>
            </a:r>
            <a:r>
              <a:rPr lang="ru-RU" altLang="ru-RU" dirty="0" smtClean="0"/>
              <a:t> поддержку на сумму 250 тыс. рублей.</a:t>
            </a:r>
          </a:p>
          <a:p>
            <a:r>
              <a:rPr lang="ru-RU" altLang="ru-RU" dirty="0" smtClean="0"/>
              <a:t>Несмотря на достигнутые результаты, система профориентации школьников в регионе находится на стадии становления, имеется ряд проблем и трудностей. Прежде всего – ограниченность ресурсов в ряде муниципалитетов, и, как следствие, отсутствие возможностей для школьников реально познакомиться с перспективными и актуальными отраслями и профессиями на своей территории. Кроме того, пандемия </a:t>
            </a:r>
            <a:r>
              <a:rPr lang="ru-RU" altLang="ru-RU" dirty="0" err="1" smtClean="0"/>
              <a:t>коронавируса</a:t>
            </a:r>
            <a:r>
              <a:rPr lang="ru-RU" altLang="ru-RU" dirty="0" smtClean="0"/>
              <a:t> привела к отсутствию возможности проводить мероприятия в очном формате. </a:t>
            </a:r>
          </a:p>
          <a:p>
            <a:r>
              <a:rPr lang="ru-RU" altLang="ru-RU" dirty="0" smtClean="0"/>
              <a:t>Стоит задача обеспечить равные возможности для доступа к эффективным моделям профориентации всем детям, необходимо стремиться к обеспечению 100% охвата школьников мероприятиями </a:t>
            </a:r>
            <a:r>
              <a:rPr lang="ru-RU" altLang="ru-RU" dirty="0" err="1" smtClean="0"/>
              <a:t>профориентационных</a:t>
            </a:r>
            <a:r>
              <a:rPr lang="ru-RU" altLang="ru-RU" dirty="0" smtClean="0"/>
              <a:t> кампаний, а также иными </a:t>
            </a:r>
            <a:r>
              <a:rPr lang="ru-RU" altLang="ru-RU" dirty="0" err="1" smtClean="0"/>
              <a:t>профориентационными</a:t>
            </a:r>
            <a:r>
              <a:rPr lang="ru-RU" altLang="ru-RU" dirty="0" smtClean="0"/>
              <a:t> проектами, программами, образовательными событиями, непрерывно проходящими в течение года. Также предстоит разработать подходы к объективному мониторингу эффективности </a:t>
            </a:r>
            <a:r>
              <a:rPr lang="ru-RU" altLang="ru-RU" dirty="0" err="1" smtClean="0"/>
              <a:t>профориентационной</a:t>
            </a:r>
            <a:r>
              <a:rPr lang="ru-RU" altLang="ru-RU" dirty="0" smtClean="0"/>
              <a:t> работы.</a:t>
            </a:r>
          </a:p>
        </p:txBody>
      </p:sp>
      <p:sp>
        <p:nvSpPr>
          <p:cNvPr id="256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7452" indent="-283635">
              <a:defRPr>
                <a:solidFill>
                  <a:schemeClr val="tx1"/>
                </a:solidFill>
                <a:latin typeface="Arial" panose="020B0604020202020204" pitchFamily="34" charset="0"/>
                <a:cs typeface="Arial" panose="020B0604020202020204" pitchFamily="34" charset="0"/>
              </a:defRPr>
            </a:lvl2pPr>
            <a:lvl3pPr marL="1134542" indent="-226908">
              <a:defRPr>
                <a:solidFill>
                  <a:schemeClr val="tx1"/>
                </a:solidFill>
                <a:latin typeface="Arial" panose="020B0604020202020204" pitchFamily="34" charset="0"/>
                <a:cs typeface="Arial" panose="020B0604020202020204" pitchFamily="34" charset="0"/>
              </a:defRPr>
            </a:lvl3pPr>
            <a:lvl4pPr marL="1588359" indent="-226908">
              <a:defRPr>
                <a:solidFill>
                  <a:schemeClr val="tx1"/>
                </a:solidFill>
                <a:latin typeface="Arial" panose="020B0604020202020204" pitchFamily="34" charset="0"/>
                <a:cs typeface="Arial" panose="020B0604020202020204" pitchFamily="34" charset="0"/>
              </a:defRPr>
            </a:lvl4pPr>
            <a:lvl5pPr marL="2042175" indent="-226908">
              <a:defRPr>
                <a:solidFill>
                  <a:schemeClr val="tx1"/>
                </a:solidFill>
                <a:latin typeface="Arial" panose="020B0604020202020204" pitchFamily="34" charset="0"/>
                <a:cs typeface="Arial" panose="020B0604020202020204" pitchFamily="34" charset="0"/>
              </a:defRPr>
            </a:lvl5pPr>
            <a:lvl6pPr marL="2495992"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9809"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3625"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7442"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E44D7D-7D5E-4B4A-8AB5-E404E3789B0D}" type="slidenum">
              <a:rPr lang="ru-RU" altLang="ru-RU">
                <a:latin typeface="Calibri" panose="020F0502020204030204" pitchFamily="34" charset="0"/>
              </a:rPr>
              <a:pPr/>
              <a:t>9</a:t>
            </a:fld>
            <a:endParaRPr lang="ru-RU" altLang="ru-RU">
              <a:latin typeface="Calibri" panose="020F0502020204030204" pitchFamily="34" charset="0"/>
            </a:endParaRPr>
          </a:p>
        </p:txBody>
      </p:sp>
    </p:spTree>
    <p:extLst>
      <p:ext uri="{BB962C8B-B14F-4D97-AF65-F5344CB8AC3E}">
        <p14:creationId xmlns:p14="http://schemas.microsoft.com/office/powerpoint/2010/main" val="2800531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Подзаголовок 2"/>
          <p:cNvSpPr>
            <a:spLocks noGrp="1"/>
          </p:cNvSpPr>
          <p:nvPr userDrawn="1">
            <p:ph type="subTitle" idx="1"/>
          </p:nvPr>
        </p:nvSpPr>
        <p:spPr>
          <a:xfrm>
            <a:off x="431800" y="3420269"/>
            <a:ext cx="4788792" cy="1008112"/>
          </a:xfrm>
        </p:spPr>
        <p:txBody>
          <a:bodyPr lIns="0" tIns="0" rIns="0" bIns="0">
            <a:noAutofit/>
          </a:bodyPr>
          <a:lstStyle>
            <a:lvl1pPr>
              <a:defRPr>
                <a:latin typeface="Tahoma" pitchFamily="34" charset="0"/>
                <a:cs typeface="Tahoma" pitchFamily="34" charset="0"/>
              </a:defRPr>
            </a:lvl1pPr>
          </a:lstStyle>
          <a:p>
            <a:pPr algn="l"/>
            <a:r>
              <a:rPr lang="ru-RU" sz="2500" dirty="0" smtClean="0"/>
              <a:t>Подзаголовок</a:t>
            </a:r>
          </a:p>
          <a:p>
            <a:pPr algn="l"/>
            <a:r>
              <a:rPr lang="ru-RU" sz="2500" dirty="0" smtClean="0"/>
              <a:t>Подзаголовок</a:t>
            </a:r>
            <a:endParaRPr lang="ru-RU" sz="2500" dirty="0"/>
          </a:p>
        </p:txBody>
      </p:sp>
      <p:sp>
        <p:nvSpPr>
          <p:cNvPr id="9" name="TextBox 8"/>
          <p:cNvSpPr txBox="1"/>
          <p:nvPr userDrawn="1"/>
        </p:nvSpPr>
        <p:spPr>
          <a:xfrm>
            <a:off x="431800" y="5026511"/>
            <a:ext cx="4788792" cy="553998"/>
          </a:xfrm>
          <a:prstGeom prst="rect">
            <a:avLst/>
          </a:prstGeom>
          <a:noFill/>
        </p:spPr>
        <p:txBody>
          <a:bodyPr wrap="square" lIns="0" tIns="0" rIns="0" bIns="0" rtlCol="0">
            <a:noAutofit/>
          </a:bodyPr>
          <a:lstStyle/>
          <a:p>
            <a:r>
              <a:rPr lang="ru-RU" dirty="0" smtClean="0">
                <a:latin typeface="Tahoma" pitchFamily="34" charset="0"/>
                <a:cs typeface="Tahoma" pitchFamily="34" charset="0"/>
              </a:rPr>
              <a:t>АВТОР</a:t>
            </a:r>
          </a:p>
          <a:p>
            <a:r>
              <a:rPr lang="ru-RU" dirty="0" smtClean="0">
                <a:latin typeface="Tahoma" pitchFamily="34" charset="0"/>
                <a:cs typeface="Tahoma" pitchFamily="34" charset="0"/>
              </a:rPr>
              <a:t>АВТОР</a:t>
            </a:r>
            <a:endParaRPr lang="ru-RU" dirty="0">
              <a:latin typeface="Tahoma" pitchFamily="34" charset="0"/>
              <a:cs typeface="Tahoma" pitchFamily="34" charset="0"/>
            </a:endParaRPr>
          </a:p>
        </p:txBody>
      </p:sp>
      <p:sp>
        <p:nvSpPr>
          <p:cNvPr id="10" name="Заголовок 9"/>
          <p:cNvSpPr>
            <a:spLocks noGrp="1"/>
          </p:cNvSpPr>
          <p:nvPr>
            <p:ph type="title"/>
          </p:nvPr>
        </p:nvSpPr>
        <p:spPr>
          <a:xfrm>
            <a:off x="359792" y="1548061"/>
            <a:ext cx="5112568" cy="792088"/>
          </a:xfrm>
        </p:spPr>
        <p:txBody>
          <a:bodyPr/>
          <a:lstStyle/>
          <a:p>
            <a:r>
              <a:rPr lang="ru-RU" dirty="0" smtClean="0"/>
              <a:t>Образец 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792" y="755973"/>
            <a:ext cx="7560840" cy="792088"/>
          </a:xfrm>
        </p:spPr>
        <p:txBody>
          <a:bodyPr/>
          <a:lstStyle/>
          <a:p>
            <a:r>
              <a:rPr lang="ru-RU" smtClean="0"/>
              <a:t>Образец заголовка</a:t>
            </a:r>
            <a:endParaRPr lang="ru-RU"/>
          </a:p>
        </p:txBody>
      </p:sp>
      <p:sp>
        <p:nvSpPr>
          <p:cNvPr id="3" name="Содержимое 2"/>
          <p:cNvSpPr>
            <a:spLocks noGrp="1"/>
          </p:cNvSpPr>
          <p:nvPr>
            <p:ph idx="1"/>
          </p:nvPr>
        </p:nvSpPr>
        <p:spPr>
          <a:xfrm>
            <a:off x="359792" y="1764085"/>
            <a:ext cx="7560840" cy="43204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TextBox 6"/>
          <p:cNvSpPr txBox="1"/>
          <p:nvPr userDrawn="1"/>
        </p:nvSpPr>
        <p:spPr>
          <a:xfrm>
            <a:off x="8208664" y="6372597"/>
            <a:ext cx="1296144" cy="276999"/>
          </a:xfrm>
          <a:prstGeom prst="rect">
            <a:avLst/>
          </a:prstGeom>
          <a:noFill/>
        </p:spPr>
        <p:txBody>
          <a:bodyPr wrap="square" lIns="0" tIns="0" rIns="0" bIns="0" rtlCol="0">
            <a:noAutofit/>
          </a:bodyPr>
          <a:lstStyle/>
          <a:p>
            <a:r>
              <a:rPr lang="en-US" sz="2200" spc="300" dirty="0" smtClean="0">
                <a:solidFill>
                  <a:schemeClr val="bg1"/>
                </a:solidFill>
                <a:latin typeface="Arial" pitchFamily="34" charset="0"/>
                <a:cs typeface="Arial" pitchFamily="34" charset="0"/>
              </a:rPr>
              <a:t>ONLINE</a:t>
            </a:r>
            <a:endParaRPr lang="ru-RU" sz="2200" spc="300" dirty="0">
              <a:solidFill>
                <a:schemeClr val="bg1"/>
              </a:solidFill>
              <a:latin typeface="Arial" pitchFamily="34" charset="0"/>
              <a:cs typeface="Arial" pitchFamily="34" charset="0"/>
            </a:endParaRPr>
          </a:p>
        </p:txBody>
      </p:sp>
      <p:sp>
        <p:nvSpPr>
          <p:cNvPr id="8" name="TextBox 7"/>
          <p:cNvSpPr txBox="1"/>
          <p:nvPr userDrawn="1"/>
        </p:nvSpPr>
        <p:spPr>
          <a:xfrm>
            <a:off x="8208664" y="107901"/>
            <a:ext cx="1296144" cy="360040"/>
          </a:xfrm>
          <a:prstGeom prst="rect">
            <a:avLst/>
          </a:prstGeom>
          <a:noFill/>
        </p:spPr>
        <p:txBody>
          <a:bodyPr wrap="square" lIns="0" tIns="0" rIns="0" bIns="0" rtlCol="0">
            <a:noAutofit/>
          </a:bodyPr>
          <a:lstStyle/>
          <a:p>
            <a:r>
              <a:rPr lang="ru-RU" sz="1200" b="1" spc="0" dirty="0" smtClean="0">
                <a:solidFill>
                  <a:schemeClr val="bg1"/>
                </a:solidFill>
                <a:latin typeface="Arial" pitchFamily="34" charset="0"/>
                <a:cs typeface="Arial" pitchFamily="34" charset="0"/>
              </a:rPr>
              <a:t>18-20 АВГУСТА </a:t>
            </a:r>
            <a:r>
              <a:rPr lang="ru-RU" sz="1200" spc="0" dirty="0" smtClean="0">
                <a:solidFill>
                  <a:schemeClr val="bg1"/>
                </a:solidFill>
                <a:latin typeface="Arial" pitchFamily="34" charset="0"/>
                <a:cs typeface="Arial" pitchFamily="34" charset="0"/>
              </a:rPr>
              <a:t>2021 ГОДА</a:t>
            </a:r>
            <a:endParaRPr lang="ru-RU" sz="1200" spc="0" dirty="0">
              <a:solidFill>
                <a:schemeClr val="bg1"/>
              </a:solidFill>
              <a:latin typeface="Arial" pitchFamily="34" charset="0"/>
              <a:cs typeface="Arial" pitchFamily="34" charset="0"/>
            </a:endParaRPr>
          </a:p>
        </p:txBody>
      </p:sp>
      <p:sp>
        <p:nvSpPr>
          <p:cNvPr id="9" name="TextBox 8"/>
          <p:cNvSpPr txBox="1"/>
          <p:nvPr userDrawn="1"/>
        </p:nvSpPr>
        <p:spPr>
          <a:xfrm>
            <a:off x="9113237" y="311447"/>
            <a:ext cx="288032" cy="144016"/>
          </a:xfrm>
          <a:prstGeom prst="rect">
            <a:avLst/>
          </a:prstGeom>
          <a:noFill/>
        </p:spPr>
        <p:txBody>
          <a:bodyPr wrap="square" lIns="0" tIns="0" rIns="0" bIns="0" rtlCol="0">
            <a:noAutofit/>
          </a:bodyPr>
          <a:lstStyle/>
          <a:p>
            <a:r>
              <a:rPr lang="ru-RU" sz="500" b="0" spc="0" dirty="0" smtClean="0">
                <a:solidFill>
                  <a:schemeClr val="bg1"/>
                </a:solidFill>
                <a:latin typeface="Arial" pitchFamily="34" charset="0"/>
                <a:cs typeface="Arial" pitchFamily="34" charset="0"/>
              </a:rPr>
              <a:t>ГОРОД</a:t>
            </a:r>
            <a:endParaRPr lang="en-US" sz="500" b="0" spc="0" dirty="0" smtClean="0">
              <a:solidFill>
                <a:schemeClr val="bg1"/>
              </a:solidFill>
              <a:latin typeface="Arial" pitchFamily="34" charset="0"/>
              <a:cs typeface="Arial" pitchFamily="34" charset="0"/>
            </a:endParaRPr>
          </a:p>
          <a:p>
            <a:r>
              <a:rPr lang="ru-RU" sz="500" b="0" spc="0" dirty="0" smtClean="0">
                <a:solidFill>
                  <a:schemeClr val="bg1"/>
                </a:solidFill>
                <a:latin typeface="Arial" pitchFamily="34" charset="0"/>
                <a:cs typeface="Arial" pitchFamily="34" charset="0"/>
              </a:rPr>
              <a:t>ТОМСК</a:t>
            </a:r>
            <a:endParaRPr lang="ru-RU" sz="500" b="0" spc="0" dirty="0">
              <a:solidFill>
                <a:schemeClr val="bg1"/>
              </a:solidFill>
              <a:latin typeface="Arial" pitchFamily="34" charset="0"/>
              <a:cs typeface="Arial" pitchFamily="34" charset="0"/>
            </a:endParaRPr>
          </a:p>
        </p:txBody>
      </p:sp>
      <p:cxnSp>
        <p:nvCxnSpPr>
          <p:cNvPr id="10" name="Прямая соединительная линия 9"/>
          <p:cNvCxnSpPr/>
          <p:nvPr userDrawn="1"/>
        </p:nvCxnSpPr>
        <p:spPr>
          <a:xfrm>
            <a:off x="9051130" y="297656"/>
            <a:ext cx="0" cy="176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792" y="4395679"/>
            <a:ext cx="7560840" cy="1358607"/>
          </a:xfrm>
        </p:spPr>
        <p:txBody>
          <a:bodyPr anchor="t"/>
          <a:lstStyle>
            <a:lvl1pPr algn="l">
              <a:defRPr sz="4000" b="1" cap="all"/>
            </a:lvl1pPr>
          </a:lstStyle>
          <a:p>
            <a:r>
              <a:rPr lang="ru-RU" dirty="0" smtClean="0"/>
              <a:t>Образец заголовка</a:t>
            </a:r>
            <a:endParaRPr lang="ru-RU" dirty="0"/>
          </a:p>
        </p:txBody>
      </p:sp>
      <p:sp>
        <p:nvSpPr>
          <p:cNvPr id="3" name="Текст 2"/>
          <p:cNvSpPr>
            <a:spLocks noGrp="1"/>
          </p:cNvSpPr>
          <p:nvPr>
            <p:ph type="body" idx="1"/>
          </p:nvPr>
        </p:nvSpPr>
        <p:spPr>
          <a:xfrm>
            <a:off x="359792" y="2899312"/>
            <a:ext cx="7560840" cy="14963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TextBox 3"/>
          <p:cNvSpPr txBox="1"/>
          <p:nvPr userDrawn="1"/>
        </p:nvSpPr>
        <p:spPr>
          <a:xfrm>
            <a:off x="8208664" y="6372597"/>
            <a:ext cx="1296144" cy="276999"/>
          </a:xfrm>
          <a:prstGeom prst="rect">
            <a:avLst/>
          </a:prstGeom>
          <a:noFill/>
        </p:spPr>
        <p:txBody>
          <a:bodyPr wrap="square" lIns="0" tIns="0" rIns="0" bIns="0" rtlCol="0">
            <a:noAutofit/>
          </a:bodyPr>
          <a:lstStyle/>
          <a:p>
            <a:r>
              <a:rPr lang="en-US" sz="2200" spc="300" dirty="0" smtClean="0">
                <a:solidFill>
                  <a:schemeClr val="bg1"/>
                </a:solidFill>
                <a:latin typeface="Arial" pitchFamily="34" charset="0"/>
                <a:cs typeface="Arial" pitchFamily="34" charset="0"/>
              </a:rPr>
              <a:t>ONLINE</a:t>
            </a:r>
            <a:endParaRPr lang="ru-RU" sz="2200" spc="300" dirty="0">
              <a:solidFill>
                <a:schemeClr val="bg1"/>
              </a:solidFill>
              <a:latin typeface="Arial" pitchFamily="34" charset="0"/>
              <a:cs typeface="Arial" pitchFamily="34" charset="0"/>
            </a:endParaRPr>
          </a:p>
        </p:txBody>
      </p:sp>
      <p:sp>
        <p:nvSpPr>
          <p:cNvPr id="5" name="TextBox 4"/>
          <p:cNvSpPr txBox="1"/>
          <p:nvPr userDrawn="1"/>
        </p:nvSpPr>
        <p:spPr>
          <a:xfrm>
            <a:off x="8208664" y="107901"/>
            <a:ext cx="1296144" cy="360040"/>
          </a:xfrm>
          <a:prstGeom prst="rect">
            <a:avLst/>
          </a:prstGeom>
          <a:noFill/>
        </p:spPr>
        <p:txBody>
          <a:bodyPr wrap="square" lIns="0" tIns="0" rIns="0" bIns="0" rtlCol="0">
            <a:noAutofit/>
          </a:bodyPr>
          <a:lstStyle/>
          <a:p>
            <a:r>
              <a:rPr lang="ru-RU" sz="1200" b="1" spc="0" dirty="0" smtClean="0">
                <a:solidFill>
                  <a:schemeClr val="bg1"/>
                </a:solidFill>
                <a:latin typeface="Arial" pitchFamily="34" charset="0"/>
                <a:cs typeface="Arial" pitchFamily="34" charset="0"/>
              </a:rPr>
              <a:t>18-20 АВГУСТА </a:t>
            </a:r>
            <a:r>
              <a:rPr lang="ru-RU" sz="1200" spc="0" dirty="0" smtClean="0">
                <a:solidFill>
                  <a:schemeClr val="bg1"/>
                </a:solidFill>
                <a:latin typeface="Arial" pitchFamily="34" charset="0"/>
                <a:cs typeface="Arial" pitchFamily="34" charset="0"/>
              </a:rPr>
              <a:t>2021 ГОДА</a:t>
            </a:r>
            <a:endParaRPr lang="ru-RU" sz="1200" spc="0" dirty="0">
              <a:solidFill>
                <a:schemeClr val="bg1"/>
              </a:solidFill>
              <a:latin typeface="Arial" pitchFamily="34" charset="0"/>
              <a:cs typeface="Arial" pitchFamily="34" charset="0"/>
            </a:endParaRPr>
          </a:p>
        </p:txBody>
      </p:sp>
      <p:sp>
        <p:nvSpPr>
          <p:cNvPr id="6" name="TextBox 5"/>
          <p:cNvSpPr txBox="1"/>
          <p:nvPr userDrawn="1"/>
        </p:nvSpPr>
        <p:spPr>
          <a:xfrm>
            <a:off x="9113237" y="311447"/>
            <a:ext cx="288032" cy="144016"/>
          </a:xfrm>
          <a:prstGeom prst="rect">
            <a:avLst/>
          </a:prstGeom>
          <a:noFill/>
        </p:spPr>
        <p:txBody>
          <a:bodyPr wrap="square" lIns="0" tIns="0" rIns="0" bIns="0" rtlCol="0">
            <a:noAutofit/>
          </a:bodyPr>
          <a:lstStyle/>
          <a:p>
            <a:r>
              <a:rPr lang="ru-RU" sz="500" b="0" spc="0" dirty="0" smtClean="0">
                <a:solidFill>
                  <a:schemeClr val="bg1"/>
                </a:solidFill>
                <a:latin typeface="Arial" pitchFamily="34" charset="0"/>
                <a:cs typeface="Arial" pitchFamily="34" charset="0"/>
              </a:rPr>
              <a:t>ГОРОД</a:t>
            </a:r>
            <a:endParaRPr lang="en-US" sz="500" b="0" spc="0" dirty="0" smtClean="0">
              <a:solidFill>
                <a:schemeClr val="bg1"/>
              </a:solidFill>
              <a:latin typeface="Arial" pitchFamily="34" charset="0"/>
              <a:cs typeface="Arial" pitchFamily="34" charset="0"/>
            </a:endParaRPr>
          </a:p>
          <a:p>
            <a:r>
              <a:rPr lang="ru-RU" sz="500" b="0" spc="0" dirty="0" smtClean="0">
                <a:solidFill>
                  <a:schemeClr val="bg1"/>
                </a:solidFill>
                <a:latin typeface="Arial" pitchFamily="34" charset="0"/>
                <a:cs typeface="Arial" pitchFamily="34" charset="0"/>
              </a:rPr>
              <a:t>ТОМСК</a:t>
            </a:r>
            <a:endParaRPr lang="ru-RU" sz="500" b="0" spc="0" dirty="0">
              <a:solidFill>
                <a:schemeClr val="bg1"/>
              </a:solidFill>
              <a:latin typeface="Arial" pitchFamily="34" charset="0"/>
              <a:cs typeface="Arial" pitchFamily="34" charset="0"/>
            </a:endParaRPr>
          </a:p>
        </p:txBody>
      </p:sp>
      <p:cxnSp>
        <p:nvCxnSpPr>
          <p:cNvPr id="7" name="Прямая соединительная линия 6"/>
          <p:cNvCxnSpPr/>
          <p:nvPr userDrawn="1"/>
        </p:nvCxnSpPr>
        <p:spPr>
          <a:xfrm>
            <a:off x="9051130" y="297656"/>
            <a:ext cx="0" cy="176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59793" y="1591376"/>
            <a:ext cx="3672408" cy="45033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248224" y="1591376"/>
            <a:ext cx="3672407" cy="45033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Box 4"/>
          <p:cNvSpPr txBox="1"/>
          <p:nvPr userDrawn="1"/>
        </p:nvSpPr>
        <p:spPr>
          <a:xfrm>
            <a:off x="8208664" y="6372597"/>
            <a:ext cx="1296144" cy="276999"/>
          </a:xfrm>
          <a:prstGeom prst="rect">
            <a:avLst/>
          </a:prstGeom>
          <a:noFill/>
        </p:spPr>
        <p:txBody>
          <a:bodyPr wrap="square" lIns="0" tIns="0" rIns="0" bIns="0" rtlCol="0">
            <a:noAutofit/>
          </a:bodyPr>
          <a:lstStyle/>
          <a:p>
            <a:r>
              <a:rPr lang="en-US" sz="2200" spc="300" dirty="0" smtClean="0">
                <a:solidFill>
                  <a:schemeClr val="bg1"/>
                </a:solidFill>
                <a:latin typeface="Arial" pitchFamily="34" charset="0"/>
                <a:cs typeface="Arial" pitchFamily="34" charset="0"/>
              </a:rPr>
              <a:t>ONLINE</a:t>
            </a:r>
            <a:endParaRPr lang="ru-RU" sz="2200" spc="300" dirty="0">
              <a:solidFill>
                <a:schemeClr val="bg1"/>
              </a:solidFill>
              <a:latin typeface="Arial" pitchFamily="34" charset="0"/>
              <a:cs typeface="Arial" pitchFamily="34" charset="0"/>
            </a:endParaRPr>
          </a:p>
        </p:txBody>
      </p:sp>
      <p:sp>
        <p:nvSpPr>
          <p:cNvPr id="6" name="TextBox 5"/>
          <p:cNvSpPr txBox="1"/>
          <p:nvPr userDrawn="1"/>
        </p:nvSpPr>
        <p:spPr>
          <a:xfrm>
            <a:off x="8208664" y="107901"/>
            <a:ext cx="1296144" cy="360040"/>
          </a:xfrm>
          <a:prstGeom prst="rect">
            <a:avLst/>
          </a:prstGeom>
          <a:noFill/>
        </p:spPr>
        <p:txBody>
          <a:bodyPr wrap="square" lIns="0" tIns="0" rIns="0" bIns="0" rtlCol="0">
            <a:noAutofit/>
          </a:bodyPr>
          <a:lstStyle/>
          <a:p>
            <a:r>
              <a:rPr lang="ru-RU" sz="1200" b="1" spc="0" dirty="0" smtClean="0">
                <a:solidFill>
                  <a:schemeClr val="bg1"/>
                </a:solidFill>
                <a:latin typeface="Arial" pitchFamily="34" charset="0"/>
                <a:cs typeface="Arial" pitchFamily="34" charset="0"/>
              </a:rPr>
              <a:t>18-20 АВГУСТА </a:t>
            </a:r>
            <a:r>
              <a:rPr lang="ru-RU" sz="1200" spc="0" dirty="0" smtClean="0">
                <a:solidFill>
                  <a:schemeClr val="bg1"/>
                </a:solidFill>
                <a:latin typeface="Arial" pitchFamily="34" charset="0"/>
                <a:cs typeface="Arial" pitchFamily="34" charset="0"/>
              </a:rPr>
              <a:t>2021 ГОДА</a:t>
            </a:r>
            <a:endParaRPr lang="ru-RU" sz="1200" spc="0" dirty="0">
              <a:solidFill>
                <a:schemeClr val="bg1"/>
              </a:solidFill>
              <a:latin typeface="Arial" pitchFamily="34" charset="0"/>
              <a:cs typeface="Arial" pitchFamily="34" charset="0"/>
            </a:endParaRPr>
          </a:p>
        </p:txBody>
      </p:sp>
      <p:sp>
        <p:nvSpPr>
          <p:cNvPr id="7" name="TextBox 6"/>
          <p:cNvSpPr txBox="1"/>
          <p:nvPr userDrawn="1"/>
        </p:nvSpPr>
        <p:spPr>
          <a:xfrm>
            <a:off x="9113237" y="311447"/>
            <a:ext cx="288032" cy="144016"/>
          </a:xfrm>
          <a:prstGeom prst="rect">
            <a:avLst/>
          </a:prstGeom>
          <a:noFill/>
        </p:spPr>
        <p:txBody>
          <a:bodyPr wrap="square" lIns="0" tIns="0" rIns="0" bIns="0" rtlCol="0">
            <a:noAutofit/>
          </a:bodyPr>
          <a:lstStyle/>
          <a:p>
            <a:r>
              <a:rPr lang="ru-RU" sz="500" b="0" spc="0" dirty="0" smtClean="0">
                <a:solidFill>
                  <a:schemeClr val="bg1"/>
                </a:solidFill>
                <a:latin typeface="Arial" pitchFamily="34" charset="0"/>
                <a:cs typeface="Arial" pitchFamily="34" charset="0"/>
              </a:rPr>
              <a:t>ГОРОД</a:t>
            </a:r>
            <a:endParaRPr lang="en-US" sz="500" b="0" spc="0" dirty="0" smtClean="0">
              <a:solidFill>
                <a:schemeClr val="bg1"/>
              </a:solidFill>
              <a:latin typeface="Arial" pitchFamily="34" charset="0"/>
              <a:cs typeface="Arial" pitchFamily="34" charset="0"/>
            </a:endParaRPr>
          </a:p>
          <a:p>
            <a:r>
              <a:rPr lang="ru-RU" sz="500" b="0" spc="0" dirty="0" smtClean="0">
                <a:solidFill>
                  <a:schemeClr val="bg1"/>
                </a:solidFill>
                <a:latin typeface="Arial" pitchFamily="34" charset="0"/>
                <a:cs typeface="Arial" pitchFamily="34" charset="0"/>
              </a:rPr>
              <a:t>ТОМСК</a:t>
            </a:r>
            <a:endParaRPr lang="ru-RU" sz="500" b="0" spc="0" dirty="0">
              <a:solidFill>
                <a:schemeClr val="bg1"/>
              </a:solidFill>
              <a:latin typeface="Arial" pitchFamily="34" charset="0"/>
              <a:cs typeface="Arial" pitchFamily="34" charset="0"/>
            </a:endParaRPr>
          </a:p>
        </p:txBody>
      </p:sp>
      <p:cxnSp>
        <p:nvCxnSpPr>
          <p:cNvPr id="8" name="Прямая соединительная линия 7"/>
          <p:cNvCxnSpPr/>
          <p:nvPr userDrawn="1"/>
        </p:nvCxnSpPr>
        <p:spPr>
          <a:xfrm>
            <a:off x="9051130" y="297656"/>
            <a:ext cx="0" cy="176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793" y="755973"/>
            <a:ext cx="7632848" cy="658056"/>
          </a:xfrm>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359792" y="1531204"/>
            <a:ext cx="3384153"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59792" y="2169337"/>
            <a:ext cx="3384153"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032200" y="1531204"/>
            <a:ext cx="3960440"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032200" y="2169337"/>
            <a:ext cx="396044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TextBox 6"/>
          <p:cNvSpPr txBox="1"/>
          <p:nvPr userDrawn="1"/>
        </p:nvSpPr>
        <p:spPr>
          <a:xfrm>
            <a:off x="8208664" y="6372597"/>
            <a:ext cx="1296144" cy="276999"/>
          </a:xfrm>
          <a:prstGeom prst="rect">
            <a:avLst/>
          </a:prstGeom>
          <a:noFill/>
        </p:spPr>
        <p:txBody>
          <a:bodyPr wrap="square" lIns="0" tIns="0" rIns="0" bIns="0" rtlCol="0">
            <a:noAutofit/>
          </a:bodyPr>
          <a:lstStyle/>
          <a:p>
            <a:r>
              <a:rPr lang="en-US" sz="2200" spc="300" dirty="0" smtClean="0">
                <a:solidFill>
                  <a:schemeClr val="bg1"/>
                </a:solidFill>
                <a:latin typeface="Arial" pitchFamily="34" charset="0"/>
                <a:cs typeface="Arial" pitchFamily="34" charset="0"/>
              </a:rPr>
              <a:t>ONLINE</a:t>
            </a:r>
            <a:endParaRPr lang="ru-RU" sz="2200" spc="300" dirty="0">
              <a:solidFill>
                <a:schemeClr val="bg1"/>
              </a:solidFill>
              <a:latin typeface="Arial" pitchFamily="34" charset="0"/>
              <a:cs typeface="Arial" pitchFamily="34" charset="0"/>
            </a:endParaRPr>
          </a:p>
        </p:txBody>
      </p:sp>
      <p:sp>
        <p:nvSpPr>
          <p:cNvPr id="8" name="TextBox 7"/>
          <p:cNvSpPr txBox="1"/>
          <p:nvPr userDrawn="1"/>
        </p:nvSpPr>
        <p:spPr>
          <a:xfrm>
            <a:off x="8208664" y="107901"/>
            <a:ext cx="1296144" cy="360040"/>
          </a:xfrm>
          <a:prstGeom prst="rect">
            <a:avLst/>
          </a:prstGeom>
          <a:noFill/>
        </p:spPr>
        <p:txBody>
          <a:bodyPr wrap="square" lIns="0" tIns="0" rIns="0" bIns="0" rtlCol="0">
            <a:noAutofit/>
          </a:bodyPr>
          <a:lstStyle/>
          <a:p>
            <a:r>
              <a:rPr lang="ru-RU" sz="1200" b="1" spc="0" dirty="0" smtClean="0">
                <a:solidFill>
                  <a:schemeClr val="bg1"/>
                </a:solidFill>
                <a:latin typeface="Arial" pitchFamily="34" charset="0"/>
                <a:cs typeface="Arial" pitchFamily="34" charset="0"/>
              </a:rPr>
              <a:t>18-20 АВГУСТА </a:t>
            </a:r>
            <a:r>
              <a:rPr lang="ru-RU" sz="1200" spc="0" dirty="0" smtClean="0">
                <a:solidFill>
                  <a:schemeClr val="bg1"/>
                </a:solidFill>
                <a:latin typeface="Arial" pitchFamily="34" charset="0"/>
                <a:cs typeface="Arial" pitchFamily="34" charset="0"/>
              </a:rPr>
              <a:t>2021 ГОДА</a:t>
            </a:r>
            <a:endParaRPr lang="ru-RU" sz="1200" spc="0" dirty="0">
              <a:solidFill>
                <a:schemeClr val="bg1"/>
              </a:solidFill>
              <a:latin typeface="Arial" pitchFamily="34" charset="0"/>
              <a:cs typeface="Arial" pitchFamily="34" charset="0"/>
            </a:endParaRPr>
          </a:p>
        </p:txBody>
      </p:sp>
      <p:sp>
        <p:nvSpPr>
          <p:cNvPr id="9" name="TextBox 8"/>
          <p:cNvSpPr txBox="1"/>
          <p:nvPr userDrawn="1"/>
        </p:nvSpPr>
        <p:spPr>
          <a:xfrm>
            <a:off x="9113237" y="311447"/>
            <a:ext cx="288032" cy="144016"/>
          </a:xfrm>
          <a:prstGeom prst="rect">
            <a:avLst/>
          </a:prstGeom>
          <a:noFill/>
        </p:spPr>
        <p:txBody>
          <a:bodyPr wrap="square" lIns="0" tIns="0" rIns="0" bIns="0" rtlCol="0">
            <a:noAutofit/>
          </a:bodyPr>
          <a:lstStyle/>
          <a:p>
            <a:r>
              <a:rPr lang="ru-RU" sz="500" b="0" spc="0" dirty="0" smtClean="0">
                <a:solidFill>
                  <a:schemeClr val="bg1"/>
                </a:solidFill>
                <a:latin typeface="Arial" pitchFamily="34" charset="0"/>
                <a:cs typeface="Arial" pitchFamily="34" charset="0"/>
              </a:rPr>
              <a:t>ГОРОД</a:t>
            </a:r>
            <a:endParaRPr lang="en-US" sz="500" b="0" spc="0" dirty="0" smtClean="0">
              <a:solidFill>
                <a:schemeClr val="bg1"/>
              </a:solidFill>
              <a:latin typeface="Arial" pitchFamily="34" charset="0"/>
              <a:cs typeface="Arial" pitchFamily="34" charset="0"/>
            </a:endParaRPr>
          </a:p>
          <a:p>
            <a:r>
              <a:rPr lang="ru-RU" sz="500" b="0" spc="0" dirty="0" smtClean="0">
                <a:solidFill>
                  <a:schemeClr val="bg1"/>
                </a:solidFill>
                <a:latin typeface="Arial" pitchFamily="34" charset="0"/>
                <a:cs typeface="Arial" pitchFamily="34" charset="0"/>
              </a:rPr>
              <a:t>ТОМСК</a:t>
            </a:r>
            <a:endParaRPr lang="ru-RU" sz="500" b="0" spc="0" dirty="0">
              <a:solidFill>
                <a:schemeClr val="bg1"/>
              </a:solidFill>
              <a:latin typeface="Arial" pitchFamily="34" charset="0"/>
              <a:cs typeface="Arial" pitchFamily="34" charset="0"/>
            </a:endParaRPr>
          </a:p>
        </p:txBody>
      </p:sp>
      <p:cxnSp>
        <p:nvCxnSpPr>
          <p:cNvPr id="10" name="Прямая соединительная линия 9"/>
          <p:cNvCxnSpPr/>
          <p:nvPr userDrawn="1"/>
        </p:nvCxnSpPr>
        <p:spPr>
          <a:xfrm>
            <a:off x="9051130" y="297656"/>
            <a:ext cx="0" cy="176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792" y="755973"/>
            <a:ext cx="7632848" cy="792088"/>
          </a:xfrm>
        </p:spPr>
        <p:txBody>
          <a:bodyPr/>
          <a:lstStyle/>
          <a:p>
            <a:r>
              <a:rPr lang="ru-RU" smtClean="0"/>
              <a:t>Образец заголовка</a:t>
            </a:r>
            <a:endParaRPr lang="ru-RU"/>
          </a:p>
        </p:txBody>
      </p:sp>
      <p:sp>
        <p:nvSpPr>
          <p:cNvPr id="3" name="TextBox 2"/>
          <p:cNvSpPr txBox="1"/>
          <p:nvPr userDrawn="1"/>
        </p:nvSpPr>
        <p:spPr>
          <a:xfrm>
            <a:off x="8208664" y="6372597"/>
            <a:ext cx="1296144" cy="276999"/>
          </a:xfrm>
          <a:prstGeom prst="rect">
            <a:avLst/>
          </a:prstGeom>
          <a:noFill/>
        </p:spPr>
        <p:txBody>
          <a:bodyPr wrap="square" lIns="0" tIns="0" rIns="0" bIns="0" rtlCol="0">
            <a:noAutofit/>
          </a:bodyPr>
          <a:lstStyle/>
          <a:p>
            <a:r>
              <a:rPr lang="en-US" sz="2200" spc="300" dirty="0" smtClean="0">
                <a:solidFill>
                  <a:schemeClr val="bg1"/>
                </a:solidFill>
                <a:latin typeface="Arial" pitchFamily="34" charset="0"/>
                <a:cs typeface="Arial" pitchFamily="34" charset="0"/>
              </a:rPr>
              <a:t>ONLINE</a:t>
            </a:r>
            <a:endParaRPr lang="ru-RU" sz="2200" spc="300" dirty="0">
              <a:solidFill>
                <a:schemeClr val="bg1"/>
              </a:solidFill>
              <a:latin typeface="Arial" pitchFamily="34" charset="0"/>
              <a:cs typeface="Arial" pitchFamily="34" charset="0"/>
            </a:endParaRPr>
          </a:p>
        </p:txBody>
      </p:sp>
      <p:sp>
        <p:nvSpPr>
          <p:cNvPr id="4" name="TextBox 3"/>
          <p:cNvSpPr txBox="1"/>
          <p:nvPr userDrawn="1"/>
        </p:nvSpPr>
        <p:spPr>
          <a:xfrm>
            <a:off x="8208664" y="107901"/>
            <a:ext cx="1296144" cy="360040"/>
          </a:xfrm>
          <a:prstGeom prst="rect">
            <a:avLst/>
          </a:prstGeom>
          <a:noFill/>
        </p:spPr>
        <p:txBody>
          <a:bodyPr wrap="square" lIns="0" tIns="0" rIns="0" bIns="0" rtlCol="0">
            <a:noAutofit/>
          </a:bodyPr>
          <a:lstStyle/>
          <a:p>
            <a:r>
              <a:rPr lang="ru-RU" sz="1200" b="1" spc="0" dirty="0" smtClean="0">
                <a:solidFill>
                  <a:schemeClr val="bg1"/>
                </a:solidFill>
                <a:latin typeface="Arial" pitchFamily="34" charset="0"/>
                <a:cs typeface="Arial" pitchFamily="34" charset="0"/>
              </a:rPr>
              <a:t>18-20 АВГУСТА </a:t>
            </a:r>
            <a:r>
              <a:rPr lang="ru-RU" sz="1200" spc="0" dirty="0" smtClean="0">
                <a:solidFill>
                  <a:schemeClr val="bg1"/>
                </a:solidFill>
                <a:latin typeface="Arial" pitchFamily="34" charset="0"/>
                <a:cs typeface="Arial" pitchFamily="34" charset="0"/>
              </a:rPr>
              <a:t>2021 ГОДА</a:t>
            </a:r>
            <a:endParaRPr lang="ru-RU" sz="1200" spc="0" dirty="0">
              <a:solidFill>
                <a:schemeClr val="bg1"/>
              </a:solidFill>
              <a:latin typeface="Arial" pitchFamily="34" charset="0"/>
              <a:cs typeface="Arial" pitchFamily="34" charset="0"/>
            </a:endParaRPr>
          </a:p>
        </p:txBody>
      </p:sp>
      <p:sp>
        <p:nvSpPr>
          <p:cNvPr id="5" name="TextBox 4"/>
          <p:cNvSpPr txBox="1"/>
          <p:nvPr userDrawn="1"/>
        </p:nvSpPr>
        <p:spPr>
          <a:xfrm>
            <a:off x="9113237" y="311447"/>
            <a:ext cx="288032" cy="144016"/>
          </a:xfrm>
          <a:prstGeom prst="rect">
            <a:avLst/>
          </a:prstGeom>
          <a:noFill/>
        </p:spPr>
        <p:txBody>
          <a:bodyPr wrap="square" lIns="0" tIns="0" rIns="0" bIns="0" rtlCol="0">
            <a:noAutofit/>
          </a:bodyPr>
          <a:lstStyle/>
          <a:p>
            <a:r>
              <a:rPr lang="ru-RU" sz="500" b="0" spc="0" dirty="0" smtClean="0">
                <a:solidFill>
                  <a:schemeClr val="bg1"/>
                </a:solidFill>
                <a:latin typeface="Arial" pitchFamily="34" charset="0"/>
                <a:cs typeface="Arial" pitchFamily="34" charset="0"/>
              </a:rPr>
              <a:t>ГОРОД</a:t>
            </a:r>
            <a:endParaRPr lang="en-US" sz="500" b="0" spc="0" dirty="0" smtClean="0">
              <a:solidFill>
                <a:schemeClr val="bg1"/>
              </a:solidFill>
              <a:latin typeface="Arial" pitchFamily="34" charset="0"/>
              <a:cs typeface="Arial" pitchFamily="34" charset="0"/>
            </a:endParaRPr>
          </a:p>
          <a:p>
            <a:r>
              <a:rPr lang="ru-RU" sz="500" b="0" spc="0" dirty="0" smtClean="0">
                <a:solidFill>
                  <a:schemeClr val="bg1"/>
                </a:solidFill>
                <a:latin typeface="Arial" pitchFamily="34" charset="0"/>
                <a:cs typeface="Arial" pitchFamily="34" charset="0"/>
              </a:rPr>
              <a:t>ТОМСК</a:t>
            </a:r>
            <a:endParaRPr lang="ru-RU" sz="500" b="0" spc="0" dirty="0">
              <a:solidFill>
                <a:schemeClr val="bg1"/>
              </a:solidFill>
              <a:latin typeface="Arial" pitchFamily="34" charset="0"/>
              <a:cs typeface="Arial" pitchFamily="34" charset="0"/>
            </a:endParaRPr>
          </a:p>
        </p:txBody>
      </p:sp>
      <p:cxnSp>
        <p:nvCxnSpPr>
          <p:cNvPr id="6" name="Прямая соединительная линия 5"/>
          <p:cNvCxnSpPr/>
          <p:nvPr userDrawn="1"/>
        </p:nvCxnSpPr>
        <p:spPr>
          <a:xfrm>
            <a:off x="9051130" y="297656"/>
            <a:ext cx="0" cy="176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TextBox 1"/>
          <p:cNvSpPr txBox="1"/>
          <p:nvPr userDrawn="1"/>
        </p:nvSpPr>
        <p:spPr>
          <a:xfrm>
            <a:off x="8208664" y="6372597"/>
            <a:ext cx="1296144" cy="276999"/>
          </a:xfrm>
          <a:prstGeom prst="rect">
            <a:avLst/>
          </a:prstGeom>
          <a:noFill/>
        </p:spPr>
        <p:txBody>
          <a:bodyPr wrap="square" lIns="0" tIns="0" rIns="0" bIns="0" rtlCol="0">
            <a:noAutofit/>
          </a:bodyPr>
          <a:lstStyle/>
          <a:p>
            <a:r>
              <a:rPr lang="en-US" sz="2200" spc="300" dirty="0" smtClean="0">
                <a:solidFill>
                  <a:schemeClr val="bg1"/>
                </a:solidFill>
                <a:latin typeface="Arial" pitchFamily="34" charset="0"/>
                <a:cs typeface="Arial" pitchFamily="34" charset="0"/>
              </a:rPr>
              <a:t>ONLINE</a:t>
            </a:r>
            <a:endParaRPr lang="ru-RU" sz="2200" spc="300" dirty="0">
              <a:solidFill>
                <a:schemeClr val="bg1"/>
              </a:solidFill>
              <a:latin typeface="Arial" pitchFamily="34" charset="0"/>
              <a:cs typeface="Arial" pitchFamily="34" charset="0"/>
            </a:endParaRPr>
          </a:p>
        </p:txBody>
      </p:sp>
      <p:sp>
        <p:nvSpPr>
          <p:cNvPr id="3" name="TextBox 2"/>
          <p:cNvSpPr txBox="1"/>
          <p:nvPr userDrawn="1"/>
        </p:nvSpPr>
        <p:spPr>
          <a:xfrm>
            <a:off x="8208664" y="107901"/>
            <a:ext cx="1296144" cy="360040"/>
          </a:xfrm>
          <a:prstGeom prst="rect">
            <a:avLst/>
          </a:prstGeom>
          <a:noFill/>
        </p:spPr>
        <p:txBody>
          <a:bodyPr wrap="square" lIns="0" tIns="0" rIns="0" bIns="0" rtlCol="0">
            <a:noAutofit/>
          </a:bodyPr>
          <a:lstStyle/>
          <a:p>
            <a:r>
              <a:rPr lang="ru-RU" sz="1200" b="1" spc="0" dirty="0" smtClean="0">
                <a:solidFill>
                  <a:schemeClr val="bg1"/>
                </a:solidFill>
                <a:latin typeface="Arial" pitchFamily="34" charset="0"/>
                <a:cs typeface="Arial" pitchFamily="34" charset="0"/>
              </a:rPr>
              <a:t>18-20 АВГУСТА </a:t>
            </a:r>
            <a:r>
              <a:rPr lang="ru-RU" sz="1200" spc="0" dirty="0" smtClean="0">
                <a:solidFill>
                  <a:schemeClr val="bg1"/>
                </a:solidFill>
                <a:latin typeface="Arial" pitchFamily="34" charset="0"/>
                <a:cs typeface="Arial" pitchFamily="34" charset="0"/>
              </a:rPr>
              <a:t>2021 ГОДА</a:t>
            </a:r>
            <a:endParaRPr lang="ru-RU" sz="1200" spc="0" dirty="0">
              <a:solidFill>
                <a:schemeClr val="bg1"/>
              </a:solidFill>
              <a:latin typeface="Arial" pitchFamily="34" charset="0"/>
              <a:cs typeface="Arial" pitchFamily="34" charset="0"/>
            </a:endParaRPr>
          </a:p>
        </p:txBody>
      </p:sp>
      <p:sp>
        <p:nvSpPr>
          <p:cNvPr id="4" name="TextBox 3"/>
          <p:cNvSpPr txBox="1"/>
          <p:nvPr userDrawn="1"/>
        </p:nvSpPr>
        <p:spPr>
          <a:xfrm>
            <a:off x="9113237" y="311447"/>
            <a:ext cx="288032" cy="144016"/>
          </a:xfrm>
          <a:prstGeom prst="rect">
            <a:avLst/>
          </a:prstGeom>
          <a:noFill/>
        </p:spPr>
        <p:txBody>
          <a:bodyPr wrap="square" lIns="0" tIns="0" rIns="0" bIns="0" rtlCol="0">
            <a:noAutofit/>
          </a:bodyPr>
          <a:lstStyle/>
          <a:p>
            <a:r>
              <a:rPr lang="ru-RU" sz="500" b="0" spc="0" dirty="0" smtClean="0">
                <a:solidFill>
                  <a:schemeClr val="bg1"/>
                </a:solidFill>
                <a:latin typeface="Arial" pitchFamily="34" charset="0"/>
                <a:cs typeface="Arial" pitchFamily="34" charset="0"/>
              </a:rPr>
              <a:t>ГОРОД</a:t>
            </a:r>
            <a:endParaRPr lang="en-US" sz="500" b="0" spc="0" dirty="0" smtClean="0">
              <a:solidFill>
                <a:schemeClr val="bg1"/>
              </a:solidFill>
              <a:latin typeface="Arial" pitchFamily="34" charset="0"/>
              <a:cs typeface="Arial" pitchFamily="34" charset="0"/>
            </a:endParaRPr>
          </a:p>
          <a:p>
            <a:r>
              <a:rPr lang="ru-RU" sz="500" b="0" spc="0" dirty="0" smtClean="0">
                <a:solidFill>
                  <a:schemeClr val="bg1"/>
                </a:solidFill>
                <a:latin typeface="Arial" pitchFamily="34" charset="0"/>
                <a:cs typeface="Arial" pitchFamily="34" charset="0"/>
              </a:rPr>
              <a:t>ТОМСК</a:t>
            </a:r>
            <a:endParaRPr lang="ru-RU" sz="500" b="0" spc="0" dirty="0">
              <a:solidFill>
                <a:schemeClr val="bg1"/>
              </a:solidFill>
              <a:latin typeface="Arial" pitchFamily="34" charset="0"/>
              <a:cs typeface="Arial" pitchFamily="34" charset="0"/>
            </a:endParaRPr>
          </a:p>
        </p:txBody>
      </p:sp>
      <p:cxnSp>
        <p:nvCxnSpPr>
          <p:cNvPr id="5" name="Прямая соединительная линия 4"/>
          <p:cNvCxnSpPr/>
          <p:nvPr userDrawn="1"/>
        </p:nvCxnSpPr>
        <p:spPr>
          <a:xfrm>
            <a:off x="9051130" y="297656"/>
            <a:ext cx="0" cy="176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2" y="755973"/>
            <a:ext cx="3316456" cy="675473"/>
          </a:xfrm>
        </p:spPr>
        <p:txBody>
          <a:bodyPr anchor="b"/>
          <a:lstStyle>
            <a:lvl1pPr algn="l">
              <a:defRPr sz="2000" b="1"/>
            </a:lvl1pPr>
          </a:lstStyle>
          <a:p>
            <a:r>
              <a:rPr lang="ru-RU" dirty="0" smtClean="0"/>
              <a:t>Образец заголовка</a:t>
            </a:r>
            <a:endParaRPr lang="ru-RU" dirty="0"/>
          </a:p>
        </p:txBody>
      </p:sp>
      <p:sp>
        <p:nvSpPr>
          <p:cNvPr id="3" name="Содержимое 2"/>
          <p:cNvSpPr>
            <a:spLocks noGrp="1"/>
          </p:cNvSpPr>
          <p:nvPr>
            <p:ph idx="1"/>
          </p:nvPr>
        </p:nvSpPr>
        <p:spPr>
          <a:xfrm>
            <a:off x="3941245" y="755973"/>
            <a:ext cx="4051395" cy="5354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504032" y="1620069"/>
            <a:ext cx="3316456" cy="4490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Образец текста</a:t>
            </a:r>
          </a:p>
        </p:txBody>
      </p:sp>
      <p:sp>
        <p:nvSpPr>
          <p:cNvPr id="5" name="TextBox 4"/>
          <p:cNvSpPr txBox="1"/>
          <p:nvPr userDrawn="1"/>
        </p:nvSpPr>
        <p:spPr>
          <a:xfrm>
            <a:off x="8208664" y="6372597"/>
            <a:ext cx="1296144" cy="276999"/>
          </a:xfrm>
          <a:prstGeom prst="rect">
            <a:avLst/>
          </a:prstGeom>
          <a:noFill/>
        </p:spPr>
        <p:txBody>
          <a:bodyPr wrap="square" lIns="0" tIns="0" rIns="0" bIns="0" rtlCol="0">
            <a:noAutofit/>
          </a:bodyPr>
          <a:lstStyle/>
          <a:p>
            <a:r>
              <a:rPr lang="en-US" sz="2200" spc="300" dirty="0" smtClean="0">
                <a:solidFill>
                  <a:schemeClr val="bg1"/>
                </a:solidFill>
                <a:latin typeface="Arial" pitchFamily="34" charset="0"/>
                <a:cs typeface="Arial" pitchFamily="34" charset="0"/>
              </a:rPr>
              <a:t>ONLINE</a:t>
            </a:r>
            <a:endParaRPr lang="ru-RU" sz="2200" spc="300" dirty="0">
              <a:solidFill>
                <a:schemeClr val="bg1"/>
              </a:solidFill>
              <a:latin typeface="Arial" pitchFamily="34" charset="0"/>
              <a:cs typeface="Arial" pitchFamily="34" charset="0"/>
            </a:endParaRPr>
          </a:p>
        </p:txBody>
      </p:sp>
      <p:sp>
        <p:nvSpPr>
          <p:cNvPr id="6" name="TextBox 5"/>
          <p:cNvSpPr txBox="1"/>
          <p:nvPr userDrawn="1"/>
        </p:nvSpPr>
        <p:spPr>
          <a:xfrm>
            <a:off x="8208664" y="107901"/>
            <a:ext cx="1296144" cy="360040"/>
          </a:xfrm>
          <a:prstGeom prst="rect">
            <a:avLst/>
          </a:prstGeom>
          <a:noFill/>
        </p:spPr>
        <p:txBody>
          <a:bodyPr wrap="square" lIns="0" tIns="0" rIns="0" bIns="0" rtlCol="0">
            <a:noAutofit/>
          </a:bodyPr>
          <a:lstStyle/>
          <a:p>
            <a:r>
              <a:rPr lang="ru-RU" sz="1200" b="1" spc="0" dirty="0" smtClean="0">
                <a:solidFill>
                  <a:schemeClr val="bg1"/>
                </a:solidFill>
                <a:latin typeface="Arial" pitchFamily="34" charset="0"/>
                <a:cs typeface="Arial" pitchFamily="34" charset="0"/>
              </a:rPr>
              <a:t>18-20 АВГУСТА </a:t>
            </a:r>
            <a:r>
              <a:rPr lang="ru-RU" sz="1200" spc="0" dirty="0" smtClean="0">
                <a:solidFill>
                  <a:schemeClr val="bg1"/>
                </a:solidFill>
                <a:latin typeface="Arial" pitchFamily="34" charset="0"/>
                <a:cs typeface="Arial" pitchFamily="34" charset="0"/>
              </a:rPr>
              <a:t>2021 ГОДА</a:t>
            </a:r>
            <a:endParaRPr lang="ru-RU" sz="1200" spc="0" dirty="0">
              <a:solidFill>
                <a:schemeClr val="bg1"/>
              </a:solidFill>
              <a:latin typeface="Arial" pitchFamily="34" charset="0"/>
              <a:cs typeface="Arial" pitchFamily="34" charset="0"/>
            </a:endParaRPr>
          </a:p>
        </p:txBody>
      </p:sp>
      <p:sp>
        <p:nvSpPr>
          <p:cNvPr id="7" name="TextBox 6"/>
          <p:cNvSpPr txBox="1"/>
          <p:nvPr userDrawn="1"/>
        </p:nvSpPr>
        <p:spPr>
          <a:xfrm>
            <a:off x="9113237" y="311447"/>
            <a:ext cx="288032" cy="144016"/>
          </a:xfrm>
          <a:prstGeom prst="rect">
            <a:avLst/>
          </a:prstGeom>
          <a:noFill/>
        </p:spPr>
        <p:txBody>
          <a:bodyPr wrap="square" lIns="0" tIns="0" rIns="0" bIns="0" rtlCol="0">
            <a:noAutofit/>
          </a:bodyPr>
          <a:lstStyle/>
          <a:p>
            <a:r>
              <a:rPr lang="ru-RU" sz="500" b="0" spc="0" dirty="0" smtClean="0">
                <a:solidFill>
                  <a:schemeClr val="bg1"/>
                </a:solidFill>
                <a:latin typeface="Arial" pitchFamily="34" charset="0"/>
                <a:cs typeface="Arial" pitchFamily="34" charset="0"/>
              </a:rPr>
              <a:t>ГОРОД</a:t>
            </a:r>
            <a:endParaRPr lang="en-US" sz="500" b="0" spc="0" dirty="0" smtClean="0">
              <a:solidFill>
                <a:schemeClr val="bg1"/>
              </a:solidFill>
              <a:latin typeface="Arial" pitchFamily="34" charset="0"/>
              <a:cs typeface="Arial" pitchFamily="34" charset="0"/>
            </a:endParaRPr>
          </a:p>
          <a:p>
            <a:r>
              <a:rPr lang="ru-RU" sz="500" b="0" spc="0" dirty="0" smtClean="0">
                <a:solidFill>
                  <a:schemeClr val="bg1"/>
                </a:solidFill>
                <a:latin typeface="Arial" pitchFamily="34" charset="0"/>
                <a:cs typeface="Arial" pitchFamily="34" charset="0"/>
              </a:rPr>
              <a:t>ТОМСК</a:t>
            </a:r>
            <a:endParaRPr lang="ru-RU" sz="500" b="0" spc="0" dirty="0">
              <a:solidFill>
                <a:schemeClr val="bg1"/>
              </a:solidFill>
              <a:latin typeface="Arial" pitchFamily="34" charset="0"/>
              <a:cs typeface="Arial" pitchFamily="34" charset="0"/>
            </a:endParaRPr>
          </a:p>
        </p:txBody>
      </p:sp>
      <p:cxnSp>
        <p:nvCxnSpPr>
          <p:cNvPr id="8" name="Прямая соединительная линия 7"/>
          <p:cNvCxnSpPr/>
          <p:nvPr userDrawn="1"/>
        </p:nvCxnSpPr>
        <p:spPr>
          <a:xfrm>
            <a:off x="9051130" y="297656"/>
            <a:ext cx="0" cy="176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792" y="4788377"/>
            <a:ext cx="7632848" cy="565295"/>
          </a:xfrm>
        </p:spPr>
        <p:txBody>
          <a:bodyPr anchor="t" anchorCtr="0"/>
          <a:lstStyle>
            <a:lvl1pPr algn="l">
              <a:defRPr sz="2000" b="0">
                <a:latin typeface="Tahoma" pitchFamily="34" charset="0"/>
                <a:cs typeface="Tahoma" pitchFamily="34" charset="0"/>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359792" y="611215"/>
            <a:ext cx="7632848"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359792" y="5353671"/>
            <a:ext cx="7632848" cy="802813"/>
          </a:xfrm>
        </p:spPr>
        <p:txBody>
          <a:bodyPr lIns="0" tIns="0" rIns="0" bIns="0">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Box 4"/>
          <p:cNvSpPr txBox="1"/>
          <p:nvPr userDrawn="1"/>
        </p:nvSpPr>
        <p:spPr>
          <a:xfrm>
            <a:off x="8208664" y="6372597"/>
            <a:ext cx="1296144" cy="276999"/>
          </a:xfrm>
          <a:prstGeom prst="rect">
            <a:avLst/>
          </a:prstGeom>
          <a:noFill/>
        </p:spPr>
        <p:txBody>
          <a:bodyPr wrap="square" lIns="0" tIns="0" rIns="0" bIns="0" rtlCol="0">
            <a:noAutofit/>
          </a:bodyPr>
          <a:lstStyle/>
          <a:p>
            <a:r>
              <a:rPr lang="en-US" sz="2200" spc="300" dirty="0" smtClean="0">
                <a:solidFill>
                  <a:schemeClr val="bg1"/>
                </a:solidFill>
                <a:latin typeface="Arial" pitchFamily="34" charset="0"/>
                <a:cs typeface="Arial" pitchFamily="34" charset="0"/>
              </a:rPr>
              <a:t>ONLINE</a:t>
            </a:r>
            <a:endParaRPr lang="ru-RU" sz="2200" spc="300" dirty="0">
              <a:solidFill>
                <a:schemeClr val="bg1"/>
              </a:solidFill>
              <a:latin typeface="Arial" pitchFamily="34" charset="0"/>
              <a:cs typeface="Arial" pitchFamily="34" charset="0"/>
            </a:endParaRPr>
          </a:p>
        </p:txBody>
      </p:sp>
      <p:sp>
        <p:nvSpPr>
          <p:cNvPr id="6" name="TextBox 5"/>
          <p:cNvSpPr txBox="1"/>
          <p:nvPr userDrawn="1"/>
        </p:nvSpPr>
        <p:spPr>
          <a:xfrm>
            <a:off x="8208664" y="107901"/>
            <a:ext cx="1296144" cy="360040"/>
          </a:xfrm>
          <a:prstGeom prst="rect">
            <a:avLst/>
          </a:prstGeom>
          <a:noFill/>
        </p:spPr>
        <p:txBody>
          <a:bodyPr wrap="square" lIns="0" tIns="0" rIns="0" bIns="0" rtlCol="0">
            <a:noAutofit/>
          </a:bodyPr>
          <a:lstStyle/>
          <a:p>
            <a:r>
              <a:rPr lang="ru-RU" sz="1200" b="1" spc="0" dirty="0" smtClean="0">
                <a:solidFill>
                  <a:schemeClr val="bg1"/>
                </a:solidFill>
                <a:latin typeface="Arial" pitchFamily="34" charset="0"/>
                <a:cs typeface="Arial" pitchFamily="34" charset="0"/>
              </a:rPr>
              <a:t>18-20 АВГУСТА </a:t>
            </a:r>
            <a:r>
              <a:rPr lang="ru-RU" sz="1200" spc="0" dirty="0" smtClean="0">
                <a:solidFill>
                  <a:schemeClr val="bg1"/>
                </a:solidFill>
                <a:latin typeface="Arial" pitchFamily="34" charset="0"/>
                <a:cs typeface="Arial" pitchFamily="34" charset="0"/>
              </a:rPr>
              <a:t>2021 ГОДА</a:t>
            </a:r>
            <a:endParaRPr lang="ru-RU" sz="1200" spc="0" dirty="0">
              <a:solidFill>
                <a:schemeClr val="bg1"/>
              </a:solidFill>
              <a:latin typeface="Arial" pitchFamily="34" charset="0"/>
              <a:cs typeface="Arial" pitchFamily="34" charset="0"/>
            </a:endParaRPr>
          </a:p>
        </p:txBody>
      </p:sp>
      <p:sp>
        <p:nvSpPr>
          <p:cNvPr id="7" name="TextBox 6"/>
          <p:cNvSpPr txBox="1"/>
          <p:nvPr userDrawn="1"/>
        </p:nvSpPr>
        <p:spPr>
          <a:xfrm>
            <a:off x="9113237" y="311447"/>
            <a:ext cx="288032" cy="144016"/>
          </a:xfrm>
          <a:prstGeom prst="rect">
            <a:avLst/>
          </a:prstGeom>
          <a:noFill/>
        </p:spPr>
        <p:txBody>
          <a:bodyPr wrap="square" lIns="0" tIns="0" rIns="0" bIns="0" rtlCol="0">
            <a:noAutofit/>
          </a:bodyPr>
          <a:lstStyle/>
          <a:p>
            <a:r>
              <a:rPr lang="ru-RU" sz="500" b="0" spc="0" dirty="0" smtClean="0">
                <a:solidFill>
                  <a:schemeClr val="bg1"/>
                </a:solidFill>
                <a:latin typeface="Arial" pitchFamily="34" charset="0"/>
                <a:cs typeface="Arial" pitchFamily="34" charset="0"/>
              </a:rPr>
              <a:t>ГОРОД</a:t>
            </a:r>
            <a:endParaRPr lang="en-US" sz="500" b="0" spc="0" dirty="0" smtClean="0">
              <a:solidFill>
                <a:schemeClr val="bg1"/>
              </a:solidFill>
              <a:latin typeface="Arial" pitchFamily="34" charset="0"/>
              <a:cs typeface="Arial" pitchFamily="34" charset="0"/>
            </a:endParaRPr>
          </a:p>
          <a:p>
            <a:r>
              <a:rPr lang="ru-RU" sz="500" b="0" spc="0" dirty="0" smtClean="0">
                <a:solidFill>
                  <a:schemeClr val="bg1"/>
                </a:solidFill>
                <a:latin typeface="Arial" pitchFamily="34" charset="0"/>
                <a:cs typeface="Arial" pitchFamily="34" charset="0"/>
              </a:rPr>
              <a:t>ТОМСК</a:t>
            </a:r>
            <a:endParaRPr lang="ru-RU" sz="500" b="0" spc="0" dirty="0">
              <a:solidFill>
                <a:schemeClr val="bg1"/>
              </a:solidFill>
              <a:latin typeface="Arial" pitchFamily="34" charset="0"/>
              <a:cs typeface="Arial" pitchFamily="34" charset="0"/>
            </a:endParaRPr>
          </a:p>
        </p:txBody>
      </p:sp>
      <p:cxnSp>
        <p:nvCxnSpPr>
          <p:cNvPr id="8" name="Прямая соединительная линия 7"/>
          <p:cNvCxnSpPr/>
          <p:nvPr userDrawn="1"/>
        </p:nvCxnSpPr>
        <p:spPr>
          <a:xfrm>
            <a:off x="9051130" y="297656"/>
            <a:ext cx="0" cy="176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792" y="755973"/>
            <a:ext cx="7560840" cy="792088"/>
          </a:xfrm>
          <a:prstGeom prst="rect">
            <a:avLst/>
          </a:prstGeom>
        </p:spPr>
        <p:txBody>
          <a:bodyPr vert="horz" lIns="0" tIns="0" rIns="0" bIns="0" rtlCol="0" anchor="t" anchorCtr="0">
            <a:noAutofit/>
          </a:bodyPr>
          <a:lstStyle/>
          <a:p>
            <a:r>
              <a:rPr lang="ru-RU" dirty="0" smtClean="0"/>
              <a:t>Образец заголовка</a:t>
            </a:r>
            <a:endParaRPr lang="ru-RU" dirty="0"/>
          </a:p>
        </p:txBody>
      </p:sp>
      <p:sp>
        <p:nvSpPr>
          <p:cNvPr id="3" name="Текст 2"/>
          <p:cNvSpPr>
            <a:spLocks noGrp="1"/>
          </p:cNvSpPr>
          <p:nvPr>
            <p:ph type="body" idx="1"/>
          </p:nvPr>
        </p:nvSpPr>
        <p:spPr>
          <a:xfrm>
            <a:off x="359792" y="1764085"/>
            <a:ext cx="7560840" cy="432048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44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microsoft.com/office/2007/relationships/hdphoto" Target="../media/hdphoto1.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hyperlink" Target="http://publication.pravo.gov.ru/Document/View/000120210705002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publication.pravo.gov.ru/Document/View/000120210705002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fg.resh.edu.ru/"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6.jpe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chart" Target="../charts/chart1.xml"/><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hyperlink" Target="http://tintel.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5776" y="4788421"/>
            <a:ext cx="122413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503808" y="1332037"/>
            <a:ext cx="5256584" cy="2428569"/>
          </a:xfrm>
        </p:spPr>
        <p:txBody>
          <a:bodyPr/>
          <a:lstStyle/>
          <a:p>
            <a:r>
              <a:rPr lang="ru-RU" sz="2800" b="1" dirty="0">
                <a:solidFill>
                  <a:srgbClr val="1E3584"/>
                </a:solidFill>
                <a:latin typeface="Century Gothic" panose="020B0502020202020204" pitchFamily="34" charset="0"/>
                <a:cs typeface="Calibri" panose="020F0502020204030204" pitchFamily="34" charset="0"/>
                <a:sym typeface="Arial"/>
              </a:rPr>
              <a:t>Воспитание, обучение </a:t>
            </a:r>
            <a:r>
              <a:rPr lang="ru-RU" sz="2800" b="1" dirty="0" smtClean="0">
                <a:solidFill>
                  <a:srgbClr val="1E3584"/>
                </a:solidFill>
                <a:latin typeface="Century Gothic" panose="020B0502020202020204" pitchFamily="34" charset="0"/>
                <a:cs typeface="Calibri" panose="020F0502020204030204" pitchFamily="34" charset="0"/>
                <a:sym typeface="Arial"/>
              </a:rPr>
              <a:t/>
            </a:r>
            <a:br>
              <a:rPr lang="ru-RU" sz="2800" b="1" dirty="0" smtClean="0">
                <a:solidFill>
                  <a:srgbClr val="1E3584"/>
                </a:solidFill>
                <a:latin typeface="Century Gothic" panose="020B0502020202020204" pitchFamily="34" charset="0"/>
                <a:cs typeface="Calibri" panose="020F0502020204030204" pitchFamily="34" charset="0"/>
                <a:sym typeface="Arial"/>
              </a:rPr>
            </a:br>
            <a:r>
              <a:rPr lang="ru-RU" sz="2800" b="1" dirty="0" smtClean="0">
                <a:solidFill>
                  <a:srgbClr val="1E3584"/>
                </a:solidFill>
                <a:latin typeface="Century Gothic" panose="020B0502020202020204" pitchFamily="34" charset="0"/>
                <a:cs typeface="Calibri" panose="020F0502020204030204" pitchFamily="34" charset="0"/>
                <a:sym typeface="Arial"/>
              </a:rPr>
              <a:t>и </a:t>
            </a:r>
            <a:r>
              <a:rPr lang="ru-RU" sz="2800" b="1" dirty="0">
                <a:solidFill>
                  <a:srgbClr val="1E3584"/>
                </a:solidFill>
                <a:latin typeface="Century Gothic" panose="020B0502020202020204" pitchFamily="34" charset="0"/>
                <a:cs typeface="Calibri" panose="020F0502020204030204" pitchFamily="34" charset="0"/>
                <a:sym typeface="Arial"/>
              </a:rPr>
              <a:t>развитие детей </a:t>
            </a:r>
            <a:r>
              <a:rPr lang="ru-RU" sz="2800" b="1" dirty="0" smtClean="0">
                <a:solidFill>
                  <a:srgbClr val="1E3584"/>
                </a:solidFill>
                <a:latin typeface="Century Gothic" panose="020B0502020202020204" pitchFamily="34" charset="0"/>
                <a:cs typeface="Calibri" panose="020F0502020204030204" pitchFamily="34" charset="0"/>
                <a:sym typeface="Arial"/>
              </a:rPr>
              <a:t/>
            </a:r>
            <a:br>
              <a:rPr lang="ru-RU" sz="2800" b="1" dirty="0" smtClean="0">
                <a:solidFill>
                  <a:srgbClr val="1E3584"/>
                </a:solidFill>
                <a:latin typeface="Century Gothic" panose="020B0502020202020204" pitchFamily="34" charset="0"/>
                <a:cs typeface="Calibri" panose="020F0502020204030204" pitchFamily="34" charset="0"/>
                <a:sym typeface="Arial"/>
              </a:rPr>
            </a:br>
            <a:r>
              <a:rPr lang="ru-RU" sz="2800" b="1" dirty="0" smtClean="0">
                <a:solidFill>
                  <a:srgbClr val="1E3584"/>
                </a:solidFill>
                <a:latin typeface="Century Gothic" panose="020B0502020202020204" pitchFamily="34" charset="0"/>
                <a:cs typeface="Calibri" panose="020F0502020204030204" pitchFamily="34" charset="0"/>
                <a:sym typeface="Arial"/>
              </a:rPr>
              <a:t>Томской </a:t>
            </a:r>
            <a:r>
              <a:rPr lang="ru-RU" sz="2800" b="1" dirty="0">
                <a:solidFill>
                  <a:srgbClr val="1E3584"/>
                </a:solidFill>
                <a:latin typeface="Century Gothic" panose="020B0502020202020204" pitchFamily="34" charset="0"/>
                <a:cs typeface="Calibri" panose="020F0502020204030204" pitchFamily="34" charset="0"/>
                <a:sym typeface="Arial"/>
              </a:rPr>
              <a:t>области </a:t>
            </a:r>
            <a:r>
              <a:rPr lang="ru-RU" sz="2800" b="1" dirty="0" smtClean="0">
                <a:solidFill>
                  <a:srgbClr val="1E3584"/>
                </a:solidFill>
                <a:latin typeface="Century Gothic" panose="020B0502020202020204" pitchFamily="34" charset="0"/>
                <a:cs typeface="Calibri" panose="020F0502020204030204" pitchFamily="34" charset="0"/>
                <a:sym typeface="Arial"/>
              </a:rPr>
              <a:t>в </a:t>
            </a:r>
            <a:r>
              <a:rPr lang="ru-RU" sz="2800" b="1" dirty="0">
                <a:solidFill>
                  <a:srgbClr val="1E3584"/>
                </a:solidFill>
                <a:latin typeface="Century Gothic" panose="020B0502020202020204" pitchFamily="34" charset="0"/>
                <a:cs typeface="Calibri" panose="020F0502020204030204" pitchFamily="34" charset="0"/>
                <a:sym typeface="Arial"/>
              </a:rPr>
              <a:t>условиях </a:t>
            </a:r>
            <a:r>
              <a:rPr lang="ru-RU" sz="2800" b="1" dirty="0" smtClean="0">
                <a:solidFill>
                  <a:srgbClr val="1E3584"/>
                </a:solidFill>
                <a:latin typeface="Century Gothic" panose="020B0502020202020204" pitchFamily="34" charset="0"/>
                <a:cs typeface="Calibri" panose="020F0502020204030204" pitchFamily="34" charset="0"/>
                <a:sym typeface="Arial"/>
              </a:rPr>
              <a:t/>
            </a:r>
            <a:br>
              <a:rPr lang="ru-RU" sz="2800" b="1" dirty="0" smtClean="0">
                <a:solidFill>
                  <a:srgbClr val="1E3584"/>
                </a:solidFill>
                <a:latin typeface="Century Gothic" panose="020B0502020202020204" pitchFamily="34" charset="0"/>
                <a:cs typeface="Calibri" panose="020F0502020204030204" pitchFamily="34" charset="0"/>
                <a:sym typeface="Arial"/>
              </a:rPr>
            </a:br>
            <a:r>
              <a:rPr lang="ru-RU" sz="2800" b="1" dirty="0" smtClean="0">
                <a:solidFill>
                  <a:srgbClr val="1E3584"/>
                </a:solidFill>
                <a:latin typeface="Century Gothic" panose="020B0502020202020204" pitchFamily="34" charset="0"/>
                <a:cs typeface="Calibri" panose="020F0502020204030204" pitchFamily="34" charset="0"/>
                <a:sym typeface="Arial"/>
              </a:rPr>
              <a:t>современных </a:t>
            </a:r>
            <a:r>
              <a:rPr lang="ru-RU" sz="2800" b="1" dirty="0">
                <a:solidFill>
                  <a:srgbClr val="1E3584"/>
                </a:solidFill>
                <a:latin typeface="Century Gothic" panose="020B0502020202020204" pitchFamily="34" charset="0"/>
                <a:cs typeface="Calibri" panose="020F0502020204030204" pitchFamily="34" charset="0"/>
                <a:sym typeface="Arial"/>
              </a:rPr>
              <a:t>вызовов</a:t>
            </a:r>
          </a:p>
        </p:txBody>
      </p:sp>
      <p:sp>
        <p:nvSpPr>
          <p:cNvPr id="4" name="Заголовок 2"/>
          <p:cNvSpPr txBox="1">
            <a:spLocks/>
          </p:cNvSpPr>
          <p:nvPr/>
        </p:nvSpPr>
        <p:spPr>
          <a:xfrm>
            <a:off x="647824" y="4500389"/>
            <a:ext cx="5112568" cy="1728192"/>
          </a:xfrm>
          <a:prstGeom prst="rect">
            <a:avLst/>
          </a:prstGeom>
        </p:spPr>
        <p:txBody>
          <a:bodyPr vert="horz" lIns="0" tIns="0" rIns="0" bIns="0" rtlCol="0" anchor="t" anchorCtr="0">
            <a:noAutofit/>
          </a:bodyPr>
          <a:lstStyle>
            <a:lvl1pPr algn="l" defTabSz="914400" rtl="0" eaLnBrk="1" latinLnBrk="0" hangingPunct="1">
              <a:spcBef>
                <a:spcPct val="0"/>
              </a:spcBef>
              <a:buNone/>
              <a:defRPr sz="4400" kern="1200">
                <a:solidFill>
                  <a:schemeClr val="tx1"/>
                </a:solidFill>
                <a:latin typeface="Tahoma" pitchFamily="34" charset="0"/>
                <a:ea typeface="+mj-ea"/>
                <a:cs typeface="Tahoma" pitchFamily="34" charset="0"/>
              </a:defRPr>
            </a:lvl1pPr>
          </a:lstStyle>
          <a:p>
            <a:r>
              <a:rPr lang="ru-RU" sz="1800" dirty="0">
                <a:solidFill>
                  <a:srgbClr val="1E3584"/>
                </a:solidFill>
                <a:latin typeface="Century Gothic" panose="020B0502020202020204" pitchFamily="34" charset="0"/>
                <a:cs typeface="Calibri" panose="020F0502020204030204" pitchFamily="34" charset="0"/>
              </a:rPr>
              <a:t>Грабцевич Ирина Борисовна, </a:t>
            </a:r>
          </a:p>
          <a:p>
            <a:r>
              <a:rPr lang="ru-RU" sz="1800" dirty="0">
                <a:solidFill>
                  <a:srgbClr val="1E3584"/>
                </a:solidFill>
                <a:latin typeface="Century Gothic" panose="020B0502020202020204" pitchFamily="34" charset="0"/>
                <a:cs typeface="Calibri" panose="020F0502020204030204" pitchFamily="34" charset="0"/>
              </a:rPr>
              <a:t>начальник Департамента общего образования Томской области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Скругленный прямоугольник 47"/>
          <p:cNvSpPr/>
          <p:nvPr/>
        </p:nvSpPr>
        <p:spPr>
          <a:xfrm>
            <a:off x="2732319" y="4339583"/>
            <a:ext cx="2049174" cy="18220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Скругленный прямоугольник 46"/>
          <p:cNvSpPr/>
          <p:nvPr/>
        </p:nvSpPr>
        <p:spPr>
          <a:xfrm>
            <a:off x="2929053" y="4783552"/>
            <a:ext cx="1655706" cy="13975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Скругленный прямоугольник 45"/>
          <p:cNvSpPr/>
          <p:nvPr/>
        </p:nvSpPr>
        <p:spPr>
          <a:xfrm>
            <a:off x="3041748" y="5214094"/>
            <a:ext cx="1396548" cy="967104"/>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355098" y="1833072"/>
            <a:ext cx="3120283" cy="461665"/>
          </a:xfrm>
          <a:prstGeom prst="rect">
            <a:avLst/>
          </a:prstGeom>
        </p:spPr>
        <p:txBody>
          <a:bodyPr wrap="square">
            <a:spAutoFit/>
          </a:bodyPr>
          <a:lstStyle/>
          <a:p>
            <a:r>
              <a:rPr lang="ru-RU" sz="1200" spc="-26" dirty="0" smtClean="0">
                <a:solidFill>
                  <a:schemeClr val="accent1">
                    <a:lumMod val="75000"/>
                  </a:schemeClr>
                </a:solidFill>
                <a:latin typeface="Century Gothic" panose="020B0502020202020204" pitchFamily="34" charset="0"/>
                <a:cs typeface="Gotham Pro Black" panose="02000903040000020004" pitchFamily="2" charset="0"/>
              </a:rPr>
              <a:t>обучающихся </a:t>
            </a:r>
            <a:r>
              <a:rPr lang="ru-RU" sz="1200" spc="-26" dirty="0">
                <a:solidFill>
                  <a:schemeClr val="accent1">
                    <a:lumMod val="75000"/>
                  </a:schemeClr>
                </a:solidFill>
                <a:latin typeface="Century Gothic" panose="020B0502020202020204" pitchFamily="34" charset="0"/>
                <a:cs typeface="Gotham Pro Black" panose="02000903040000020004" pitchFamily="2" charset="0"/>
              </a:rPr>
              <a:t>с ОВЗ </a:t>
            </a:r>
            <a:endParaRPr lang="ru-RU" sz="1200" spc="-26" dirty="0" smtClean="0">
              <a:solidFill>
                <a:schemeClr val="accent1">
                  <a:lumMod val="75000"/>
                </a:schemeClr>
              </a:solidFill>
              <a:latin typeface="Century Gothic" panose="020B0502020202020204" pitchFamily="34" charset="0"/>
              <a:cs typeface="Gotham Pro Black" panose="02000903040000020004" pitchFamily="2" charset="0"/>
            </a:endParaRPr>
          </a:p>
          <a:p>
            <a:r>
              <a:rPr lang="ru-RU" sz="1200" spc="-26" dirty="0" smtClean="0">
                <a:solidFill>
                  <a:schemeClr val="accent1">
                    <a:lumMod val="75000"/>
                  </a:schemeClr>
                </a:solidFill>
                <a:latin typeface="Century Gothic" panose="020B0502020202020204" pitchFamily="34" charset="0"/>
                <a:cs typeface="Gotham Pro Black" panose="02000903040000020004" pitchFamily="2" charset="0"/>
              </a:rPr>
              <a:t>и инвалидностью 2020-2021 </a:t>
            </a:r>
            <a:r>
              <a:rPr lang="ru-RU" sz="1200" spc="-26" dirty="0" err="1" smtClean="0">
                <a:solidFill>
                  <a:schemeClr val="accent1">
                    <a:lumMod val="75000"/>
                  </a:schemeClr>
                </a:solidFill>
                <a:latin typeface="Century Gothic" panose="020B0502020202020204" pitchFamily="34" charset="0"/>
                <a:cs typeface="Gotham Pro Black" panose="02000903040000020004" pitchFamily="2" charset="0"/>
              </a:rPr>
              <a:t>уч.г</a:t>
            </a:r>
            <a:r>
              <a:rPr lang="ru-RU" sz="1200" spc="-26" dirty="0" smtClean="0">
                <a:solidFill>
                  <a:schemeClr val="accent1">
                    <a:lumMod val="75000"/>
                  </a:schemeClr>
                </a:solidFill>
                <a:latin typeface="Century Gothic" panose="020B0502020202020204" pitchFamily="34" charset="0"/>
                <a:cs typeface="Gotham Pro Black" panose="02000903040000020004" pitchFamily="2" charset="0"/>
              </a:rPr>
              <a:t>.</a:t>
            </a:r>
            <a:endParaRPr lang="ru-RU" sz="1200" spc="-26" dirty="0">
              <a:solidFill>
                <a:schemeClr val="accent1">
                  <a:lumMod val="75000"/>
                </a:schemeClr>
              </a:solidFill>
              <a:latin typeface="Century Gothic" panose="020B0502020202020204" pitchFamily="34" charset="0"/>
              <a:cs typeface="Gotham Pro Black" panose="02000903040000020004" pitchFamily="2" charset="0"/>
            </a:endParaRPr>
          </a:p>
        </p:txBody>
      </p:sp>
      <p:sp>
        <p:nvSpPr>
          <p:cNvPr id="14" name="Прямоугольник 13"/>
          <p:cNvSpPr/>
          <p:nvPr/>
        </p:nvSpPr>
        <p:spPr>
          <a:xfrm>
            <a:off x="4534022" y="2832436"/>
            <a:ext cx="2301897" cy="276999"/>
          </a:xfrm>
          <a:prstGeom prst="rect">
            <a:avLst/>
          </a:prstGeom>
          <a:ln w="3175">
            <a:noFill/>
          </a:ln>
        </p:spPr>
        <p:txBody>
          <a:bodyPr wrap="square">
            <a:spAutoFit/>
          </a:bodyPr>
          <a:lstStyle/>
          <a:p>
            <a:pPr algn="ctr"/>
            <a:r>
              <a:rPr lang="ru-RU" sz="1200" spc="-26" dirty="0" smtClean="0">
                <a:solidFill>
                  <a:schemeClr val="accent6">
                    <a:lumMod val="75000"/>
                  </a:schemeClr>
                </a:solidFill>
                <a:latin typeface="Century Gothic" panose="020B0502020202020204" pitchFamily="34" charset="0"/>
                <a:cs typeface="Gotham Pro Black" panose="02000903040000020004" pitchFamily="2" charset="0"/>
              </a:rPr>
              <a:t>«</a:t>
            </a:r>
            <a:r>
              <a:rPr lang="ru-RU" sz="1200" b="1" spc="-26" dirty="0">
                <a:solidFill>
                  <a:schemeClr val="accent6">
                    <a:lumMod val="75000"/>
                  </a:schemeClr>
                </a:solidFill>
                <a:latin typeface="Century Gothic" panose="020B0502020202020204" pitchFamily="34" charset="0"/>
                <a:cs typeface="Gotham Pro Black" panose="02000903040000020004" pitchFamily="2" charset="0"/>
              </a:rPr>
              <a:t>Детский </a:t>
            </a:r>
            <a:r>
              <a:rPr lang="ru-RU" sz="1200" b="1" spc="-26" dirty="0" err="1">
                <a:solidFill>
                  <a:schemeClr val="accent6">
                    <a:lumMod val="75000"/>
                  </a:schemeClr>
                </a:solidFill>
                <a:latin typeface="Century Gothic" panose="020B0502020202020204" pitchFamily="34" charset="0"/>
                <a:cs typeface="Gotham Pro Black" panose="02000903040000020004" pitchFamily="2" charset="0"/>
              </a:rPr>
              <a:t>Абилимпикс</a:t>
            </a:r>
            <a:r>
              <a:rPr lang="ru-RU" sz="1200" spc="-26" dirty="0">
                <a:solidFill>
                  <a:schemeClr val="accent6">
                    <a:lumMod val="75000"/>
                  </a:schemeClr>
                </a:solidFill>
                <a:latin typeface="Century Gothic" panose="020B0502020202020204" pitchFamily="34" charset="0"/>
                <a:cs typeface="Gotham Pro Black" panose="02000903040000020004" pitchFamily="2" charset="0"/>
              </a:rPr>
              <a:t>» </a:t>
            </a:r>
          </a:p>
        </p:txBody>
      </p:sp>
      <p:sp>
        <p:nvSpPr>
          <p:cNvPr id="11" name="Прямоугольник 10">
            <a:extLst>
              <a:ext uri="{FF2B5EF4-FFF2-40B4-BE49-F238E27FC236}">
                <a16:creationId xmlns="" xmlns:a16="http://schemas.microsoft.com/office/drawing/2014/main" id="{06303101-1E77-4C77-8A30-A22484C695F4}"/>
              </a:ext>
            </a:extLst>
          </p:cNvPr>
          <p:cNvSpPr/>
          <p:nvPr/>
        </p:nvSpPr>
        <p:spPr>
          <a:xfrm rot="10800000" flipV="1">
            <a:off x="1416716" y="1138675"/>
            <a:ext cx="5745647" cy="45362"/>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984"/>
          </a:p>
        </p:txBody>
      </p:sp>
      <p:sp>
        <p:nvSpPr>
          <p:cNvPr id="13" name="Прямоугольник 12">
            <a:extLst>
              <a:ext uri="{FF2B5EF4-FFF2-40B4-BE49-F238E27FC236}">
                <a16:creationId xmlns="" xmlns:a16="http://schemas.microsoft.com/office/drawing/2014/main" id="{2DB9C1C5-2440-4B2F-87AE-75644FB9703F}"/>
              </a:ext>
            </a:extLst>
          </p:cNvPr>
          <p:cNvSpPr/>
          <p:nvPr/>
        </p:nvSpPr>
        <p:spPr>
          <a:xfrm>
            <a:off x="3047820" y="942705"/>
            <a:ext cx="5002992" cy="4123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86"/>
          </a:p>
        </p:txBody>
      </p:sp>
      <p:sp>
        <p:nvSpPr>
          <p:cNvPr id="15" name="Прямоугольник 14">
            <a:extLst>
              <a:ext uri="{FF2B5EF4-FFF2-40B4-BE49-F238E27FC236}">
                <a16:creationId xmlns="" xmlns:a16="http://schemas.microsoft.com/office/drawing/2014/main" id="{8FD57ADB-097C-4F85-A796-84746BE2D9E8}"/>
              </a:ext>
            </a:extLst>
          </p:cNvPr>
          <p:cNvSpPr/>
          <p:nvPr/>
        </p:nvSpPr>
        <p:spPr>
          <a:xfrm>
            <a:off x="545188" y="777944"/>
            <a:ext cx="5143196" cy="678085"/>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cap="all" dirty="0"/>
          </a:p>
        </p:txBody>
      </p:sp>
      <p:sp>
        <p:nvSpPr>
          <p:cNvPr id="17" name="TextBox 16">
            <a:extLst>
              <a:ext uri="{FF2B5EF4-FFF2-40B4-BE49-F238E27FC236}">
                <a16:creationId xmlns="" xmlns:a16="http://schemas.microsoft.com/office/drawing/2014/main" id="{AA23CAE1-5760-4F5C-8FE4-481897F5B882}"/>
              </a:ext>
            </a:extLst>
          </p:cNvPr>
          <p:cNvSpPr txBox="1"/>
          <p:nvPr/>
        </p:nvSpPr>
        <p:spPr>
          <a:xfrm>
            <a:off x="529593" y="737219"/>
            <a:ext cx="5130918" cy="728926"/>
          </a:xfrm>
          <a:prstGeom prst="rect">
            <a:avLst/>
          </a:prstGeom>
          <a:noFill/>
        </p:spPr>
        <p:txBody>
          <a:bodyPr wrap="square" lIns="69097" tIns="34548" rIns="69097" bIns="34548">
            <a:spAutoFit/>
          </a:bodyPr>
          <a:lstStyle/>
          <a:p>
            <a:pPr marL="9596" defTabSz="690947">
              <a:spcBef>
                <a:spcPts val="75"/>
              </a:spcBef>
              <a:defRPr/>
            </a:pPr>
            <a:r>
              <a:rPr lang="ru-RU" sz="1400" b="1" cap="all" spc="-26" dirty="0" smtClean="0">
                <a:solidFill>
                  <a:schemeClr val="bg1"/>
                </a:solidFill>
                <a:latin typeface="Century Gothic" panose="020B0502020202020204" pitchFamily="34" charset="0"/>
                <a:cs typeface="Gotham Pro Black" panose="02000903040000020004" pitchFamily="2" charset="0"/>
              </a:rPr>
              <a:t>Создание </a:t>
            </a:r>
            <a:r>
              <a:rPr lang="ru-RU" sz="1400" b="1" cap="all" spc="-26" dirty="0">
                <a:solidFill>
                  <a:schemeClr val="bg1"/>
                </a:solidFill>
                <a:latin typeface="Century Gothic" panose="020B0502020202020204" pitchFamily="34" charset="0"/>
                <a:cs typeface="Gotham Pro Black" panose="02000903040000020004" pitchFamily="2" charset="0"/>
              </a:rPr>
              <a:t>условий для </a:t>
            </a:r>
            <a:r>
              <a:rPr lang="ru-RU" sz="1400" b="1" cap="all" spc="-26" dirty="0" smtClean="0">
                <a:solidFill>
                  <a:schemeClr val="bg1"/>
                </a:solidFill>
                <a:latin typeface="Century Gothic" panose="020B0502020202020204" pitchFamily="34" charset="0"/>
                <a:cs typeface="Gotham Pro Black" panose="02000903040000020004" pitchFamily="2" charset="0"/>
              </a:rPr>
              <a:t>воспитания и обучения </a:t>
            </a:r>
            <a:r>
              <a:rPr lang="ru-RU" sz="1400" b="1" cap="all" spc="-26" dirty="0">
                <a:solidFill>
                  <a:schemeClr val="bg1"/>
                </a:solidFill>
                <a:latin typeface="Century Gothic" panose="020B0502020202020204" pitchFamily="34" charset="0"/>
                <a:cs typeface="Gotham Pro Black" panose="02000903040000020004" pitchFamily="2" charset="0"/>
              </a:rPr>
              <a:t>детей </a:t>
            </a:r>
            <a:r>
              <a:rPr lang="ru-RU" sz="1400" b="1" cap="all" spc="-26" dirty="0" smtClean="0">
                <a:solidFill>
                  <a:schemeClr val="bg1"/>
                </a:solidFill>
                <a:latin typeface="Century Gothic" panose="020B0502020202020204" pitchFamily="34" charset="0"/>
                <a:cs typeface="Gotham Pro Black" panose="02000903040000020004" pitchFamily="2" charset="0"/>
              </a:rPr>
              <a:t>с </a:t>
            </a:r>
            <a:r>
              <a:rPr lang="ru-RU" sz="1400" b="1" cap="all" spc="-26" dirty="0">
                <a:solidFill>
                  <a:schemeClr val="bg1"/>
                </a:solidFill>
                <a:latin typeface="Century Gothic" panose="020B0502020202020204" pitchFamily="34" charset="0"/>
                <a:cs typeface="Gotham Pro Black" panose="02000903040000020004" pitchFamily="2" charset="0"/>
              </a:rPr>
              <a:t>особыми образовательными </a:t>
            </a:r>
            <a:endParaRPr lang="ru-RU" sz="1400" b="1" cap="all" spc="-26" dirty="0" smtClean="0">
              <a:solidFill>
                <a:schemeClr val="bg1"/>
              </a:solidFill>
              <a:latin typeface="Century Gothic" panose="020B0502020202020204" pitchFamily="34" charset="0"/>
              <a:cs typeface="Gotham Pro Black" panose="02000903040000020004" pitchFamily="2" charset="0"/>
            </a:endParaRPr>
          </a:p>
          <a:p>
            <a:pPr marL="9596" defTabSz="690947">
              <a:spcBef>
                <a:spcPts val="75"/>
              </a:spcBef>
              <a:defRPr/>
            </a:pPr>
            <a:r>
              <a:rPr lang="ru-RU" sz="1400" b="1" cap="all" spc="-26" dirty="0">
                <a:solidFill>
                  <a:schemeClr val="bg1"/>
                </a:solidFill>
                <a:latin typeface="Century Gothic" panose="020B0502020202020204" pitchFamily="34" charset="0"/>
                <a:cs typeface="Gotham Pro Black" panose="02000903040000020004" pitchFamily="2" charset="0"/>
              </a:rPr>
              <a:t>п</a:t>
            </a:r>
            <a:r>
              <a:rPr lang="ru-RU" sz="1400" b="1" cap="all" spc="-26" dirty="0" smtClean="0">
                <a:solidFill>
                  <a:schemeClr val="bg1"/>
                </a:solidFill>
                <a:latin typeface="Century Gothic" panose="020B0502020202020204" pitchFamily="34" charset="0"/>
                <a:cs typeface="Gotham Pro Black" panose="02000903040000020004" pitchFamily="2" charset="0"/>
              </a:rPr>
              <a:t>отребностями  </a:t>
            </a:r>
            <a:endParaRPr lang="ru-RU" sz="1400" b="1" cap="all" spc="-26" dirty="0">
              <a:solidFill>
                <a:schemeClr val="bg1"/>
              </a:solidFill>
              <a:latin typeface="Century Gothic" panose="020B0502020202020204" pitchFamily="34" charset="0"/>
              <a:cs typeface="Gotham Pro Black" panose="02000903040000020004" pitchFamily="2" charset="0"/>
            </a:endParaRPr>
          </a:p>
        </p:txBody>
      </p:sp>
      <p:sp>
        <p:nvSpPr>
          <p:cNvPr id="8" name="Прямоугольник 7"/>
          <p:cNvSpPr/>
          <p:nvPr/>
        </p:nvSpPr>
        <p:spPr>
          <a:xfrm>
            <a:off x="266413" y="4389015"/>
            <a:ext cx="2167789" cy="430887"/>
          </a:xfrm>
          <a:prstGeom prst="rect">
            <a:avLst/>
          </a:prstGeom>
        </p:spPr>
        <p:txBody>
          <a:bodyPr wrap="square">
            <a:spAutoFit/>
          </a:bodyPr>
          <a:lstStyle/>
          <a:p>
            <a:pPr algn="ctr"/>
            <a:r>
              <a:rPr lang="ru-RU" sz="1100" spc="-26" dirty="0" smtClean="0">
                <a:solidFill>
                  <a:schemeClr val="accent1">
                    <a:lumMod val="75000"/>
                  </a:schemeClr>
                </a:solidFill>
                <a:latin typeface="Century Gothic" panose="020B0502020202020204" pitchFamily="34" charset="0"/>
                <a:cs typeface="Gotham Pro Black" panose="02000903040000020004" pitchFamily="2" charset="0"/>
              </a:rPr>
              <a:t>2021г. заключён</a:t>
            </a:r>
            <a:r>
              <a:rPr lang="ru-RU" sz="1100" b="1" spc="-26" dirty="0" smtClean="0">
                <a:solidFill>
                  <a:schemeClr val="accent1">
                    <a:lumMod val="75000"/>
                  </a:schemeClr>
                </a:solidFill>
                <a:latin typeface="Century Gothic" panose="020B0502020202020204" pitchFamily="34" charset="0"/>
                <a:cs typeface="Gotham Pro Black" panose="02000903040000020004" pitchFamily="2" charset="0"/>
              </a:rPr>
              <a:t> </a:t>
            </a:r>
            <a:r>
              <a:rPr lang="ru-RU" sz="1100" b="1" spc="-26" dirty="0">
                <a:solidFill>
                  <a:schemeClr val="accent6">
                    <a:lumMod val="75000"/>
                  </a:schemeClr>
                </a:solidFill>
                <a:latin typeface="Century Gothic" panose="020B0502020202020204" pitchFamily="34" charset="0"/>
                <a:cs typeface="Gotham Pro Black" panose="02000903040000020004" pitchFamily="2" charset="0"/>
              </a:rPr>
              <a:t>договор </a:t>
            </a:r>
            <a:r>
              <a:rPr lang="ru-RU" sz="1100" b="1" spc="-26" dirty="0">
                <a:solidFill>
                  <a:schemeClr val="accent1">
                    <a:lumMod val="75000"/>
                  </a:schemeClr>
                </a:solidFill>
                <a:latin typeface="Century Gothic" panose="020B0502020202020204" pitchFamily="34" charset="0"/>
                <a:cs typeface="Gotham Pro Black" panose="02000903040000020004" pitchFamily="2" charset="0"/>
              </a:rPr>
              <a:t>между ДОО ТО и  </a:t>
            </a:r>
            <a:r>
              <a:rPr lang="ru-RU" sz="1100" b="1" spc="-26" dirty="0" smtClean="0">
                <a:solidFill>
                  <a:schemeClr val="accent1">
                    <a:lumMod val="75000"/>
                  </a:schemeClr>
                </a:solidFill>
                <a:latin typeface="Century Gothic" panose="020B0502020202020204" pitchFamily="34" charset="0"/>
                <a:cs typeface="Gotham Pro Black" panose="02000903040000020004" pitchFamily="2" charset="0"/>
              </a:rPr>
              <a:t>ИКП РАО</a:t>
            </a:r>
            <a:endParaRPr lang="ru-RU" sz="1100" b="1" spc="-26" dirty="0">
              <a:solidFill>
                <a:schemeClr val="accent6">
                  <a:lumMod val="75000"/>
                </a:schemeClr>
              </a:solidFill>
              <a:latin typeface="Century Gothic" panose="020B0502020202020204" pitchFamily="34" charset="0"/>
              <a:cs typeface="Gotham Pro Black" panose="02000903040000020004" pitchFamily="2" charset="0"/>
            </a:endParaRPr>
          </a:p>
        </p:txBody>
      </p:sp>
      <p:sp>
        <p:nvSpPr>
          <p:cNvPr id="31" name="TextBox 30">
            <a:extLst>
              <a:ext uri="{FF2B5EF4-FFF2-40B4-BE49-F238E27FC236}">
                <a16:creationId xmlns:a16="http://schemas.microsoft.com/office/drawing/2014/main" xmlns="" id="{07BA37D4-38EC-45C8-A89A-4F6E69E43684}"/>
              </a:ext>
            </a:extLst>
          </p:cNvPr>
          <p:cNvSpPr txBox="1"/>
          <p:nvPr/>
        </p:nvSpPr>
        <p:spPr>
          <a:xfrm>
            <a:off x="5337533" y="4105451"/>
            <a:ext cx="2647844" cy="207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0721" tIns="45361" rIns="90721" bIns="45361">
            <a:spAutoFit/>
          </a:bodyPr>
          <a:lstStyle/>
          <a:p>
            <a:pPr algn="ctr">
              <a:spcBef>
                <a:spcPts val="1191"/>
              </a:spcBef>
            </a:pPr>
            <a:r>
              <a:rPr lang="ru-RU" sz="1100" b="1" dirty="0" smtClean="0">
                <a:solidFill>
                  <a:schemeClr val="accent1">
                    <a:lumMod val="75000"/>
                  </a:schemeClr>
                </a:solidFill>
                <a:latin typeface="Century Gothic" panose="020B0502020202020204" pitchFamily="34" charset="0"/>
              </a:rPr>
              <a:t>Ежегодно</a:t>
            </a:r>
          </a:p>
          <a:p>
            <a:pPr>
              <a:spcBef>
                <a:spcPts val="1191"/>
              </a:spcBef>
            </a:pPr>
            <a:r>
              <a:rPr lang="ru-RU" sz="1100" b="1" dirty="0" smtClean="0">
                <a:solidFill>
                  <a:schemeClr val="accent6">
                    <a:lumMod val="75000"/>
                  </a:schemeClr>
                </a:solidFill>
                <a:latin typeface="Century Gothic" panose="020B0502020202020204" pitchFamily="34" charset="0"/>
              </a:rPr>
              <a:t>8-10</a:t>
            </a:r>
            <a:r>
              <a:rPr lang="ru-RU" sz="1100" b="1" dirty="0" smtClean="0">
                <a:solidFill>
                  <a:schemeClr val="accent1">
                    <a:lumMod val="75000"/>
                  </a:schemeClr>
                </a:solidFill>
                <a:latin typeface="Century Gothic" panose="020B0502020202020204" pitchFamily="34" charset="0"/>
              </a:rPr>
              <a:t>  </a:t>
            </a:r>
            <a:r>
              <a:rPr lang="ru-RU" sz="1100" dirty="0">
                <a:solidFill>
                  <a:schemeClr val="accent1">
                    <a:lumMod val="75000"/>
                  </a:schemeClr>
                </a:solidFill>
                <a:latin typeface="Century Gothic" panose="020B0502020202020204" pitchFamily="34" charset="0"/>
              </a:rPr>
              <a:t>современных </a:t>
            </a:r>
            <a:r>
              <a:rPr lang="ru-RU" sz="1100" spc="-26" dirty="0">
                <a:solidFill>
                  <a:schemeClr val="accent1">
                    <a:lumMod val="75000"/>
                  </a:schemeClr>
                </a:solidFill>
                <a:latin typeface="Century Gothic" panose="020B0502020202020204" pitchFamily="34" charset="0"/>
                <a:cs typeface="Gotham Pro Black" panose="02000903040000020004" pitchFamily="2" charset="0"/>
              </a:rPr>
              <a:t>мастерских</a:t>
            </a:r>
          </a:p>
          <a:p>
            <a:pPr>
              <a:spcBef>
                <a:spcPts val="1191"/>
              </a:spcBef>
            </a:pPr>
            <a:r>
              <a:rPr lang="ru-RU" sz="1100" b="1" dirty="0" smtClean="0">
                <a:solidFill>
                  <a:schemeClr val="accent6">
                    <a:lumMod val="75000"/>
                  </a:schemeClr>
                </a:solidFill>
                <a:latin typeface="Century Gothic" panose="020B0502020202020204" pitchFamily="34" charset="0"/>
              </a:rPr>
              <a:t>180 - 250</a:t>
            </a:r>
            <a:r>
              <a:rPr lang="ru-RU" sz="1100" dirty="0" smtClean="0">
                <a:solidFill>
                  <a:schemeClr val="accent6">
                    <a:lumMod val="75000"/>
                  </a:schemeClr>
                </a:solidFill>
              </a:rPr>
              <a:t> </a:t>
            </a:r>
            <a:r>
              <a:rPr lang="ru-RU" sz="1100" dirty="0">
                <a:solidFill>
                  <a:schemeClr val="accent1">
                    <a:lumMod val="75000"/>
                  </a:schemeClr>
                </a:solidFill>
                <a:latin typeface="Century Gothic" panose="020B0502020202020204" pitchFamily="34" charset="0"/>
              </a:rPr>
              <a:t>детей с ОВЗ обучаются с использованием нового оборудования</a:t>
            </a:r>
          </a:p>
          <a:p>
            <a:pPr>
              <a:spcBef>
                <a:spcPts val="1191"/>
              </a:spcBef>
            </a:pPr>
            <a:r>
              <a:rPr lang="ru-RU" sz="1100" b="1" dirty="0">
                <a:solidFill>
                  <a:schemeClr val="accent6">
                    <a:lumMod val="75000"/>
                  </a:schemeClr>
                </a:solidFill>
                <a:latin typeface="Century Gothic" panose="020B0502020202020204" pitchFamily="34" charset="0"/>
              </a:rPr>
              <a:t>100%</a:t>
            </a:r>
            <a:r>
              <a:rPr lang="ru-RU" sz="1100" b="1" dirty="0">
                <a:solidFill>
                  <a:schemeClr val="accent1">
                    <a:lumMod val="75000"/>
                  </a:schemeClr>
                </a:solidFill>
                <a:latin typeface="Century Gothic" panose="020B0502020202020204" pitchFamily="34" charset="0"/>
              </a:rPr>
              <a:t> </a:t>
            </a:r>
            <a:r>
              <a:rPr lang="ru-RU" sz="1100" dirty="0">
                <a:solidFill>
                  <a:schemeClr val="accent1">
                    <a:lumMod val="75000"/>
                  </a:schemeClr>
                </a:solidFill>
                <a:latin typeface="Century Gothic" panose="020B0502020202020204" pitchFamily="34" charset="0"/>
              </a:rPr>
              <a:t>педагогов  </a:t>
            </a:r>
            <a:r>
              <a:rPr lang="ru-RU" sz="1100" dirty="0" smtClean="0">
                <a:solidFill>
                  <a:schemeClr val="accent1">
                    <a:lumMod val="75000"/>
                  </a:schemeClr>
                </a:solidFill>
                <a:latin typeface="Century Gothic" panose="020B0502020202020204" pitchFamily="34" charset="0"/>
              </a:rPr>
              <a:t>повышают </a:t>
            </a:r>
            <a:r>
              <a:rPr lang="ru-RU" sz="1100" dirty="0">
                <a:solidFill>
                  <a:schemeClr val="accent1">
                    <a:lumMod val="75000"/>
                  </a:schemeClr>
                </a:solidFill>
                <a:latin typeface="Century Gothic" panose="020B0502020202020204" pitchFamily="34" charset="0"/>
              </a:rPr>
              <a:t>квалификацию по вопросам работы с детьми с ОВЗ, в том числе по предмету «Технология»</a:t>
            </a:r>
          </a:p>
        </p:txBody>
      </p:sp>
      <p:sp>
        <p:nvSpPr>
          <p:cNvPr id="32" name="Прямоугольник 31"/>
          <p:cNvSpPr/>
          <p:nvPr/>
        </p:nvSpPr>
        <p:spPr>
          <a:xfrm>
            <a:off x="455725" y="3818752"/>
            <a:ext cx="7667627" cy="256432"/>
          </a:xfrm>
          <a:prstGeom prst="rect">
            <a:avLst/>
          </a:prstGeom>
        </p:spPr>
        <p:txBody>
          <a:bodyPr wrap="square" lIns="71074" tIns="35536" rIns="71074" bIns="35536">
            <a:spAutoFit/>
          </a:bodyPr>
          <a:lstStyle/>
          <a:p>
            <a:pPr algn="ctr" defTabSz="783128">
              <a:defRPr/>
            </a:pPr>
            <a:r>
              <a:rPr lang="ru-RU" sz="1200" b="1" dirty="0">
                <a:solidFill>
                  <a:schemeClr val="accent6">
                    <a:lumMod val="75000"/>
                  </a:schemeClr>
                </a:solidFill>
                <a:latin typeface="Century Gothic" panose="020B0502020202020204" pitchFamily="34" charset="0"/>
              </a:rPr>
              <a:t>Мероприятие по поддержке образования обучающихся с </a:t>
            </a:r>
            <a:r>
              <a:rPr lang="ru-RU" sz="1200" b="1" dirty="0" smtClean="0">
                <a:solidFill>
                  <a:schemeClr val="accent6">
                    <a:lumMod val="75000"/>
                  </a:schemeClr>
                </a:solidFill>
                <a:latin typeface="Century Gothic" panose="020B0502020202020204" pitchFamily="34" charset="0"/>
              </a:rPr>
              <a:t>ОВЗ в </a:t>
            </a:r>
            <a:r>
              <a:rPr lang="ru-RU" sz="1200" b="1" dirty="0">
                <a:solidFill>
                  <a:schemeClr val="accent6">
                    <a:lumMod val="75000"/>
                  </a:schemeClr>
                </a:solidFill>
                <a:latin typeface="Century Gothic" panose="020B0502020202020204" pitchFamily="34" charset="0"/>
              </a:rPr>
              <a:t>коррекционных школах </a:t>
            </a:r>
          </a:p>
        </p:txBody>
      </p:sp>
      <p:pic>
        <p:nvPicPr>
          <p:cNvPr id="19"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4895" r="7449"/>
          <a:stretch/>
        </p:blipFill>
        <p:spPr bwMode="auto">
          <a:xfrm>
            <a:off x="75251" y="3850541"/>
            <a:ext cx="621550" cy="5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Прямая соединительная линия 35"/>
          <p:cNvCxnSpPr/>
          <p:nvPr/>
        </p:nvCxnSpPr>
        <p:spPr>
          <a:xfrm flipH="1">
            <a:off x="61441" y="3663956"/>
            <a:ext cx="7699770" cy="20286"/>
          </a:xfrm>
          <a:prstGeom prst="line">
            <a:avLst/>
          </a:prstGeom>
          <a:noFill/>
          <a:ln w="15875" cap="flat">
            <a:solidFill>
              <a:srgbClr val="0063B8"/>
            </a:solidFill>
            <a:prstDash val="dashDot"/>
            <a:miter lim="800000"/>
          </a:ln>
          <a:effectLst/>
          <a:sp3d/>
        </p:spPr>
        <p:style>
          <a:lnRef idx="0">
            <a:scrgbClr r="0" g="0" b="0"/>
          </a:lnRef>
          <a:fillRef idx="0">
            <a:scrgbClr r="0" g="0" b="0"/>
          </a:fillRef>
          <a:effectRef idx="0">
            <a:scrgbClr r="0" g="0" b="0"/>
          </a:effectRef>
          <a:fontRef idx="none"/>
        </p:style>
      </p:cxnSp>
      <p:pic>
        <p:nvPicPr>
          <p:cNvPr id="42" name="Picture 4" descr="Национальный проект «Образование» - Официальный сайт Администрации  Санкт‑Петербурга"/>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2448" t="18441" r="13683" b="17979"/>
          <a:stretch/>
        </p:blipFill>
        <p:spPr bwMode="auto">
          <a:xfrm>
            <a:off x="5907828" y="6408517"/>
            <a:ext cx="318402" cy="26607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xmlns="" id="{3B23A0B9-744F-4B51-902D-022AD2519DB2}"/>
              </a:ext>
            </a:extLst>
          </p:cNvPr>
          <p:cNvSpPr txBox="1"/>
          <p:nvPr/>
        </p:nvSpPr>
        <p:spPr>
          <a:xfrm>
            <a:off x="6226230" y="6408517"/>
            <a:ext cx="2200544" cy="2519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0724" tIns="45362" rIns="90724" bIns="45362">
            <a:spAutoFit/>
          </a:bodyPr>
          <a:lstStyle/>
          <a:p>
            <a:pPr>
              <a:spcBef>
                <a:spcPts val="595"/>
              </a:spcBef>
            </a:pPr>
            <a:r>
              <a:rPr lang="ru-RU" sz="1042" b="1" dirty="0" smtClean="0">
                <a:solidFill>
                  <a:srgbClr val="0063B8"/>
                </a:solidFill>
                <a:latin typeface="Century Gothic" panose="020B0502020202020204" pitchFamily="34" charset="0"/>
                <a:cs typeface="Arial" panose="020B0604020202020204" pitchFamily="34" charset="0"/>
              </a:rPr>
              <a:t> </a:t>
            </a:r>
            <a:r>
              <a:rPr lang="ru-RU" sz="1042" dirty="0" smtClean="0">
                <a:latin typeface="Century Gothic" panose="020B0502020202020204" pitchFamily="34" charset="0"/>
                <a:cs typeface="Arial" panose="020B0604020202020204" pitchFamily="34" charset="0"/>
              </a:rPr>
              <a:t>«Современная школа»»</a:t>
            </a:r>
            <a:endParaRPr lang="ru-RU" sz="1042" dirty="0">
              <a:latin typeface="Century Gothic" panose="020B0502020202020204" pitchFamily="34" charset="0"/>
            </a:endParaRPr>
          </a:p>
        </p:txBody>
      </p:sp>
      <p:sp>
        <p:nvSpPr>
          <p:cNvPr id="44" name="Прямоугольник 43"/>
          <p:cNvSpPr/>
          <p:nvPr/>
        </p:nvSpPr>
        <p:spPr>
          <a:xfrm>
            <a:off x="887479" y="2980306"/>
            <a:ext cx="3039696" cy="461665"/>
          </a:xfrm>
          <a:prstGeom prst="rect">
            <a:avLst/>
          </a:prstGeom>
        </p:spPr>
        <p:txBody>
          <a:bodyPr wrap="square">
            <a:spAutoFit/>
          </a:bodyPr>
          <a:lstStyle/>
          <a:p>
            <a:r>
              <a:rPr lang="ru-RU" sz="1200" spc="-26" dirty="0" smtClean="0">
                <a:solidFill>
                  <a:schemeClr val="accent1">
                    <a:lumMod val="75000"/>
                  </a:schemeClr>
                </a:solidFill>
                <a:latin typeface="Century Gothic" panose="020B0502020202020204" pitchFamily="34" charset="0"/>
                <a:cs typeface="Gotham Pro Black" panose="02000903040000020004" pitchFamily="2" charset="0"/>
              </a:rPr>
              <a:t>обучающихся </a:t>
            </a:r>
            <a:r>
              <a:rPr lang="ru-RU" sz="1200" spc="-26" dirty="0">
                <a:solidFill>
                  <a:schemeClr val="accent1">
                    <a:lumMod val="75000"/>
                  </a:schemeClr>
                </a:solidFill>
                <a:latin typeface="Century Gothic" panose="020B0502020202020204" pitchFamily="34" charset="0"/>
                <a:cs typeface="Gotham Pro Black" panose="02000903040000020004" pitchFamily="2" charset="0"/>
              </a:rPr>
              <a:t>по </a:t>
            </a:r>
            <a:r>
              <a:rPr lang="ru-RU" sz="1200" spc="-26" dirty="0" smtClean="0">
                <a:solidFill>
                  <a:schemeClr val="accent1">
                    <a:lumMod val="75000"/>
                  </a:schemeClr>
                </a:solidFill>
                <a:latin typeface="Century Gothic" panose="020B0502020202020204" pitchFamily="34" charset="0"/>
                <a:cs typeface="Gotham Pro Black" panose="02000903040000020004" pitchFamily="2" charset="0"/>
              </a:rPr>
              <a:t>АООП на </a:t>
            </a:r>
            <a:r>
              <a:rPr lang="ru-RU" sz="1200" b="1" spc="-26" dirty="0">
                <a:solidFill>
                  <a:schemeClr val="accent1">
                    <a:lumMod val="75000"/>
                  </a:schemeClr>
                </a:solidFill>
                <a:latin typeface="Century Gothic" panose="020B0502020202020204" pitchFamily="34" charset="0"/>
                <a:cs typeface="Gotham Pro Black" panose="02000903040000020004" pitchFamily="2" charset="0"/>
              </a:rPr>
              <a:t>1 </a:t>
            </a:r>
            <a:r>
              <a:rPr lang="ru-RU" sz="1200" spc="-26" dirty="0">
                <a:solidFill>
                  <a:schemeClr val="accent1">
                    <a:lumMod val="75000"/>
                  </a:schemeClr>
                </a:solidFill>
                <a:latin typeface="Century Gothic" panose="020B0502020202020204" pitchFamily="34" charset="0"/>
                <a:cs typeface="Gotham Pro Black" panose="02000903040000020004" pitchFamily="2" charset="0"/>
              </a:rPr>
              <a:t>учителя-дефектолога, </a:t>
            </a:r>
            <a:r>
              <a:rPr lang="ru-RU" sz="1200" spc="-26" dirty="0" smtClean="0">
                <a:solidFill>
                  <a:schemeClr val="accent1">
                    <a:lumMod val="75000"/>
                  </a:schemeClr>
                </a:solidFill>
                <a:latin typeface="Century Gothic" panose="020B0502020202020204" pitchFamily="34" charset="0"/>
                <a:cs typeface="Gotham Pro Black" panose="02000903040000020004" pitchFamily="2" charset="0"/>
              </a:rPr>
              <a:t>учителя-логопеда</a:t>
            </a:r>
            <a:r>
              <a:rPr lang="ru-RU" sz="1200" dirty="0">
                <a:solidFill>
                  <a:schemeClr val="accent1">
                    <a:lumMod val="75000"/>
                  </a:schemeClr>
                </a:solidFill>
                <a:latin typeface="Times New Roman" panose="02020603050405020304" pitchFamily="18" charset="0"/>
              </a:rPr>
              <a:t>	</a:t>
            </a:r>
            <a:endParaRPr lang="ru-RU" sz="1200" dirty="0">
              <a:solidFill>
                <a:schemeClr val="accent1">
                  <a:lumMod val="75000"/>
                </a:schemeClr>
              </a:solidFill>
            </a:endParaRPr>
          </a:p>
        </p:txBody>
      </p:sp>
      <p:pic>
        <p:nvPicPr>
          <p:cNvPr id="29" name="Picture 2" descr="https://xn-----clcjfanibt5a3ayab4byb7i9a.xn--p1ai/wp-content/uploads/2020/11/unnam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7141" y="3089206"/>
            <a:ext cx="269594" cy="26959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25195" y="2150303"/>
            <a:ext cx="721463" cy="369332"/>
          </a:xfrm>
          <a:prstGeom prst="rect">
            <a:avLst/>
          </a:prstGeom>
        </p:spPr>
        <p:txBody>
          <a:bodyPr wrap="square">
            <a:spAutoFit/>
          </a:bodyPr>
          <a:lstStyle/>
          <a:p>
            <a:r>
              <a:rPr lang="ru-RU"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621</a:t>
            </a:r>
            <a:endParaRPr lang="ru-RU" dirty="0"/>
          </a:p>
        </p:txBody>
      </p:sp>
      <p:sp>
        <p:nvSpPr>
          <p:cNvPr id="33" name="Прямоугольник 32"/>
          <p:cNvSpPr/>
          <p:nvPr/>
        </p:nvSpPr>
        <p:spPr>
          <a:xfrm>
            <a:off x="4805440" y="3150933"/>
            <a:ext cx="627095" cy="369332"/>
          </a:xfrm>
          <a:prstGeom prst="rect">
            <a:avLst/>
          </a:prstGeom>
        </p:spPr>
        <p:txBody>
          <a:bodyPr wrap="none">
            <a:spAutoFit/>
          </a:bodyPr>
          <a:lstStyle/>
          <a:p>
            <a:r>
              <a:rPr lang="ru-RU"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140</a:t>
            </a:r>
          </a:p>
        </p:txBody>
      </p:sp>
      <p:sp>
        <p:nvSpPr>
          <p:cNvPr id="34" name="Прямоугольник 33"/>
          <p:cNvSpPr/>
          <p:nvPr/>
        </p:nvSpPr>
        <p:spPr>
          <a:xfrm>
            <a:off x="407861" y="3017432"/>
            <a:ext cx="479618" cy="369332"/>
          </a:xfrm>
          <a:prstGeom prst="rect">
            <a:avLst/>
          </a:prstGeom>
        </p:spPr>
        <p:txBody>
          <a:bodyPr wrap="none">
            <a:spAutoFit/>
          </a:bodyPr>
          <a:lstStyle/>
          <a:p>
            <a:r>
              <a:rPr lang="ru-RU"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52</a:t>
            </a:r>
            <a:endParaRPr lang="ru-RU" dirty="0"/>
          </a:p>
        </p:txBody>
      </p:sp>
      <p:sp>
        <p:nvSpPr>
          <p:cNvPr id="45" name="Прямоугольник 44"/>
          <p:cNvSpPr/>
          <p:nvPr/>
        </p:nvSpPr>
        <p:spPr>
          <a:xfrm>
            <a:off x="358053" y="1829023"/>
            <a:ext cx="989373" cy="369332"/>
          </a:xfrm>
          <a:prstGeom prst="rect">
            <a:avLst/>
          </a:prstGeom>
        </p:spPr>
        <p:txBody>
          <a:bodyPr wrap="none">
            <a:spAutoFit/>
          </a:bodyPr>
          <a:lstStyle/>
          <a:p>
            <a:r>
              <a:rPr lang="ru-RU"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17 644</a:t>
            </a:r>
            <a:endParaRPr lang="ru-RU" dirty="0"/>
          </a:p>
        </p:txBody>
      </p:sp>
      <p:sp>
        <p:nvSpPr>
          <p:cNvPr id="18" name="Прямоугольник 17"/>
          <p:cNvSpPr/>
          <p:nvPr/>
        </p:nvSpPr>
        <p:spPr>
          <a:xfrm>
            <a:off x="4663080" y="1670236"/>
            <a:ext cx="3208660" cy="461665"/>
          </a:xfrm>
          <a:prstGeom prst="rect">
            <a:avLst/>
          </a:prstGeom>
        </p:spPr>
        <p:txBody>
          <a:bodyPr wrap="square">
            <a:spAutoFit/>
          </a:bodyPr>
          <a:lstStyle/>
          <a:p>
            <a:pPr algn="just">
              <a:defRPr/>
            </a:pPr>
            <a:r>
              <a:rPr lang="ru-RU" sz="1200"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rPr>
              <a:t>д</a:t>
            </a:r>
            <a:r>
              <a:rPr lang="ru-RU" sz="1200" dirty="0" smtClean="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rPr>
              <a:t>оступность</a:t>
            </a:r>
            <a:r>
              <a:rPr lang="ru-RU" sz="1200" dirty="0" smtClean="0">
                <a:solidFill>
                  <a:schemeClr val="tx2"/>
                </a:solidFill>
                <a:latin typeface="Century Gothic" panose="020B0502020202020204" pitchFamily="34" charset="0"/>
                <a:ea typeface="Tahoma" panose="020B0604030504040204" pitchFamily="34" charset="0"/>
                <a:cs typeface="Tahoma" panose="020B0604030504040204" pitchFamily="34" charset="0"/>
              </a:rPr>
              <a:t> </a:t>
            </a:r>
            <a:r>
              <a:rPr lang="ru-RU" sz="1200" dirty="0" smtClean="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rPr>
              <a:t>организаций </a:t>
            </a:r>
            <a:r>
              <a:rPr lang="ru-RU" sz="1200" dirty="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rPr>
              <a:t>(объектов) для различных категорий </a:t>
            </a:r>
            <a:r>
              <a:rPr lang="ru-RU" sz="1200" dirty="0" smtClean="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rPr>
              <a:t>инвалидов</a:t>
            </a:r>
          </a:p>
        </p:txBody>
      </p:sp>
      <p:sp>
        <p:nvSpPr>
          <p:cNvPr id="20" name="Прямоугольник 19"/>
          <p:cNvSpPr/>
          <p:nvPr/>
        </p:nvSpPr>
        <p:spPr>
          <a:xfrm>
            <a:off x="5400417" y="3089265"/>
            <a:ext cx="2650395" cy="461665"/>
          </a:xfrm>
          <a:prstGeom prst="rect">
            <a:avLst/>
          </a:prstGeom>
        </p:spPr>
        <p:txBody>
          <a:bodyPr wrap="square">
            <a:spAutoFit/>
          </a:bodyPr>
          <a:lstStyle/>
          <a:p>
            <a:r>
              <a:rPr lang="ru-RU" sz="1200" spc="-26" dirty="0" smtClean="0">
                <a:solidFill>
                  <a:schemeClr val="accent1">
                    <a:lumMod val="75000"/>
                  </a:schemeClr>
                </a:solidFill>
                <a:latin typeface="Century Gothic" panose="020B0502020202020204" pitchFamily="34" charset="0"/>
                <a:cs typeface="Gotham Pro Black" panose="02000903040000020004" pitchFamily="2" charset="0"/>
              </a:rPr>
              <a:t>обучающихся </a:t>
            </a:r>
            <a:r>
              <a:rPr lang="ru-RU" sz="1200" spc="-26" dirty="0">
                <a:solidFill>
                  <a:schemeClr val="accent1">
                    <a:lumMod val="75000"/>
                  </a:schemeClr>
                </a:solidFill>
                <a:latin typeface="Century Gothic" panose="020B0502020202020204" pitchFamily="34" charset="0"/>
                <a:cs typeface="Gotham Pro Black" panose="02000903040000020004" pitchFamily="2" charset="0"/>
              </a:rPr>
              <a:t>с ОВЗ и инвалидностью </a:t>
            </a:r>
            <a:endParaRPr lang="ru-RU" sz="1200" dirty="0">
              <a:solidFill>
                <a:schemeClr val="accent1">
                  <a:lumMod val="75000"/>
                </a:schemeClr>
              </a:solidFill>
            </a:endParaRPr>
          </a:p>
        </p:txBody>
      </p:sp>
      <p:sp>
        <p:nvSpPr>
          <p:cNvPr id="21" name="Прямоугольник 20"/>
          <p:cNvSpPr/>
          <p:nvPr/>
        </p:nvSpPr>
        <p:spPr>
          <a:xfrm>
            <a:off x="5425582" y="2055991"/>
            <a:ext cx="1955540" cy="461665"/>
          </a:xfrm>
          <a:prstGeom prst="rect">
            <a:avLst/>
          </a:prstGeom>
        </p:spPr>
        <p:txBody>
          <a:bodyPr wrap="square">
            <a:spAutoFit/>
          </a:bodyPr>
          <a:lstStyle/>
          <a:p>
            <a:pPr algn="just">
              <a:defRPr/>
            </a:pPr>
            <a:r>
              <a:rPr lang="ru-RU" sz="1200" dirty="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rPr>
              <a:t>паспорт на карте Томской области</a:t>
            </a:r>
          </a:p>
        </p:txBody>
      </p:sp>
      <p:sp>
        <p:nvSpPr>
          <p:cNvPr id="23" name="Скругленный прямоугольник 22"/>
          <p:cNvSpPr/>
          <p:nvPr/>
        </p:nvSpPr>
        <p:spPr>
          <a:xfrm>
            <a:off x="3128680" y="5667798"/>
            <a:ext cx="1224135" cy="5132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a:off x="3103303" y="5775943"/>
            <a:ext cx="1598024" cy="261610"/>
          </a:xfrm>
          <a:prstGeom prst="rect">
            <a:avLst/>
          </a:prstGeom>
        </p:spPr>
        <p:txBody>
          <a:bodyPr wrap="square">
            <a:spAutoFit/>
          </a:bodyPr>
          <a:lstStyle/>
          <a:p>
            <a:r>
              <a:rPr lang="ru-RU" sz="1100" b="1" spc="-26" dirty="0" smtClean="0">
                <a:solidFill>
                  <a:schemeClr val="accent1">
                    <a:lumMod val="75000"/>
                  </a:schemeClr>
                </a:solidFill>
                <a:latin typeface="Century Gothic" panose="020B0502020202020204" pitchFamily="34" charset="0"/>
                <a:cs typeface="Gotham Pro Black" panose="02000903040000020004" pitchFamily="2" charset="0"/>
              </a:rPr>
              <a:t>2020 г. – 2 школы</a:t>
            </a:r>
            <a:endParaRPr lang="ru-RU" sz="1100" b="1" spc="-26" dirty="0">
              <a:solidFill>
                <a:schemeClr val="accent1">
                  <a:lumMod val="75000"/>
                </a:schemeClr>
              </a:solidFill>
              <a:latin typeface="Century Gothic" panose="020B0502020202020204" pitchFamily="34" charset="0"/>
              <a:cs typeface="Gotham Pro Black" panose="02000903040000020004" pitchFamily="2" charset="0"/>
            </a:endParaRPr>
          </a:p>
        </p:txBody>
      </p:sp>
      <p:sp>
        <p:nvSpPr>
          <p:cNvPr id="50" name="Прямоугольник 49"/>
          <p:cNvSpPr/>
          <p:nvPr/>
        </p:nvSpPr>
        <p:spPr>
          <a:xfrm>
            <a:off x="3033372" y="5304305"/>
            <a:ext cx="1598024" cy="261610"/>
          </a:xfrm>
          <a:prstGeom prst="rect">
            <a:avLst/>
          </a:prstGeom>
        </p:spPr>
        <p:txBody>
          <a:bodyPr wrap="square">
            <a:spAutoFit/>
          </a:bodyPr>
          <a:lstStyle/>
          <a:p>
            <a:r>
              <a:rPr lang="ru-RU" sz="1100" b="1" spc="-26" dirty="0" smtClean="0">
                <a:solidFill>
                  <a:schemeClr val="accent6">
                    <a:lumMod val="50000"/>
                  </a:schemeClr>
                </a:solidFill>
                <a:latin typeface="Century Gothic" panose="020B0502020202020204" pitchFamily="34" charset="0"/>
                <a:cs typeface="Gotham Pro Black" panose="02000903040000020004" pitchFamily="2" charset="0"/>
              </a:rPr>
              <a:t>2021 г. – 2 школы</a:t>
            </a:r>
            <a:endParaRPr lang="ru-RU" sz="1100" b="1" spc="-26" dirty="0">
              <a:solidFill>
                <a:schemeClr val="accent6">
                  <a:lumMod val="50000"/>
                </a:schemeClr>
              </a:solidFill>
              <a:latin typeface="Century Gothic" panose="020B0502020202020204" pitchFamily="34" charset="0"/>
              <a:cs typeface="Gotham Pro Black" panose="02000903040000020004" pitchFamily="2" charset="0"/>
            </a:endParaRPr>
          </a:p>
        </p:txBody>
      </p:sp>
      <p:sp>
        <p:nvSpPr>
          <p:cNvPr id="51" name="Прямоугольник 50"/>
          <p:cNvSpPr/>
          <p:nvPr/>
        </p:nvSpPr>
        <p:spPr>
          <a:xfrm>
            <a:off x="3033372" y="4898412"/>
            <a:ext cx="1598024" cy="261610"/>
          </a:xfrm>
          <a:prstGeom prst="rect">
            <a:avLst/>
          </a:prstGeom>
        </p:spPr>
        <p:txBody>
          <a:bodyPr wrap="square">
            <a:spAutoFit/>
          </a:bodyPr>
          <a:lstStyle/>
          <a:p>
            <a:r>
              <a:rPr lang="ru-RU" sz="1100" b="1" spc="-26" dirty="0" smtClean="0">
                <a:solidFill>
                  <a:schemeClr val="accent1">
                    <a:lumMod val="75000"/>
                  </a:schemeClr>
                </a:solidFill>
                <a:latin typeface="Century Gothic" panose="020B0502020202020204" pitchFamily="34" charset="0"/>
                <a:cs typeface="Gotham Pro Black" panose="02000903040000020004" pitchFamily="2" charset="0"/>
              </a:rPr>
              <a:t>2022 г. – 2 школы</a:t>
            </a:r>
            <a:endParaRPr lang="ru-RU" sz="1100" b="1" spc="-26" dirty="0">
              <a:solidFill>
                <a:schemeClr val="accent1">
                  <a:lumMod val="75000"/>
                </a:schemeClr>
              </a:solidFill>
              <a:latin typeface="Century Gothic" panose="020B0502020202020204" pitchFamily="34" charset="0"/>
              <a:cs typeface="Gotham Pro Black" panose="02000903040000020004" pitchFamily="2" charset="0"/>
            </a:endParaRPr>
          </a:p>
        </p:txBody>
      </p:sp>
      <p:sp>
        <p:nvSpPr>
          <p:cNvPr id="52" name="Прямоугольник 51"/>
          <p:cNvSpPr/>
          <p:nvPr/>
        </p:nvSpPr>
        <p:spPr>
          <a:xfrm>
            <a:off x="3065056" y="4449801"/>
            <a:ext cx="1598024" cy="261610"/>
          </a:xfrm>
          <a:prstGeom prst="rect">
            <a:avLst/>
          </a:prstGeom>
        </p:spPr>
        <p:txBody>
          <a:bodyPr wrap="square">
            <a:spAutoFit/>
          </a:bodyPr>
          <a:lstStyle/>
          <a:p>
            <a:r>
              <a:rPr lang="ru-RU" sz="1100" b="1" spc="-26" dirty="0" smtClean="0">
                <a:solidFill>
                  <a:schemeClr val="accent1">
                    <a:lumMod val="75000"/>
                  </a:schemeClr>
                </a:solidFill>
                <a:latin typeface="Century Gothic" panose="020B0502020202020204" pitchFamily="34" charset="0"/>
                <a:cs typeface="Gotham Pro Black" panose="02000903040000020004" pitchFamily="2" charset="0"/>
              </a:rPr>
              <a:t>2023 г. – 3 школы</a:t>
            </a:r>
            <a:endParaRPr lang="ru-RU" sz="1100" b="1" spc="-26" dirty="0">
              <a:solidFill>
                <a:schemeClr val="accent1">
                  <a:lumMod val="75000"/>
                </a:schemeClr>
              </a:solidFill>
              <a:latin typeface="Century Gothic" panose="020B0502020202020204" pitchFamily="34" charset="0"/>
              <a:cs typeface="Gotham Pro Black" panose="02000903040000020004" pitchFamily="2" charset="0"/>
            </a:endParaRPr>
          </a:p>
        </p:txBody>
      </p:sp>
      <p:sp>
        <p:nvSpPr>
          <p:cNvPr id="24" name="Прямоугольник 23"/>
          <p:cNvSpPr/>
          <p:nvPr/>
        </p:nvSpPr>
        <p:spPr>
          <a:xfrm>
            <a:off x="230450" y="4976634"/>
            <a:ext cx="2541738" cy="1107996"/>
          </a:xfrm>
          <a:prstGeom prst="rect">
            <a:avLst/>
          </a:prstGeom>
        </p:spPr>
        <p:txBody>
          <a:bodyPr wrap="square">
            <a:spAutoFit/>
          </a:bodyPr>
          <a:lstStyle/>
          <a:p>
            <a:pPr marL="171450" indent="-171450">
              <a:buFontTx/>
              <a:buChar char="-"/>
            </a:pPr>
            <a:r>
              <a:rPr lang="ru-RU" sz="1100" spc="-26" dirty="0" smtClean="0">
                <a:solidFill>
                  <a:schemeClr val="accent1">
                    <a:lumMod val="75000"/>
                  </a:schemeClr>
                </a:solidFill>
                <a:latin typeface="Century Gothic" panose="020B0502020202020204" pitchFamily="34" charset="0"/>
                <a:cs typeface="Gotham Pro Black" panose="02000903040000020004" pitchFamily="2" charset="0"/>
              </a:rPr>
              <a:t>научное </a:t>
            </a:r>
            <a:r>
              <a:rPr lang="ru-RU" sz="1100" spc="-26" dirty="0">
                <a:solidFill>
                  <a:schemeClr val="accent1">
                    <a:lumMod val="75000"/>
                  </a:schemeClr>
                </a:solidFill>
                <a:latin typeface="Century Gothic" panose="020B0502020202020204" pitchFamily="34" charset="0"/>
                <a:cs typeface="Gotham Pro Black" panose="02000903040000020004" pitchFamily="2" charset="0"/>
              </a:rPr>
              <a:t>и методическое </a:t>
            </a:r>
            <a:r>
              <a:rPr lang="ru-RU" sz="1100" spc="-26" dirty="0" smtClean="0">
                <a:solidFill>
                  <a:schemeClr val="accent1">
                    <a:lumMod val="75000"/>
                  </a:schemeClr>
                </a:solidFill>
                <a:latin typeface="Century Gothic" panose="020B0502020202020204" pitchFamily="34" charset="0"/>
                <a:cs typeface="Gotham Pro Black" panose="02000903040000020004" pitchFamily="2" charset="0"/>
              </a:rPr>
              <a:t>партнерство</a:t>
            </a:r>
          </a:p>
          <a:p>
            <a:pPr marL="171450" indent="-171450">
              <a:buFontTx/>
              <a:buChar char="-"/>
            </a:pPr>
            <a:r>
              <a:rPr lang="ru-RU" sz="1100" spc="-26" dirty="0" smtClean="0">
                <a:solidFill>
                  <a:schemeClr val="accent1">
                    <a:lumMod val="75000"/>
                  </a:schemeClr>
                </a:solidFill>
                <a:latin typeface="Century Gothic" panose="020B0502020202020204" pitchFamily="34" charset="0"/>
                <a:cs typeface="Gotham Pro Black" panose="02000903040000020004" pitchFamily="2" charset="0"/>
              </a:rPr>
              <a:t>опытно-экспериментальная деятельность</a:t>
            </a:r>
          </a:p>
          <a:p>
            <a:pPr marL="171450" indent="-171450">
              <a:buFontTx/>
              <a:buChar char="-"/>
            </a:pPr>
            <a:r>
              <a:rPr lang="ru-RU" sz="1100" spc="-26" dirty="0" smtClean="0">
                <a:solidFill>
                  <a:schemeClr val="accent1">
                    <a:lumMod val="75000"/>
                  </a:schemeClr>
                </a:solidFill>
                <a:latin typeface="Century Gothic" panose="020B0502020202020204" pitchFamily="34" charset="0"/>
                <a:cs typeface="Gotham Pro Black" panose="02000903040000020004" pitchFamily="2" charset="0"/>
              </a:rPr>
              <a:t>- </a:t>
            </a:r>
            <a:r>
              <a:rPr lang="ru-RU" sz="1100" spc="-26" dirty="0">
                <a:solidFill>
                  <a:schemeClr val="accent1">
                    <a:lumMod val="75000"/>
                  </a:schemeClr>
                </a:solidFill>
                <a:latin typeface="Century Gothic" panose="020B0502020202020204" pitchFamily="34" charset="0"/>
                <a:cs typeface="Gotham Pro Black" panose="02000903040000020004" pitchFamily="2" charset="0"/>
              </a:rPr>
              <a:t>информационно-просветительская работа</a:t>
            </a:r>
          </a:p>
        </p:txBody>
      </p:sp>
      <p:sp>
        <p:nvSpPr>
          <p:cNvPr id="37" name="Прямоугольник 36"/>
          <p:cNvSpPr/>
          <p:nvPr/>
        </p:nvSpPr>
        <p:spPr>
          <a:xfrm>
            <a:off x="8041329" y="1184038"/>
            <a:ext cx="1714500" cy="50317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ru-RU" sz="1100" b="1" dirty="0" smtClean="0">
              <a:solidFill>
                <a:schemeClr val="tx2">
                  <a:lumMod val="50000"/>
                </a:schemeClr>
              </a:solidFill>
              <a:latin typeface="Century Gothic" panose="020B0502020202020204" pitchFamily="34" charset="0"/>
            </a:endParaRPr>
          </a:p>
          <a:p>
            <a:pPr algn="ctr">
              <a:defRPr/>
            </a:pPr>
            <a:r>
              <a:rPr lang="ru-RU" sz="1100" b="1" dirty="0" smtClean="0">
                <a:solidFill>
                  <a:schemeClr val="tx2">
                    <a:lumMod val="50000"/>
                  </a:schemeClr>
                </a:solidFill>
                <a:latin typeface="Century Gothic" panose="020B0502020202020204" pitchFamily="34" charset="0"/>
              </a:rPr>
              <a:t>Задачи </a:t>
            </a: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2">
                    <a:lumMod val="50000"/>
                  </a:schemeClr>
                </a:solidFill>
                <a:latin typeface="Century Gothic" panose="020B0502020202020204" pitchFamily="34" charset="0"/>
              </a:rPr>
              <a:t>на 2021/2022 </a:t>
            </a:r>
            <a:r>
              <a:rPr lang="ru-RU" sz="1100" b="1" dirty="0" err="1">
                <a:solidFill>
                  <a:schemeClr val="tx2">
                    <a:lumMod val="50000"/>
                  </a:schemeClr>
                </a:solidFill>
                <a:latin typeface="Century Gothic" panose="020B0502020202020204" pitchFamily="34" charset="0"/>
              </a:rPr>
              <a:t>уч.г</a:t>
            </a:r>
            <a:r>
              <a:rPr lang="ru-RU" sz="1100" b="1" dirty="0" smtClean="0">
                <a:solidFill>
                  <a:schemeClr val="tx2">
                    <a:lumMod val="50000"/>
                  </a:schemeClr>
                </a:solidFill>
                <a:latin typeface="Century Gothic" panose="020B0502020202020204" pitchFamily="34" charset="0"/>
              </a:rPr>
              <a:t>.:</a:t>
            </a:r>
          </a:p>
          <a:p>
            <a:pPr algn="ctr">
              <a:defRPr/>
            </a:pPr>
            <a:endParaRPr lang="ru-RU" sz="1100" b="1" dirty="0" smtClean="0">
              <a:solidFill>
                <a:schemeClr val="tx2">
                  <a:lumMod val="50000"/>
                </a:schemeClr>
              </a:solidFill>
              <a:latin typeface="Century Gothic" panose="020B0502020202020204" pitchFamily="34" charset="0"/>
            </a:endParaRPr>
          </a:p>
          <a:p>
            <a:r>
              <a:rPr lang="ru-RU" sz="1000" spc="-26" dirty="0" smtClean="0">
                <a:solidFill>
                  <a:schemeClr val="accent1">
                    <a:lumMod val="50000"/>
                  </a:schemeClr>
                </a:solidFill>
                <a:latin typeface="Century Gothic" panose="020B0502020202020204" pitchFamily="34" charset="0"/>
                <a:cs typeface="Gotham Pro Black" panose="02000903040000020004" pitchFamily="2" charset="0"/>
              </a:rPr>
              <a:t>1. Создание </a:t>
            </a:r>
            <a:r>
              <a:rPr lang="ru-RU" sz="1000" spc="-26" dirty="0">
                <a:solidFill>
                  <a:schemeClr val="accent1">
                    <a:lumMod val="50000"/>
                  </a:schemeClr>
                </a:solidFill>
                <a:latin typeface="Century Gothic" panose="020B0502020202020204" pitchFamily="34" charset="0"/>
                <a:cs typeface="Gotham Pro Black" panose="02000903040000020004" pitchFamily="2" charset="0"/>
              </a:rPr>
              <a:t>условий для раннего выявления и включения в систему ранней комплексной коррекции нарушений в развитии ребенка с ОВЗ и инвалидностью (службы ранней помощи</a:t>
            </a:r>
            <a:r>
              <a:rPr lang="ru-RU" sz="1000" spc="-26" dirty="0" smtClean="0">
                <a:solidFill>
                  <a:schemeClr val="accent1">
                    <a:lumMod val="50000"/>
                  </a:schemeClr>
                </a:solidFill>
                <a:latin typeface="Century Gothic" panose="020B0502020202020204" pitchFamily="34" charset="0"/>
                <a:cs typeface="Gotham Pro Black" panose="02000903040000020004" pitchFamily="2" charset="0"/>
              </a:rPr>
              <a:t>)</a:t>
            </a:r>
          </a:p>
          <a:p>
            <a:r>
              <a:rPr lang="ru-RU" sz="1000" spc="-26" dirty="0" smtClean="0">
                <a:solidFill>
                  <a:schemeClr val="accent1">
                    <a:lumMod val="50000"/>
                  </a:schemeClr>
                </a:solidFill>
                <a:latin typeface="Century Gothic" panose="020B0502020202020204" pitchFamily="34" charset="0"/>
                <a:cs typeface="Gotham Pro Black" panose="02000903040000020004" pitchFamily="2" charset="0"/>
              </a:rPr>
              <a:t> 2</a:t>
            </a:r>
            <a:r>
              <a:rPr lang="ru-RU" sz="1000" spc="-26" dirty="0">
                <a:solidFill>
                  <a:schemeClr val="accent1">
                    <a:lumMod val="50000"/>
                  </a:schemeClr>
                </a:solidFill>
                <a:latin typeface="Century Gothic" panose="020B0502020202020204" pitchFamily="34" charset="0"/>
                <a:cs typeface="Gotham Pro Black" panose="02000903040000020004" pitchFamily="2" charset="0"/>
              </a:rPr>
              <a:t>. Продолжить работу по созданию и совершенствованию доступной среды в ОО для инклюзивного образования детей – инвалидов за счет средств МБ</a:t>
            </a:r>
          </a:p>
          <a:p>
            <a:r>
              <a:rPr lang="ru-RU" sz="1000" spc="-26" dirty="0" smtClean="0">
                <a:solidFill>
                  <a:schemeClr val="accent1">
                    <a:lumMod val="50000"/>
                  </a:schemeClr>
                </a:solidFill>
                <a:latin typeface="Century Gothic" panose="020B0502020202020204" pitchFamily="34" charset="0"/>
                <a:cs typeface="Gotham Pro Black" panose="02000903040000020004" pitchFamily="2" charset="0"/>
              </a:rPr>
              <a:t>3</a:t>
            </a:r>
            <a:r>
              <a:rPr lang="ru-RU" sz="1000" spc="-26" dirty="0">
                <a:solidFill>
                  <a:schemeClr val="accent1">
                    <a:lumMod val="50000"/>
                  </a:schemeClr>
                </a:solidFill>
                <a:latin typeface="Century Gothic" panose="020B0502020202020204" pitchFamily="34" charset="0"/>
                <a:cs typeface="Gotham Pro Black" panose="02000903040000020004" pitchFamily="2" charset="0"/>
              </a:rPr>
              <a:t>. Создание условий (МТБ, кадры, финансирование) для пролонгированного обучения детей с умственной отсталостью в школах, реализующих исключительно </a:t>
            </a:r>
            <a:r>
              <a:rPr lang="ru-RU" sz="1000" spc="-26" dirty="0" smtClean="0">
                <a:solidFill>
                  <a:schemeClr val="accent1">
                    <a:lumMod val="50000"/>
                  </a:schemeClr>
                </a:solidFill>
                <a:latin typeface="Century Gothic" panose="020B0502020202020204" pitchFamily="34" charset="0"/>
                <a:cs typeface="Gotham Pro Black" panose="02000903040000020004" pitchFamily="2" charset="0"/>
              </a:rPr>
              <a:t>АООП</a:t>
            </a:r>
            <a:endParaRPr lang="ru-RU" sz="1100" b="1" dirty="0">
              <a:solidFill>
                <a:schemeClr val="tx1"/>
              </a:solidFill>
              <a:latin typeface="Century Gothic" panose="020B0502020202020204" pitchFamily="34" charset="0"/>
            </a:endParaRPr>
          </a:p>
          <a:p>
            <a:pPr algn="ctr">
              <a:defRPr/>
            </a:pPr>
            <a:endParaRPr lang="ru-RU" sz="1100" b="1" dirty="0">
              <a:solidFill>
                <a:schemeClr val="tx1"/>
              </a:solidFill>
            </a:endParaRPr>
          </a:p>
        </p:txBody>
      </p:sp>
      <p:pic>
        <p:nvPicPr>
          <p:cNvPr id="6" name="Рисунок 5"/>
          <p:cNvPicPr>
            <a:picLocks noChangeAspect="1"/>
          </p:cNvPicPr>
          <p:nvPr/>
        </p:nvPicPr>
        <p:blipFill>
          <a:blip r:embed="rId7"/>
          <a:stretch>
            <a:fillRect/>
          </a:stretch>
        </p:blipFill>
        <p:spPr>
          <a:xfrm>
            <a:off x="8182111" y="5751001"/>
            <a:ext cx="389412" cy="410653"/>
          </a:xfrm>
          <a:prstGeom prst="rect">
            <a:avLst/>
          </a:prstGeom>
        </p:spPr>
      </p:pic>
      <p:sp>
        <p:nvSpPr>
          <p:cNvPr id="5" name="Шестиугольник 4"/>
          <p:cNvSpPr/>
          <p:nvPr/>
        </p:nvSpPr>
        <p:spPr>
          <a:xfrm>
            <a:off x="8541417" y="5651734"/>
            <a:ext cx="1004823" cy="57852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spcBef>
                <a:spcPct val="0"/>
              </a:spcBef>
            </a:pPr>
            <a:r>
              <a:rPr lang="ru-RU" sz="900" kern="1200" dirty="0" smtClean="0">
                <a:ln w="0"/>
                <a:solidFill>
                  <a:schemeClr val="accent1">
                    <a:lumMod val="50000"/>
                  </a:schemeClr>
                </a:solidFill>
                <a:effectLst>
                  <a:outerShdw blurRad="38100" dist="25400" dir="5400000" algn="ctr" rotWithShape="0">
                    <a:srgbClr val="6E747A">
                      <a:alpha val="43000"/>
                    </a:srgbClr>
                  </a:outerShdw>
                </a:effectLst>
              </a:rPr>
              <a:t>Региональный </a:t>
            </a:r>
          </a:p>
          <a:p>
            <a:pPr lvl="0" algn="ctr" defTabSz="1066800">
              <a:spcBef>
                <a:spcPct val="0"/>
              </a:spcBef>
            </a:pPr>
            <a:r>
              <a:rPr lang="ru-RU" sz="900" kern="1200" dirty="0" smtClean="0">
                <a:ln w="0"/>
                <a:solidFill>
                  <a:schemeClr val="accent1">
                    <a:lumMod val="50000"/>
                  </a:schemeClr>
                </a:solidFill>
                <a:effectLst>
                  <a:outerShdw blurRad="38100" dist="25400" dir="5400000" algn="ctr" rotWithShape="0">
                    <a:srgbClr val="6E747A">
                      <a:alpha val="43000"/>
                    </a:srgbClr>
                  </a:outerShdw>
                </a:effectLst>
              </a:rPr>
              <a:t>центр </a:t>
            </a:r>
            <a:r>
              <a:rPr lang="ru-RU" sz="900" kern="1200" dirty="0" smtClean="0">
                <a:ln w="0"/>
                <a:solidFill>
                  <a:schemeClr val="accent1">
                    <a:lumMod val="50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ППМС</a:t>
            </a:r>
            <a:r>
              <a:rPr lang="ru-RU" sz="900" kern="1200" dirty="0" smtClean="0">
                <a:ln w="0"/>
                <a:solidFill>
                  <a:schemeClr val="accent1">
                    <a:lumMod val="50000"/>
                  </a:schemeClr>
                </a:solidFill>
                <a:effectLst>
                  <a:outerShdw blurRad="38100" dist="25400" dir="5400000" algn="ctr" rotWithShape="0">
                    <a:srgbClr val="6E747A">
                      <a:alpha val="43000"/>
                    </a:srgbClr>
                  </a:outerShdw>
                </a:effectLst>
              </a:rPr>
              <a:t> помощи</a:t>
            </a:r>
            <a:endParaRPr lang="ru-RU" sz="900" kern="1200" dirty="0">
              <a:ln w="0"/>
              <a:solidFill>
                <a:schemeClr val="accent1">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3720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8113907" y="1172244"/>
            <a:ext cx="1714500" cy="500221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ru-RU" sz="1100" b="1" dirty="0" smtClean="0">
              <a:solidFill>
                <a:schemeClr val="tx2">
                  <a:lumMod val="50000"/>
                </a:schemeClr>
              </a:solidFill>
              <a:latin typeface="Century Gothic" panose="020B0502020202020204" pitchFamily="34" charset="0"/>
            </a:endParaRPr>
          </a:p>
          <a:p>
            <a:pPr algn="ctr">
              <a:defRPr/>
            </a:pPr>
            <a:r>
              <a:rPr lang="ru-RU" sz="1100" b="1" dirty="0" smtClean="0">
                <a:solidFill>
                  <a:schemeClr val="tx2">
                    <a:lumMod val="50000"/>
                  </a:schemeClr>
                </a:solidFill>
                <a:latin typeface="Century Gothic" panose="020B0502020202020204" pitchFamily="34" charset="0"/>
              </a:rPr>
              <a:t>Задачи </a:t>
            </a: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2">
                    <a:lumMod val="50000"/>
                  </a:schemeClr>
                </a:solidFill>
                <a:latin typeface="Century Gothic" panose="020B0502020202020204" pitchFamily="34" charset="0"/>
              </a:rPr>
              <a:t>на 2021/2022 </a:t>
            </a:r>
            <a:r>
              <a:rPr lang="ru-RU" sz="1100" b="1" dirty="0" err="1">
                <a:solidFill>
                  <a:schemeClr val="tx2">
                    <a:lumMod val="50000"/>
                  </a:schemeClr>
                </a:solidFill>
                <a:latin typeface="Century Gothic" panose="020B0502020202020204" pitchFamily="34" charset="0"/>
              </a:rPr>
              <a:t>уч.г</a:t>
            </a:r>
            <a:r>
              <a:rPr lang="ru-RU" sz="1100" b="1" dirty="0">
                <a:solidFill>
                  <a:schemeClr val="tx2">
                    <a:lumMod val="50000"/>
                  </a:schemeClr>
                </a:solidFill>
                <a:latin typeface="Century Gothic" panose="020B0502020202020204" pitchFamily="34" charset="0"/>
              </a:rPr>
              <a:t>.: </a:t>
            </a:r>
          </a:p>
          <a:p>
            <a:pPr algn="ctr">
              <a:defRPr/>
            </a:pP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1"/>
                </a:solidFill>
                <a:latin typeface="Century Gothic" panose="020B0502020202020204" pitchFamily="34" charset="0"/>
              </a:rPr>
              <a:t> </a:t>
            </a:r>
          </a:p>
          <a:p>
            <a:pPr algn="ctr">
              <a:defRPr/>
            </a:pPr>
            <a:endParaRPr lang="ru-RU" sz="1100" b="1" dirty="0">
              <a:solidFill>
                <a:schemeClr val="tx1"/>
              </a:solidFill>
            </a:endParaRPr>
          </a:p>
        </p:txBody>
      </p:sp>
      <p:sp>
        <p:nvSpPr>
          <p:cNvPr id="11" name="Объект 2"/>
          <p:cNvSpPr txBox="1">
            <a:spLocks/>
          </p:cNvSpPr>
          <p:nvPr/>
        </p:nvSpPr>
        <p:spPr>
          <a:xfrm>
            <a:off x="2403219" y="4337105"/>
            <a:ext cx="3107843" cy="305910"/>
          </a:xfrm>
          <a:prstGeom prst="rect">
            <a:avLst/>
          </a:prstGeom>
          <a:ln w="6350">
            <a:noFill/>
          </a:ln>
        </p:spPr>
        <p:txBody>
          <a:bodyPr vert="horz" lIns="91207" tIns="45604" rIns="91207" bIns="45604"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1100" b="1" spc="-26" dirty="0">
                <a:solidFill>
                  <a:schemeClr val="accent6">
                    <a:lumMod val="75000"/>
                  </a:schemeClr>
                </a:solidFill>
                <a:latin typeface="Century Gothic" panose="020B0502020202020204" pitchFamily="34" charset="0"/>
                <a:cs typeface="Gotham Pro Black" panose="02000903040000020004" pitchFamily="2" charset="0"/>
              </a:rPr>
              <a:t>Дополнительное </a:t>
            </a:r>
            <a:endParaRPr lang="ru-RU" sz="1100" b="1" spc="-26" dirty="0" smtClean="0">
              <a:solidFill>
                <a:schemeClr val="accent6">
                  <a:lumMod val="75000"/>
                </a:schemeClr>
              </a:solidFill>
              <a:latin typeface="Century Gothic" panose="020B0502020202020204" pitchFamily="34" charset="0"/>
              <a:cs typeface="Gotham Pro Black" panose="02000903040000020004" pitchFamily="2" charset="0"/>
            </a:endParaRPr>
          </a:p>
          <a:p>
            <a:pPr marL="0" indent="0" algn="ctr">
              <a:buNone/>
            </a:pPr>
            <a:r>
              <a:rPr lang="ru-RU" sz="1100" b="1" spc="-26" dirty="0" smtClean="0">
                <a:solidFill>
                  <a:schemeClr val="accent6">
                    <a:lumMod val="75000"/>
                  </a:schemeClr>
                </a:solidFill>
                <a:latin typeface="Century Gothic" panose="020B0502020202020204" pitchFamily="34" charset="0"/>
                <a:cs typeface="Gotham Pro Black" panose="02000903040000020004" pitchFamily="2" charset="0"/>
              </a:rPr>
              <a:t>проф</a:t>
            </a:r>
            <a:r>
              <a:rPr lang="ru-RU" sz="1100" b="1" spc="-26" dirty="0">
                <a:solidFill>
                  <a:schemeClr val="accent6">
                    <a:lumMod val="75000"/>
                  </a:schemeClr>
                </a:solidFill>
                <a:latin typeface="Century Gothic" panose="020B0502020202020204" pitchFamily="34" charset="0"/>
                <a:cs typeface="Gotham Pro Black" panose="02000903040000020004" pitchFamily="2" charset="0"/>
              </a:rPr>
              <a:t>.  образование</a:t>
            </a:r>
          </a:p>
        </p:txBody>
      </p:sp>
      <p:sp>
        <p:nvSpPr>
          <p:cNvPr id="9" name="Объект 2"/>
          <p:cNvSpPr txBox="1">
            <a:spLocks/>
          </p:cNvSpPr>
          <p:nvPr/>
        </p:nvSpPr>
        <p:spPr>
          <a:xfrm>
            <a:off x="4972971" y="4650030"/>
            <a:ext cx="3182842" cy="1448268"/>
          </a:xfrm>
          <a:prstGeom prst="rect">
            <a:avLst/>
          </a:prstGeom>
          <a:ln w="6350">
            <a:noFill/>
          </a:ln>
        </p:spPr>
        <p:txBody>
          <a:bodyPr vert="horz" lIns="91207" tIns="45604" rIns="91207" bIns="45604"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ru-RU" sz="1000" b="1" dirty="0">
                <a:solidFill>
                  <a:schemeClr val="accent6">
                    <a:lumMod val="75000"/>
                  </a:schemeClr>
                </a:solidFill>
                <a:latin typeface="Century Gothic" panose="020B0502020202020204" pitchFamily="34" charset="0"/>
              </a:rPr>
              <a:t>755</a:t>
            </a:r>
            <a:r>
              <a:rPr lang="ru-RU" sz="1000" dirty="0">
                <a:solidFill>
                  <a:schemeClr val="tx2"/>
                </a:solidFill>
                <a:latin typeface="Century Gothic" panose="020B0502020202020204" pitchFamily="34" charset="0"/>
              </a:rPr>
              <a:t> родителей в составе </a:t>
            </a:r>
            <a:r>
              <a:rPr lang="ru-RU" sz="1000" dirty="0" smtClean="0">
                <a:solidFill>
                  <a:schemeClr val="tx2"/>
                </a:solidFill>
                <a:latin typeface="Century Gothic" panose="020B0502020202020204" pitchFamily="34" charset="0"/>
              </a:rPr>
              <a:t> род. патрулей</a:t>
            </a:r>
          </a:p>
          <a:p>
            <a:pPr marL="0" indent="0">
              <a:spcBef>
                <a:spcPts val="0"/>
              </a:spcBef>
              <a:buNone/>
            </a:pPr>
            <a:endParaRPr lang="ru-RU" sz="1000" dirty="0">
              <a:solidFill>
                <a:schemeClr val="tx2"/>
              </a:solidFill>
              <a:latin typeface="Century Gothic" panose="020B0502020202020204" pitchFamily="34" charset="0"/>
            </a:endParaRPr>
          </a:p>
          <a:p>
            <a:pPr marL="0" indent="0">
              <a:spcBef>
                <a:spcPts val="0"/>
              </a:spcBef>
              <a:buNone/>
            </a:pPr>
            <a:r>
              <a:rPr lang="ru-RU" sz="1000" dirty="0" smtClean="0">
                <a:solidFill>
                  <a:schemeClr val="accent1">
                    <a:lumMod val="75000"/>
                  </a:schemeClr>
                </a:solidFill>
                <a:latin typeface="Century Gothic" panose="020B0502020202020204" pitchFamily="34" charset="0"/>
              </a:rPr>
              <a:t>профилактика </a:t>
            </a:r>
            <a:r>
              <a:rPr lang="ru-RU" sz="1000" dirty="0" err="1">
                <a:solidFill>
                  <a:schemeClr val="accent1">
                    <a:lumMod val="75000"/>
                  </a:schemeClr>
                </a:solidFill>
                <a:latin typeface="Century Gothic" panose="020B0502020202020204" pitchFamily="34" charset="0"/>
              </a:rPr>
              <a:t>девиантного</a:t>
            </a:r>
            <a:r>
              <a:rPr lang="ru-RU" sz="1000" dirty="0">
                <a:solidFill>
                  <a:schemeClr val="accent1">
                    <a:lumMod val="75000"/>
                  </a:schemeClr>
                </a:solidFill>
                <a:latin typeface="Century Gothic" panose="020B0502020202020204" pitchFamily="34" charset="0"/>
              </a:rPr>
              <a:t> поведения детей и подростков </a:t>
            </a:r>
            <a:r>
              <a:rPr lang="ru-RU" sz="1000" dirty="0" smtClean="0">
                <a:solidFill>
                  <a:schemeClr val="accent1">
                    <a:lumMod val="75000"/>
                  </a:schemeClr>
                </a:solidFill>
                <a:latin typeface="Century Gothic" panose="020B0502020202020204" pitchFamily="34" charset="0"/>
              </a:rPr>
              <a:t> - грант «Альтернатива</a:t>
            </a:r>
            <a:r>
              <a:rPr lang="ru-RU" sz="1000" dirty="0">
                <a:solidFill>
                  <a:schemeClr val="accent1">
                    <a:lumMod val="75000"/>
                  </a:schemeClr>
                </a:solidFill>
                <a:latin typeface="Century Gothic" panose="020B0502020202020204" pitchFamily="34" charset="0"/>
              </a:rPr>
              <a:t>» МБОУ ДО </a:t>
            </a:r>
            <a:r>
              <a:rPr lang="ru-RU" sz="1000" dirty="0" err="1">
                <a:solidFill>
                  <a:schemeClr val="accent1">
                    <a:lumMod val="75000"/>
                  </a:schemeClr>
                </a:solidFill>
                <a:latin typeface="Century Gothic" panose="020B0502020202020204" pitchFamily="34" charset="0"/>
              </a:rPr>
              <a:t>ДДиЮ</a:t>
            </a:r>
            <a:r>
              <a:rPr lang="ru-RU" sz="1000" dirty="0">
                <a:solidFill>
                  <a:schemeClr val="accent1">
                    <a:lumMod val="75000"/>
                  </a:schemeClr>
                </a:solidFill>
                <a:latin typeface="Century Gothic" panose="020B0502020202020204" pitchFamily="34" charset="0"/>
              </a:rPr>
              <a:t> «Факел»</a:t>
            </a:r>
          </a:p>
          <a:p>
            <a:pPr marL="0" indent="0">
              <a:spcBef>
                <a:spcPts val="0"/>
              </a:spcBef>
              <a:buNone/>
            </a:pPr>
            <a:r>
              <a:rPr lang="ru-RU" sz="1000" dirty="0" smtClean="0">
                <a:solidFill>
                  <a:schemeClr val="accent1">
                    <a:lumMod val="75000"/>
                  </a:schemeClr>
                </a:solidFill>
                <a:latin typeface="Century Gothic" panose="020B0502020202020204" pitchFamily="34" charset="0"/>
              </a:rPr>
              <a:t> </a:t>
            </a:r>
          </a:p>
          <a:p>
            <a:pPr marL="0" indent="0">
              <a:spcBef>
                <a:spcPts val="0"/>
              </a:spcBef>
              <a:buNone/>
            </a:pPr>
            <a:r>
              <a:rPr lang="ru-RU" sz="1000" dirty="0">
                <a:solidFill>
                  <a:schemeClr val="accent1">
                    <a:lumMod val="75000"/>
                  </a:schemeClr>
                </a:solidFill>
                <a:latin typeface="Century Gothic" panose="020B0502020202020204" pitchFamily="34" charset="0"/>
              </a:rPr>
              <a:t>Муниципальные программы профилактики</a:t>
            </a:r>
          </a:p>
          <a:p>
            <a:pPr marL="0" indent="0">
              <a:spcBef>
                <a:spcPts val="0"/>
              </a:spcBef>
              <a:buNone/>
            </a:pPr>
            <a:endParaRPr lang="ru-RU" sz="1000" dirty="0" smtClean="0">
              <a:solidFill>
                <a:schemeClr val="accent1">
                  <a:lumMod val="75000"/>
                </a:schemeClr>
              </a:solidFill>
              <a:latin typeface="Century Gothic" panose="020B0502020202020204" pitchFamily="34" charset="0"/>
            </a:endParaRPr>
          </a:p>
          <a:p>
            <a:pPr marL="0" indent="0">
              <a:spcBef>
                <a:spcPts val="0"/>
              </a:spcBef>
              <a:buNone/>
            </a:pPr>
            <a:r>
              <a:rPr lang="ru-RU" sz="1000" dirty="0" smtClean="0">
                <a:solidFill>
                  <a:schemeClr val="accent1">
                    <a:lumMod val="75000"/>
                  </a:schemeClr>
                </a:solidFill>
                <a:latin typeface="Century Gothic" panose="020B0502020202020204" pitchFamily="34" charset="0"/>
              </a:rPr>
              <a:t>Проекты СО НКО</a:t>
            </a:r>
          </a:p>
          <a:p>
            <a:pPr marL="0" indent="0">
              <a:spcBef>
                <a:spcPts val="0"/>
              </a:spcBef>
              <a:buNone/>
            </a:pPr>
            <a:endParaRPr lang="ru-RU" sz="1000" dirty="0" smtClean="0">
              <a:solidFill>
                <a:schemeClr val="accent1">
                  <a:lumMod val="75000"/>
                </a:schemeClr>
              </a:solidFill>
              <a:latin typeface="Century Gothic" panose="020B0502020202020204" pitchFamily="34" charset="0"/>
            </a:endParaRPr>
          </a:p>
          <a:p>
            <a:pPr marL="0" indent="0">
              <a:spcBef>
                <a:spcPts val="0"/>
              </a:spcBef>
              <a:buNone/>
            </a:pPr>
            <a:endParaRPr lang="ru-RU" sz="1000" dirty="0" smtClean="0">
              <a:solidFill>
                <a:schemeClr val="accent1">
                  <a:lumMod val="75000"/>
                </a:schemeClr>
              </a:solidFill>
              <a:latin typeface="Century Gothic" panose="020B0502020202020204" pitchFamily="34" charset="0"/>
            </a:endParaRPr>
          </a:p>
          <a:p>
            <a:pPr marL="0" indent="0">
              <a:spcBef>
                <a:spcPts val="0"/>
              </a:spcBef>
              <a:buNone/>
            </a:pPr>
            <a:endParaRPr lang="ru-RU" sz="1000" dirty="0">
              <a:solidFill>
                <a:schemeClr val="accent1">
                  <a:lumMod val="75000"/>
                </a:schemeClr>
              </a:solidFill>
              <a:latin typeface="Century Gothic" panose="020B0502020202020204" pitchFamily="34" charset="0"/>
            </a:endParaRPr>
          </a:p>
        </p:txBody>
      </p:sp>
      <p:sp>
        <p:nvSpPr>
          <p:cNvPr id="10" name="Объект 2"/>
          <p:cNvSpPr txBox="1">
            <a:spLocks/>
          </p:cNvSpPr>
          <p:nvPr/>
        </p:nvSpPr>
        <p:spPr>
          <a:xfrm>
            <a:off x="2819506" y="4876042"/>
            <a:ext cx="2149450" cy="1371084"/>
          </a:xfrm>
          <a:prstGeom prst="rect">
            <a:avLst/>
          </a:prstGeom>
          <a:ln w="6350">
            <a:noFill/>
          </a:ln>
        </p:spPr>
        <p:txBody>
          <a:bodyPr vert="horz" lIns="91207" tIns="45604" rIns="91207" bIns="45604"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ru-RU" sz="1000" dirty="0" smtClean="0">
                <a:solidFill>
                  <a:schemeClr val="accent1">
                    <a:lumMod val="75000"/>
                  </a:schemeClr>
                </a:solidFill>
                <a:latin typeface="Century Gothic" panose="020B0502020202020204" pitchFamily="34" charset="0"/>
              </a:rPr>
              <a:t>«</a:t>
            </a:r>
            <a:r>
              <a:rPr lang="ru-RU" sz="1000" dirty="0">
                <a:solidFill>
                  <a:schemeClr val="accent1">
                    <a:lumMod val="75000"/>
                  </a:schemeClr>
                </a:solidFill>
                <a:latin typeface="Century Gothic" panose="020B0502020202020204" pitchFamily="34" charset="0"/>
              </a:rPr>
              <a:t>Профилактика терроризма и экстремизма</a:t>
            </a:r>
            <a:r>
              <a:rPr lang="ru-RU" sz="1200" dirty="0" smtClean="0">
                <a:solidFill>
                  <a:schemeClr val="accent1">
                    <a:lumMod val="75000"/>
                  </a:schemeClr>
                </a:solidFill>
                <a:latin typeface="Times New Roman" panose="02020603050405020304" pitchFamily="18" charset="0"/>
                <a:cs typeface="Times New Roman" panose="02020603050405020304" pitchFamily="18" charset="0"/>
              </a:rPr>
              <a:t>»</a:t>
            </a:r>
            <a:r>
              <a:rPr lang="ru-RU" sz="1000" dirty="0">
                <a:solidFill>
                  <a:schemeClr val="accent1">
                    <a:lumMod val="75000"/>
                  </a:schemeClr>
                </a:solidFill>
                <a:latin typeface="Century Gothic" panose="020B0502020202020204" pitchFamily="34" charset="0"/>
              </a:rPr>
              <a:t>, «Службы медиации», «Профилактика </a:t>
            </a:r>
            <a:r>
              <a:rPr lang="ru-RU" sz="1000" dirty="0" err="1">
                <a:solidFill>
                  <a:schemeClr val="accent1">
                    <a:lumMod val="75000"/>
                  </a:schemeClr>
                </a:solidFill>
                <a:latin typeface="Century Gothic" panose="020B0502020202020204" pitchFamily="34" charset="0"/>
              </a:rPr>
              <a:t>суицидальнного</a:t>
            </a:r>
            <a:r>
              <a:rPr lang="ru-RU" sz="1000" dirty="0">
                <a:solidFill>
                  <a:schemeClr val="accent1">
                    <a:lumMod val="75000"/>
                  </a:schemeClr>
                </a:solidFill>
                <a:latin typeface="Century Gothic" panose="020B0502020202020204" pitchFamily="34" charset="0"/>
              </a:rPr>
              <a:t> </a:t>
            </a:r>
            <a:r>
              <a:rPr lang="ru-RU" sz="1000" dirty="0" smtClean="0">
                <a:solidFill>
                  <a:schemeClr val="accent1">
                    <a:lumMod val="75000"/>
                  </a:schemeClr>
                </a:solidFill>
                <a:latin typeface="Century Gothic" panose="020B0502020202020204" pitchFamily="34" charset="0"/>
              </a:rPr>
              <a:t>поведения», </a:t>
            </a:r>
            <a:r>
              <a:rPr lang="ru-RU" sz="1000" dirty="0">
                <a:solidFill>
                  <a:schemeClr val="accent1">
                    <a:lumMod val="75000"/>
                  </a:schemeClr>
                </a:solidFill>
                <a:latin typeface="Century Gothic" panose="020B0502020202020204" pitchFamily="34" charset="0"/>
              </a:rPr>
              <a:t>«Информационная безопасность» </a:t>
            </a:r>
            <a:endParaRPr lang="ru-RU" sz="1000" dirty="0" smtClean="0">
              <a:solidFill>
                <a:schemeClr val="accent1">
                  <a:lumMod val="75000"/>
                </a:schemeClr>
              </a:solidFill>
              <a:latin typeface="Century Gothic" panose="020B0502020202020204" pitchFamily="34" charset="0"/>
            </a:endParaRPr>
          </a:p>
        </p:txBody>
      </p:sp>
      <p:sp>
        <p:nvSpPr>
          <p:cNvPr id="15" name="Прямоугольник 14">
            <a:extLst>
              <a:ext uri="{FF2B5EF4-FFF2-40B4-BE49-F238E27FC236}">
                <a16:creationId xmlns:a16="http://schemas.microsoft.com/office/drawing/2014/main" xmlns="" id="{06303101-1E77-4C77-8A30-A22484C695F4}"/>
              </a:ext>
            </a:extLst>
          </p:cNvPr>
          <p:cNvSpPr/>
          <p:nvPr/>
        </p:nvSpPr>
        <p:spPr>
          <a:xfrm rot="10800000" flipV="1">
            <a:off x="1304419" y="1110662"/>
            <a:ext cx="5745647" cy="45362"/>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984"/>
          </a:p>
        </p:txBody>
      </p:sp>
      <p:sp>
        <p:nvSpPr>
          <p:cNvPr id="22" name="Прямоугольник 21">
            <a:extLst>
              <a:ext uri="{FF2B5EF4-FFF2-40B4-BE49-F238E27FC236}">
                <a16:creationId xmlns:a16="http://schemas.microsoft.com/office/drawing/2014/main" xmlns="" id="{2DB9C1C5-2440-4B2F-87AE-75644FB9703F}"/>
              </a:ext>
            </a:extLst>
          </p:cNvPr>
          <p:cNvSpPr/>
          <p:nvPr/>
        </p:nvSpPr>
        <p:spPr>
          <a:xfrm>
            <a:off x="2880072" y="970792"/>
            <a:ext cx="5002992" cy="4123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86"/>
          </a:p>
        </p:txBody>
      </p:sp>
      <p:sp>
        <p:nvSpPr>
          <p:cNvPr id="23" name="Прямоугольник 22">
            <a:extLst>
              <a:ext uri="{FF2B5EF4-FFF2-40B4-BE49-F238E27FC236}">
                <a16:creationId xmlns:a16="http://schemas.microsoft.com/office/drawing/2014/main" xmlns="" id="{8FD57ADB-097C-4F85-A796-84746BE2D9E8}"/>
              </a:ext>
            </a:extLst>
          </p:cNvPr>
          <p:cNvSpPr/>
          <p:nvPr/>
        </p:nvSpPr>
        <p:spPr>
          <a:xfrm>
            <a:off x="504031" y="750836"/>
            <a:ext cx="4500055" cy="690738"/>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cap="all" dirty="0"/>
          </a:p>
        </p:txBody>
      </p:sp>
      <p:sp>
        <p:nvSpPr>
          <p:cNvPr id="24" name="TextBox 23">
            <a:extLst>
              <a:ext uri="{FF2B5EF4-FFF2-40B4-BE49-F238E27FC236}">
                <a16:creationId xmlns:a16="http://schemas.microsoft.com/office/drawing/2014/main" xmlns="" id="{AA23CAE1-5760-4F5C-8FE4-481897F5B882}"/>
              </a:ext>
            </a:extLst>
          </p:cNvPr>
          <p:cNvSpPr txBox="1"/>
          <p:nvPr/>
        </p:nvSpPr>
        <p:spPr>
          <a:xfrm>
            <a:off x="641782" y="822687"/>
            <a:ext cx="4254514" cy="500658"/>
          </a:xfrm>
          <a:prstGeom prst="rect">
            <a:avLst/>
          </a:prstGeom>
          <a:noFill/>
        </p:spPr>
        <p:txBody>
          <a:bodyPr wrap="square" lIns="69097" tIns="34548" rIns="69097" bIns="34548">
            <a:spAutoFit/>
          </a:bodyPr>
          <a:lstStyle/>
          <a:p>
            <a:pPr marL="9596" defTabSz="690947">
              <a:spcBef>
                <a:spcPts val="75"/>
              </a:spcBef>
              <a:defRPr/>
            </a:pPr>
            <a:r>
              <a:rPr lang="ru-RU" sz="1400" b="1" cap="all" spc="-26" dirty="0" smtClean="0">
                <a:solidFill>
                  <a:schemeClr val="bg1"/>
                </a:solidFill>
                <a:latin typeface="Century Gothic" panose="020B0502020202020204" pitchFamily="34" charset="0"/>
                <a:cs typeface="Gotham Pro Black" panose="02000903040000020004" pitchFamily="2" charset="0"/>
              </a:rPr>
              <a:t>Правовое </a:t>
            </a:r>
            <a:r>
              <a:rPr lang="ru-RU" sz="1400" b="1" cap="all" spc="-26" dirty="0">
                <a:solidFill>
                  <a:schemeClr val="bg1"/>
                </a:solidFill>
                <a:latin typeface="Century Gothic" panose="020B0502020202020204" pitchFamily="34" charset="0"/>
                <a:cs typeface="Gotham Pro Black" panose="02000903040000020004" pitchFamily="2" charset="0"/>
              </a:rPr>
              <a:t>воспитание и профилактика </a:t>
            </a:r>
            <a:r>
              <a:rPr lang="ru-RU" sz="1400" b="1" cap="all" spc="-26" dirty="0" smtClean="0">
                <a:solidFill>
                  <a:schemeClr val="bg1"/>
                </a:solidFill>
                <a:latin typeface="Century Gothic" panose="020B0502020202020204" pitchFamily="34" charset="0"/>
                <a:cs typeface="Gotham Pro Black" panose="02000903040000020004" pitchFamily="2" charset="0"/>
              </a:rPr>
              <a:t>правонарушений несовершеннолетних</a:t>
            </a:r>
            <a:endParaRPr lang="ru-RU" sz="1400" b="1" cap="all" spc="-26" dirty="0">
              <a:solidFill>
                <a:schemeClr val="bg1"/>
              </a:solidFill>
              <a:latin typeface="Century Gothic" panose="020B0502020202020204" pitchFamily="34" charset="0"/>
              <a:cs typeface="Gotham Pro Black" panose="02000903040000020004" pitchFamily="2" charset="0"/>
            </a:endParaRPr>
          </a:p>
        </p:txBody>
      </p:sp>
      <p:sp>
        <p:nvSpPr>
          <p:cNvPr id="4" name="Прямоугольник 3"/>
          <p:cNvSpPr/>
          <p:nvPr/>
        </p:nvSpPr>
        <p:spPr>
          <a:xfrm>
            <a:off x="281105" y="1478970"/>
            <a:ext cx="8188088" cy="276999"/>
          </a:xfrm>
          <a:prstGeom prst="rect">
            <a:avLst/>
          </a:prstGeom>
        </p:spPr>
        <p:txBody>
          <a:bodyPr wrap="square">
            <a:spAutoFit/>
          </a:bodyPr>
          <a:lstStyle/>
          <a:p>
            <a:r>
              <a:rPr lang="ru-RU" sz="1200" b="1" spc="-26" dirty="0">
                <a:solidFill>
                  <a:schemeClr val="accent6">
                    <a:lumMod val="75000"/>
                  </a:schemeClr>
                </a:solidFill>
                <a:latin typeface="Century Gothic" panose="020B0502020202020204" pitchFamily="34" charset="0"/>
                <a:cs typeface="Gotham Pro Black" panose="02000903040000020004" pitchFamily="2" charset="0"/>
              </a:rPr>
              <a:t>О мерах по усилению комплексной безопасности образовательных организаций Томской области</a:t>
            </a:r>
          </a:p>
        </p:txBody>
      </p:sp>
      <p:sp>
        <p:nvSpPr>
          <p:cNvPr id="25" name="Прямоугольник 24"/>
          <p:cNvSpPr/>
          <p:nvPr/>
        </p:nvSpPr>
        <p:spPr>
          <a:xfrm>
            <a:off x="3553415" y="1908609"/>
            <a:ext cx="1957647" cy="430887"/>
          </a:xfrm>
          <a:prstGeom prst="rect">
            <a:avLst/>
          </a:prstGeom>
        </p:spPr>
        <p:txBody>
          <a:bodyPr wrap="square">
            <a:spAutoFit/>
          </a:bodyPr>
          <a:lstStyle/>
          <a:p>
            <a:r>
              <a:rPr lang="en-US" sz="1100" b="1" spc="-26" dirty="0">
                <a:solidFill>
                  <a:schemeClr val="accent6">
                    <a:lumMod val="75000"/>
                  </a:schemeClr>
                </a:solidFill>
                <a:latin typeface="Century Gothic" panose="020B0502020202020204" pitchFamily="34" charset="0"/>
                <a:cs typeface="Gotham Pro Black" panose="02000903040000020004" pitchFamily="2" charset="0"/>
              </a:rPr>
              <a:t>100%</a:t>
            </a:r>
            <a:r>
              <a:rPr lang="ru-RU" sz="1100" b="1" spc="-26" dirty="0">
                <a:solidFill>
                  <a:schemeClr val="accent6">
                    <a:lumMod val="75000"/>
                  </a:schemeClr>
                </a:solidFill>
                <a:latin typeface="Century Gothic" panose="020B0502020202020204" pitchFamily="34" charset="0"/>
                <a:cs typeface="Gotham Pro Black" panose="02000903040000020004" pitchFamily="2" charset="0"/>
              </a:rPr>
              <a:t> </a:t>
            </a:r>
            <a:r>
              <a:rPr lang="ru-RU" sz="1100" spc="-26" dirty="0" smtClean="0">
                <a:solidFill>
                  <a:srgbClr val="0070C0"/>
                </a:solidFill>
                <a:latin typeface="Century Gothic" panose="020B0502020202020204" pitchFamily="34" charset="0"/>
                <a:cs typeface="Gotham Pro Black" panose="02000903040000020004" pitchFamily="2" charset="0"/>
              </a:rPr>
              <a:t>школ</a:t>
            </a:r>
            <a:endParaRPr lang="ru-RU" sz="1100" spc="-26" dirty="0">
              <a:solidFill>
                <a:srgbClr val="0070C0"/>
              </a:solidFill>
              <a:latin typeface="Century Gothic" panose="020B0502020202020204" pitchFamily="34" charset="0"/>
              <a:cs typeface="Gotham Pro Black" panose="02000903040000020004" pitchFamily="2" charset="0"/>
            </a:endParaRPr>
          </a:p>
          <a:p>
            <a:r>
              <a:rPr lang="ru-RU" sz="1100" b="1" spc="-26" dirty="0">
                <a:solidFill>
                  <a:schemeClr val="accent6">
                    <a:lumMod val="75000"/>
                  </a:schemeClr>
                </a:solidFill>
                <a:latin typeface="Century Gothic" panose="020B0502020202020204" pitchFamily="34" charset="0"/>
                <a:cs typeface="Gotham Pro Black" panose="02000903040000020004" pitchFamily="2" charset="0"/>
              </a:rPr>
              <a:t> 77,64% </a:t>
            </a:r>
            <a:r>
              <a:rPr lang="ru-RU" sz="1100" spc="-26" dirty="0" smtClean="0">
                <a:solidFill>
                  <a:srgbClr val="0070C0"/>
                </a:solidFill>
                <a:latin typeface="Century Gothic" panose="020B0502020202020204" pitchFamily="34" charset="0"/>
                <a:cs typeface="Gotham Pro Black" panose="02000903040000020004" pitchFamily="2" charset="0"/>
              </a:rPr>
              <a:t>обучающихся</a:t>
            </a:r>
            <a:endParaRPr lang="ru-RU" sz="1100" spc="-26" dirty="0">
              <a:solidFill>
                <a:srgbClr val="0070C0"/>
              </a:solidFill>
              <a:latin typeface="Century Gothic" panose="020B0502020202020204" pitchFamily="34" charset="0"/>
              <a:cs typeface="Gotham Pro Black" panose="02000903040000020004" pitchFamily="2" charset="0"/>
            </a:endParaRPr>
          </a:p>
        </p:txBody>
      </p:sp>
      <p:sp>
        <p:nvSpPr>
          <p:cNvPr id="26" name="Прямоугольник 25"/>
          <p:cNvSpPr/>
          <p:nvPr/>
        </p:nvSpPr>
        <p:spPr>
          <a:xfrm>
            <a:off x="6190648" y="2129563"/>
            <a:ext cx="1832345" cy="1107996"/>
          </a:xfrm>
          <a:prstGeom prst="rect">
            <a:avLst/>
          </a:prstGeom>
        </p:spPr>
        <p:txBody>
          <a:bodyPr wrap="square">
            <a:spAutoFit/>
          </a:bodyPr>
          <a:lstStyle/>
          <a:p>
            <a:r>
              <a:rPr lang="ru-RU" sz="1100" b="1" dirty="0">
                <a:solidFill>
                  <a:schemeClr val="accent6">
                    <a:lumMod val="75000"/>
                  </a:schemeClr>
                </a:solidFill>
                <a:latin typeface="Century Gothic" panose="020B0502020202020204" pitchFamily="34" charset="0"/>
                <a:cs typeface="Times New Roman" panose="02020603050405020304" pitchFamily="18" charset="0"/>
              </a:rPr>
              <a:t>20 </a:t>
            </a:r>
            <a:r>
              <a:rPr lang="ru-RU" sz="1100" dirty="0" smtClean="0">
                <a:solidFill>
                  <a:srgbClr val="2E75B6"/>
                </a:solidFill>
                <a:latin typeface="Century Gothic" panose="020B0502020202020204" pitchFamily="34" charset="0"/>
                <a:cs typeface="Times New Roman" panose="02020603050405020304" pitchFamily="18" charset="0"/>
              </a:rPr>
              <a:t>МО</a:t>
            </a:r>
            <a:endParaRPr lang="ru-RU" sz="1100" dirty="0">
              <a:solidFill>
                <a:srgbClr val="2E75B6"/>
              </a:solidFill>
              <a:latin typeface="Century Gothic" panose="020B0502020202020204" pitchFamily="34" charset="0"/>
              <a:cs typeface="Times New Roman" panose="02020603050405020304" pitchFamily="18" charset="0"/>
            </a:endParaRPr>
          </a:p>
          <a:p>
            <a:r>
              <a:rPr lang="ru-RU" sz="1100" b="1" dirty="0">
                <a:solidFill>
                  <a:schemeClr val="accent6">
                    <a:lumMod val="75000"/>
                  </a:schemeClr>
                </a:solidFill>
                <a:latin typeface="Century Gothic" panose="020B0502020202020204" pitchFamily="34" charset="0"/>
                <a:cs typeface="Times New Roman" panose="02020603050405020304" pitchFamily="18" charset="0"/>
              </a:rPr>
              <a:t>269</a:t>
            </a:r>
            <a:r>
              <a:rPr lang="ru-RU" sz="1100" b="1" dirty="0">
                <a:solidFill>
                  <a:srgbClr val="2E75B6"/>
                </a:solidFill>
                <a:latin typeface="Century Gothic" panose="020B0502020202020204" pitchFamily="34" charset="0"/>
                <a:cs typeface="Times New Roman" panose="02020603050405020304" pitchFamily="18" charset="0"/>
              </a:rPr>
              <a:t> </a:t>
            </a:r>
            <a:r>
              <a:rPr lang="ru-RU" sz="1100" dirty="0">
                <a:solidFill>
                  <a:srgbClr val="2E75B6"/>
                </a:solidFill>
                <a:latin typeface="Century Gothic" panose="020B0502020202020204" pitchFamily="34" charset="0"/>
                <a:cs typeface="Times New Roman" panose="02020603050405020304" pitchFamily="18" charset="0"/>
              </a:rPr>
              <a:t>служб в </a:t>
            </a:r>
            <a:r>
              <a:rPr lang="ru-RU" sz="1100" dirty="0" smtClean="0">
                <a:solidFill>
                  <a:srgbClr val="2E75B6"/>
                </a:solidFill>
                <a:latin typeface="Century Gothic" panose="020B0502020202020204" pitchFamily="34" charset="0"/>
                <a:cs typeface="Times New Roman" panose="02020603050405020304" pitchFamily="18" charset="0"/>
              </a:rPr>
              <a:t>школах </a:t>
            </a:r>
            <a:endParaRPr lang="ru-RU" sz="1100" dirty="0">
              <a:solidFill>
                <a:srgbClr val="2E75B6"/>
              </a:solidFill>
              <a:latin typeface="Century Gothic" panose="020B0502020202020204" pitchFamily="34" charset="0"/>
              <a:cs typeface="Times New Roman" panose="02020603050405020304" pitchFamily="18" charset="0"/>
            </a:endParaRPr>
          </a:p>
          <a:p>
            <a:r>
              <a:rPr lang="ru-RU" sz="1100" b="1" dirty="0">
                <a:solidFill>
                  <a:schemeClr val="accent6">
                    <a:lumMod val="75000"/>
                  </a:schemeClr>
                </a:solidFill>
                <a:latin typeface="Century Gothic" panose="020B0502020202020204" pitchFamily="34" charset="0"/>
                <a:cs typeface="Times New Roman" panose="02020603050405020304" pitchFamily="18" charset="0"/>
              </a:rPr>
              <a:t>676</a:t>
            </a:r>
            <a:r>
              <a:rPr lang="ru-RU" sz="1100" b="1" dirty="0">
                <a:solidFill>
                  <a:srgbClr val="2E75B6"/>
                </a:solidFill>
                <a:latin typeface="Century Gothic" panose="020B0502020202020204" pitchFamily="34" charset="0"/>
                <a:cs typeface="Times New Roman" panose="02020603050405020304" pitchFamily="18" charset="0"/>
              </a:rPr>
              <a:t> </a:t>
            </a:r>
            <a:r>
              <a:rPr lang="ru-RU" sz="1100" dirty="0">
                <a:solidFill>
                  <a:srgbClr val="2E75B6"/>
                </a:solidFill>
                <a:latin typeface="Century Gothic" panose="020B0502020202020204" pitchFamily="34" charset="0"/>
                <a:cs typeface="Times New Roman" panose="02020603050405020304" pitchFamily="18" charset="0"/>
              </a:rPr>
              <a:t>детей -</a:t>
            </a:r>
            <a:r>
              <a:rPr lang="ru-RU" sz="1100" dirty="0" smtClean="0">
                <a:solidFill>
                  <a:srgbClr val="2E75B6"/>
                </a:solidFill>
                <a:latin typeface="Century Gothic" panose="020B0502020202020204" pitchFamily="34" charset="0"/>
                <a:cs typeface="Times New Roman" panose="02020603050405020304" pitchFamily="18" charset="0"/>
              </a:rPr>
              <a:t>медиаторов </a:t>
            </a:r>
            <a:endParaRPr lang="ru-RU" sz="1100" dirty="0">
              <a:solidFill>
                <a:srgbClr val="2E75B6"/>
              </a:solidFill>
              <a:latin typeface="Century Gothic" panose="020B0502020202020204" pitchFamily="34" charset="0"/>
              <a:cs typeface="Times New Roman" panose="02020603050405020304" pitchFamily="18" charset="0"/>
            </a:endParaRPr>
          </a:p>
          <a:p>
            <a:r>
              <a:rPr lang="ru-RU" sz="1100" b="1" dirty="0">
                <a:solidFill>
                  <a:schemeClr val="accent6">
                    <a:lumMod val="75000"/>
                  </a:schemeClr>
                </a:solidFill>
                <a:latin typeface="Century Gothic" panose="020B0502020202020204" pitchFamily="34" charset="0"/>
                <a:cs typeface="Times New Roman" panose="02020603050405020304" pitchFamily="18" charset="0"/>
              </a:rPr>
              <a:t>715</a:t>
            </a:r>
            <a:r>
              <a:rPr lang="ru-RU" sz="1100" b="1" dirty="0">
                <a:solidFill>
                  <a:srgbClr val="2E75B6"/>
                </a:solidFill>
                <a:latin typeface="Century Gothic" panose="020B0502020202020204" pitchFamily="34" charset="0"/>
                <a:cs typeface="Times New Roman" panose="02020603050405020304" pitchFamily="18" charset="0"/>
              </a:rPr>
              <a:t> </a:t>
            </a:r>
            <a:r>
              <a:rPr lang="ru-RU" sz="1100" dirty="0" smtClean="0">
                <a:solidFill>
                  <a:srgbClr val="2E75B6"/>
                </a:solidFill>
                <a:latin typeface="Century Gothic" panose="020B0502020202020204" pitchFamily="34" charset="0"/>
                <a:cs typeface="Times New Roman" panose="02020603050405020304" pitchFamily="18" charset="0"/>
              </a:rPr>
              <a:t>педагогов</a:t>
            </a:r>
            <a:endParaRPr lang="ru-RU" sz="1100" dirty="0">
              <a:solidFill>
                <a:srgbClr val="2E75B6"/>
              </a:solidFill>
              <a:latin typeface="Century Gothic" panose="020B0502020202020204" pitchFamily="34" charset="0"/>
              <a:cs typeface="Times New Roman" panose="02020603050405020304" pitchFamily="18" charset="0"/>
            </a:endParaRPr>
          </a:p>
          <a:p>
            <a:r>
              <a:rPr lang="ru-RU" sz="1100" b="1" dirty="0">
                <a:solidFill>
                  <a:schemeClr val="accent6">
                    <a:lumMod val="75000"/>
                  </a:schemeClr>
                </a:solidFill>
                <a:latin typeface="Century Gothic" panose="020B0502020202020204" pitchFamily="34" charset="0"/>
                <a:cs typeface="Times New Roman" panose="02020603050405020304" pitchFamily="18" charset="0"/>
              </a:rPr>
              <a:t>147</a:t>
            </a:r>
            <a:r>
              <a:rPr lang="ru-RU" sz="1100" b="1" dirty="0">
                <a:solidFill>
                  <a:srgbClr val="2E75B6"/>
                </a:solidFill>
                <a:latin typeface="Century Gothic" panose="020B0502020202020204" pitchFamily="34" charset="0"/>
                <a:cs typeface="Times New Roman" panose="02020603050405020304" pitchFamily="18" charset="0"/>
              </a:rPr>
              <a:t> </a:t>
            </a:r>
            <a:r>
              <a:rPr lang="ru-RU" sz="1100" dirty="0" smtClean="0">
                <a:solidFill>
                  <a:srgbClr val="2E75B6"/>
                </a:solidFill>
                <a:latin typeface="Century Gothic" panose="020B0502020202020204" pitchFamily="34" charset="0"/>
                <a:cs typeface="Times New Roman" panose="02020603050405020304" pitchFamily="18" charset="0"/>
              </a:rPr>
              <a:t>родителей</a:t>
            </a:r>
          </a:p>
          <a:p>
            <a:r>
              <a:rPr lang="ru-RU" sz="1100" b="1" dirty="0" smtClean="0">
                <a:solidFill>
                  <a:schemeClr val="accent6">
                    <a:lumMod val="75000"/>
                  </a:schemeClr>
                </a:solidFill>
                <a:latin typeface="Century Gothic" panose="020B0502020202020204" pitchFamily="34" charset="0"/>
                <a:cs typeface="Times New Roman" panose="02020603050405020304" pitchFamily="18" charset="0"/>
              </a:rPr>
              <a:t>673 </a:t>
            </a:r>
            <a:r>
              <a:rPr lang="ru-RU" sz="1100" dirty="0">
                <a:solidFill>
                  <a:srgbClr val="2E75B6"/>
                </a:solidFill>
                <a:latin typeface="Century Gothic" panose="020B0502020202020204" pitchFamily="34" charset="0"/>
                <a:cs typeface="Times New Roman" panose="02020603050405020304" pitchFamily="18" charset="0"/>
              </a:rPr>
              <a:t>случая</a:t>
            </a:r>
          </a:p>
        </p:txBody>
      </p:sp>
      <p:cxnSp>
        <p:nvCxnSpPr>
          <p:cNvPr id="29" name="Прямая соединительная линия 28"/>
          <p:cNvCxnSpPr/>
          <p:nvPr/>
        </p:nvCxnSpPr>
        <p:spPr>
          <a:xfrm>
            <a:off x="249715" y="4257221"/>
            <a:ext cx="7542646" cy="0"/>
          </a:xfrm>
          <a:prstGeom prst="line">
            <a:avLst/>
          </a:prstGeom>
          <a:noFill/>
          <a:ln w="12700" cap="flat">
            <a:solidFill>
              <a:srgbClr val="0063B8"/>
            </a:solidFill>
            <a:prstDash val="lgDashDot"/>
            <a:miter lim="800000"/>
          </a:ln>
          <a:effectLst/>
          <a:sp3d/>
        </p:spPr>
        <p:style>
          <a:lnRef idx="0">
            <a:scrgbClr r="0" g="0" b="0"/>
          </a:lnRef>
          <a:fillRef idx="0">
            <a:scrgbClr r="0" g="0" b="0"/>
          </a:fillRef>
          <a:effectRef idx="0">
            <a:scrgbClr r="0" g="0" b="0"/>
          </a:effectRef>
          <a:fontRef idx="none"/>
        </p:style>
      </p:cxnSp>
      <p:sp>
        <p:nvSpPr>
          <p:cNvPr id="33" name="Объект 2"/>
          <p:cNvSpPr txBox="1">
            <a:spLocks/>
          </p:cNvSpPr>
          <p:nvPr/>
        </p:nvSpPr>
        <p:spPr>
          <a:xfrm>
            <a:off x="37217" y="4333171"/>
            <a:ext cx="2758675" cy="305910"/>
          </a:xfrm>
          <a:prstGeom prst="rect">
            <a:avLst/>
          </a:prstGeom>
          <a:ln w="6350">
            <a:noFill/>
          </a:ln>
        </p:spPr>
        <p:txBody>
          <a:bodyPr vert="horz" lIns="91207" tIns="45604" rIns="91207" bIns="45604"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1100" b="1" spc="-26" dirty="0" smtClean="0">
                <a:solidFill>
                  <a:schemeClr val="accent6">
                    <a:lumMod val="75000"/>
                  </a:schemeClr>
                </a:solidFill>
                <a:latin typeface="Century Gothic" panose="020B0502020202020204" pitchFamily="34" charset="0"/>
                <a:cs typeface="Gotham Pro Black" panose="02000903040000020004" pitchFamily="2" charset="0"/>
              </a:rPr>
              <a:t>Кадровое обеспечение профилактической работы в школе</a:t>
            </a:r>
            <a:endParaRPr lang="ru-RU" sz="1100" b="1" spc="-26" dirty="0">
              <a:solidFill>
                <a:schemeClr val="accent6">
                  <a:lumMod val="75000"/>
                </a:schemeClr>
              </a:solidFill>
              <a:latin typeface="Century Gothic" panose="020B0502020202020204" pitchFamily="34" charset="0"/>
              <a:cs typeface="Gotham Pro Black" panose="02000903040000020004" pitchFamily="2" charset="0"/>
            </a:endParaRPr>
          </a:p>
        </p:txBody>
      </p:sp>
      <p:sp>
        <p:nvSpPr>
          <p:cNvPr id="37" name="Объект 2"/>
          <p:cNvSpPr txBox="1">
            <a:spLocks/>
          </p:cNvSpPr>
          <p:nvPr/>
        </p:nvSpPr>
        <p:spPr>
          <a:xfrm>
            <a:off x="8155085" y="1684453"/>
            <a:ext cx="1471099" cy="428639"/>
          </a:xfrm>
          <a:prstGeom prst="rect">
            <a:avLst/>
          </a:prstGeom>
          <a:ln w="6350">
            <a:noFill/>
          </a:ln>
        </p:spPr>
        <p:txBody>
          <a:bodyPr vert="horz" lIns="91207" tIns="45604" rIns="91207" bIns="45604"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ru-RU" sz="1100" dirty="0" smtClean="0">
              <a:latin typeface="Century Gothic" panose="020B0502020202020204" pitchFamily="34" charset="0"/>
              <a:cs typeface="Times New Roman" panose="02020603050405020304" pitchFamily="18" charset="0"/>
            </a:endParaRPr>
          </a:p>
          <a:p>
            <a:pPr marL="0" indent="0" algn="just">
              <a:buNone/>
            </a:pPr>
            <a:r>
              <a:rPr lang="ru-RU" sz="1100" dirty="0" smtClean="0">
                <a:latin typeface="Century Gothic" panose="020B0502020202020204" pitchFamily="34" charset="0"/>
                <a:cs typeface="Times New Roman" panose="02020603050405020304" pitchFamily="18" charset="0"/>
              </a:rPr>
              <a:t>1. </a:t>
            </a:r>
            <a:r>
              <a:rPr lang="ru-RU" sz="1000" dirty="0" smtClean="0">
                <a:latin typeface="Century Gothic" panose="020B0502020202020204" pitchFamily="34" charset="0"/>
                <a:cs typeface="Times New Roman" panose="02020603050405020304" pitchFamily="18" charset="0"/>
              </a:rPr>
              <a:t>Обеспечение эффективной работы служб медиации</a:t>
            </a:r>
          </a:p>
          <a:p>
            <a:pPr marL="0" indent="0" algn="just">
              <a:buNone/>
            </a:pPr>
            <a:endParaRPr lang="ru-RU" sz="1000" dirty="0" smtClean="0">
              <a:latin typeface="Century Gothic" panose="020B0502020202020204" pitchFamily="34" charset="0"/>
              <a:cs typeface="Times New Roman" panose="02020603050405020304" pitchFamily="18" charset="0"/>
            </a:endParaRPr>
          </a:p>
          <a:p>
            <a:pPr marL="0" indent="0" algn="just">
              <a:buNone/>
            </a:pPr>
            <a:r>
              <a:rPr lang="ru-RU" sz="1000" dirty="0" smtClean="0">
                <a:latin typeface="Century Gothic" panose="020B0502020202020204" pitchFamily="34" charset="0"/>
                <a:cs typeface="Times New Roman" panose="02020603050405020304" pitchFamily="18" charset="0"/>
              </a:rPr>
              <a:t>2. Противодействие идеологии терроризма и экстремизма</a:t>
            </a:r>
          </a:p>
          <a:p>
            <a:pPr marL="0" indent="0" algn="just">
              <a:buNone/>
            </a:pPr>
            <a:endParaRPr lang="ru-RU" sz="1000" dirty="0" smtClean="0">
              <a:latin typeface="Century Gothic" panose="020B0502020202020204" pitchFamily="34" charset="0"/>
              <a:cs typeface="Times New Roman" panose="02020603050405020304" pitchFamily="18" charset="0"/>
            </a:endParaRPr>
          </a:p>
          <a:p>
            <a:pPr marL="0" indent="0" algn="just">
              <a:buNone/>
            </a:pPr>
            <a:r>
              <a:rPr lang="ru-RU" sz="1000" dirty="0" smtClean="0">
                <a:latin typeface="Century Gothic" panose="020B0502020202020204" pitchFamily="34" charset="0"/>
                <a:cs typeface="Times New Roman" panose="02020603050405020304" pitchFamily="18" charset="0"/>
              </a:rPr>
              <a:t>3. Реализация межведомственного плана профилактики </a:t>
            </a:r>
            <a:r>
              <a:rPr lang="ru-RU" sz="1000" dirty="0">
                <a:latin typeface="Century Gothic" panose="020B0502020202020204" pitchFamily="34" charset="0"/>
                <a:cs typeface="Times New Roman" panose="02020603050405020304" pitchFamily="18" charset="0"/>
              </a:rPr>
              <a:t>суицидального </a:t>
            </a:r>
            <a:r>
              <a:rPr lang="ru-RU" sz="1000" dirty="0" smtClean="0">
                <a:latin typeface="Century Gothic" panose="020B0502020202020204" pitchFamily="34" charset="0"/>
                <a:cs typeface="Times New Roman" panose="02020603050405020304" pitchFamily="18" charset="0"/>
              </a:rPr>
              <a:t>поведения</a:t>
            </a:r>
          </a:p>
          <a:p>
            <a:pPr marL="0" indent="0" algn="just">
              <a:buNone/>
            </a:pPr>
            <a:endParaRPr lang="ru-RU" sz="1000" dirty="0" smtClean="0">
              <a:latin typeface="Century Gothic" panose="020B0502020202020204" pitchFamily="34" charset="0"/>
              <a:cs typeface="Times New Roman" panose="02020603050405020304" pitchFamily="18" charset="0"/>
            </a:endParaRPr>
          </a:p>
          <a:p>
            <a:pPr marL="0" indent="0" algn="just">
              <a:buNone/>
            </a:pPr>
            <a:r>
              <a:rPr lang="ru-RU" sz="1000" dirty="0" smtClean="0">
                <a:latin typeface="Century Gothic" panose="020B0502020202020204" pitchFamily="34" charset="0"/>
                <a:cs typeface="Times New Roman" panose="02020603050405020304" pitchFamily="18" charset="0"/>
              </a:rPr>
              <a:t>4. Родительский всеобуч. Вовлечение родителей в профилактическую работу</a:t>
            </a:r>
          </a:p>
        </p:txBody>
      </p:sp>
      <p:sp>
        <p:nvSpPr>
          <p:cNvPr id="5" name="Прямоугольник 4"/>
          <p:cNvSpPr/>
          <p:nvPr/>
        </p:nvSpPr>
        <p:spPr>
          <a:xfrm>
            <a:off x="3578810" y="2310948"/>
            <a:ext cx="2352007" cy="938719"/>
          </a:xfrm>
          <a:prstGeom prst="rect">
            <a:avLst/>
          </a:prstGeom>
        </p:spPr>
        <p:txBody>
          <a:bodyPr wrap="square">
            <a:spAutoFit/>
          </a:bodyPr>
          <a:lstStyle/>
          <a:p>
            <a:r>
              <a:rPr lang="ru-RU" sz="1100" b="1" dirty="0" smtClean="0">
                <a:solidFill>
                  <a:schemeClr val="accent1">
                    <a:lumMod val="75000"/>
                  </a:schemeClr>
                </a:solidFill>
                <a:latin typeface="Century Gothic" panose="020B0502020202020204" pitchFamily="34" charset="0"/>
              </a:rPr>
              <a:t>СПТ </a:t>
            </a:r>
            <a:r>
              <a:rPr lang="ru-RU" sz="1100" dirty="0" smtClean="0">
                <a:solidFill>
                  <a:schemeClr val="accent1">
                    <a:lumMod val="75000"/>
                  </a:schemeClr>
                </a:solidFill>
                <a:latin typeface="Century Gothic" panose="020B0502020202020204" pitchFamily="34" charset="0"/>
              </a:rPr>
              <a:t>на выявление рисков употребления наркотических  средств и психотропных веществ. </a:t>
            </a:r>
          </a:p>
          <a:p>
            <a:r>
              <a:rPr lang="ru-RU" sz="1100" dirty="0" smtClean="0">
                <a:solidFill>
                  <a:schemeClr val="accent1">
                    <a:lumMod val="75000"/>
                  </a:schemeClr>
                </a:solidFill>
                <a:latin typeface="Century Gothic" panose="020B0502020202020204" pitchFamily="34" charset="0"/>
              </a:rPr>
              <a:t>Автоматизированная система </a:t>
            </a:r>
            <a:endParaRPr lang="ru-RU" sz="1100" dirty="0">
              <a:solidFill>
                <a:schemeClr val="accent1">
                  <a:lumMod val="75000"/>
                </a:schemeClr>
              </a:solidFill>
              <a:latin typeface="Century Gothic" panose="020B0502020202020204" pitchFamily="34" charset="0"/>
            </a:endParaRPr>
          </a:p>
        </p:txBody>
      </p:sp>
      <p:sp>
        <p:nvSpPr>
          <p:cNvPr id="6" name="Прямоугольник 5"/>
          <p:cNvSpPr/>
          <p:nvPr/>
        </p:nvSpPr>
        <p:spPr>
          <a:xfrm>
            <a:off x="6247039" y="3636618"/>
            <a:ext cx="1613786" cy="261610"/>
          </a:xfrm>
          <a:prstGeom prst="rect">
            <a:avLst/>
          </a:prstGeom>
        </p:spPr>
        <p:txBody>
          <a:bodyPr wrap="square">
            <a:spAutoFit/>
          </a:bodyPr>
          <a:lstStyle/>
          <a:p>
            <a:r>
              <a:rPr lang="ru-RU" sz="1100" b="1" dirty="0">
                <a:solidFill>
                  <a:schemeClr val="accent1">
                    <a:lumMod val="75000"/>
                  </a:schemeClr>
                </a:solidFill>
                <a:latin typeface="Century Gothic" panose="020B0502020202020204" pitchFamily="34" charset="0"/>
                <a:cs typeface="Times New Roman" panose="02020603050405020304" pitchFamily="18" charset="0"/>
              </a:rPr>
              <a:t>Л</a:t>
            </a:r>
            <a:r>
              <a:rPr lang="ru-RU" sz="1100" b="1" dirty="0" smtClean="0">
                <a:solidFill>
                  <a:schemeClr val="accent1">
                    <a:lumMod val="75000"/>
                  </a:schemeClr>
                </a:solidFill>
                <a:latin typeface="Century Gothic" panose="020B0502020202020204" pitchFamily="34" charset="0"/>
                <a:cs typeface="Times New Roman" panose="02020603050405020304" pitchFamily="18" charset="0"/>
              </a:rPr>
              <a:t>етняя занятость</a:t>
            </a:r>
            <a:r>
              <a:rPr lang="ru-RU" sz="1100" dirty="0" smtClean="0">
                <a:solidFill>
                  <a:schemeClr val="accent1">
                    <a:lumMod val="75000"/>
                  </a:schemeClr>
                </a:solidFill>
                <a:latin typeface="Century Gothic" panose="020B0502020202020204" pitchFamily="34" charset="0"/>
                <a:cs typeface="Times New Roman" panose="02020603050405020304" pitchFamily="18" charset="0"/>
              </a:rPr>
              <a:t> </a:t>
            </a:r>
          </a:p>
        </p:txBody>
      </p:sp>
      <p:sp>
        <p:nvSpPr>
          <p:cNvPr id="7" name="Прямоугольник 6"/>
          <p:cNvSpPr/>
          <p:nvPr/>
        </p:nvSpPr>
        <p:spPr>
          <a:xfrm>
            <a:off x="6180281" y="1927012"/>
            <a:ext cx="1887132" cy="261610"/>
          </a:xfrm>
          <a:prstGeom prst="rect">
            <a:avLst/>
          </a:prstGeom>
        </p:spPr>
        <p:txBody>
          <a:bodyPr wrap="square">
            <a:spAutoFit/>
          </a:bodyPr>
          <a:lstStyle/>
          <a:p>
            <a:r>
              <a:rPr lang="ru-RU" sz="1100" b="1" dirty="0">
                <a:solidFill>
                  <a:srgbClr val="2E75B6"/>
                </a:solidFill>
                <a:latin typeface="Century Gothic" panose="020B0502020202020204" pitchFamily="34" charset="0"/>
                <a:cs typeface="Times New Roman" panose="02020603050405020304" pitchFamily="18" charset="0"/>
              </a:rPr>
              <a:t>Службы </a:t>
            </a:r>
            <a:r>
              <a:rPr lang="ru-RU" sz="1100" b="1" dirty="0" smtClean="0">
                <a:solidFill>
                  <a:srgbClr val="2E75B6"/>
                </a:solidFill>
                <a:latin typeface="Century Gothic" panose="020B0502020202020204" pitchFamily="34" charset="0"/>
                <a:cs typeface="Times New Roman" panose="02020603050405020304" pitchFamily="18" charset="0"/>
              </a:rPr>
              <a:t>медиации</a:t>
            </a:r>
            <a:endParaRPr lang="ru-RU" sz="1100" b="1" dirty="0">
              <a:latin typeface="Times New Roman" panose="02020603050405020304" pitchFamily="18" charset="0"/>
              <a:cs typeface="Times New Roman" panose="02020603050405020304" pitchFamily="18" charset="0"/>
            </a:endParaRPr>
          </a:p>
        </p:txBody>
      </p:sp>
      <p:cxnSp>
        <p:nvCxnSpPr>
          <p:cNvPr id="38" name="Прямая соединительная линия 37"/>
          <p:cNvCxnSpPr/>
          <p:nvPr/>
        </p:nvCxnSpPr>
        <p:spPr>
          <a:xfrm>
            <a:off x="4964941" y="4504728"/>
            <a:ext cx="8030" cy="1487823"/>
          </a:xfrm>
          <a:prstGeom prst="line">
            <a:avLst/>
          </a:prstGeom>
          <a:noFill/>
          <a:ln w="12700" cap="flat">
            <a:solidFill>
              <a:srgbClr val="0063B8"/>
            </a:solidFill>
            <a:prstDash val="sysDot"/>
            <a:miter lim="800000"/>
          </a:ln>
          <a:effectLst/>
          <a:sp3d/>
        </p:spPr>
        <p:style>
          <a:lnRef idx="0">
            <a:scrgbClr r="0" g="0" b="0"/>
          </a:lnRef>
          <a:fillRef idx="0">
            <a:scrgbClr r="0" g="0" b="0"/>
          </a:fillRef>
          <a:effectRef idx="0">
            <a:scrgbClr r="0" g="0" b="0"/>
          </a:effectRef>
          <a:fontRef idx="none"/>
        </p:style>
      </p:cxnSp>
      <p:cxnSp>
        <p:nvCxnSpPr>
          <p:cNvPr id="39" name="Прямая соединительная линия 38"/>
          <p:cNvCxnSpPr/>
          <p:nvPr/>
        </p:nvCxnSpPr>
        <p:spPr>
          <a:xfrm>
            <a:off x="2154733" y="4648620"/>
            <a:ext cx="8030" cy="1487823"/>
          </a:xfrm>
          <a:prstGeom prst="line">
            <a:avLst/>
          </a:prstGeom>
          <a:ln w="6350">
            <a:noFill/>
          </a:ln>
        </p:spPr>
      </p:cxnSp>
      <p:sp>
        <p:nvSpPr>
          <p:cNvPr id="40" name="Прямоугольник 39"/>
          <p:cNvSpPr/>
          <p:nvPr/>
        </p:nvSpPr>
        <p:spPr>
          <a:xfrm>
            <a:off x="3594042" y="3290138"/>
            <a:ext cx="590226" cy="307777"/>
          </a:xfrm>
          <a:prstGeom prst="rect">
            <a:avLst/>
          </a:prstGeom>
        </p:spPr>
        <p:txBody>
          <a:bodyPr wrap="none">
            <a:spAutoFit/>
          </a:bodyPr>
          <a:lstStyle/>
          <a:p>
            <a:r>
              <a:rPr lang="ru-RU" sz="1400" b="1" dirty="0" smtClean="0">
                <a:solidFill>
                  <a:schemeClr val="accent6">
                    <a:lumMod val="75000"/>
                  </a:schemeClr>
                </a:solidFill>
              </a:rPr>
              <a:t>100%</a:t>
            </a:r>
            <a:endParaRPr lang="ru-RU" sz="1400" b="1" dirty="0">
              <a:solidFill>
                <a:schemeClr val="accent6">
                  <a:lumMod val="75000"/>
                </a:schemeClr>
              </a:solidFill>
            </a:endParaRPr>
          </a:p>
        </p:txBody>
      </p:sp>
      <p:pic>
        <p:nvPicPr>
          <p:cNvPr id="41" name="Picture 2" descr="https://xn-----clcjfanibt5a3ayab4byb7i9a.xn--p1ai/wp-content/uploads/2020/11/unnam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47" y="5830366"/>
            <a:ext cx="373970" cy="373970"/>
          </a:xfrm>
          <a:prstGeom prst="rect">
            <a:avLst/>
          </a:prstGeom>
          <a:noFill/>
          <a:extLst>
            <a:ext uri="{909E8E84-426E-40DD-AFC4-6F175D3DCCD1}">
              <a14:hiddenFill xmlns:a14="http://schemas.microsoft.com/office/drawing/2010/main">
                <a:solidFill>
                  <a:srgbClr val="FFFFFF"/>
                </a:solidFill>
              </a14:hiddenFill>
            </a:ext>
          </a:extLst>
        </p:spPr>
      </p:pic>
      <p:sp>
        <p:nvSpPr>
          <p:cNvPr id="42" name="Объект 2"/>
          <p:cNvSpPr txBox="1">
            <a:spLocks/>
          </p:cNvSpPr>
          <p:nvPr/>
        </p:nvSpPr>
        <p:spPr>
          <a:xfrm>
            <a:off x="630771" y="5884625"/>
            <a:ext cx="1407760" cy="324377"/>
          </a:xfrm>
          <a:prstGeom prst="rect">
            <a:avLst/>
          </a:prstGeom>
          <a:ln w="6350">
            <a:noFill/>
          </a:ln>
        </p:spPr>
        <p:txBody>
          <a:bodyPr vert="horz" lIns="91207" tIns="45604" rIns="91207" bIns="45604"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ru-RU" sz="1000" dirty="0" err="1" smtClean="0">
                <a:solidFill>
                  <a:srgbClr val="2E75B6"/>
                </a:solidFill>
                <a:latin typeface="Century Gothic" panose="020B0502020202020204" pitchFamily="34" charset="0"/>
              </a:rPr>
              <a:t>Доп</a:t>
            </a:r>
            <a:r>
              <a:rPr lang="ru-RU" sz="1000" dirty="0" smtClean="0">
                <a:solidFill>
                  <a:srgbClr val="2E75B6"/>
                </a:solidFill>
                <a:latin typeface="Century Gothic" panose="020B0502020202020204" pitchFamily="34" charset="0"/>
              </a:rPr>
              <a:t> . потребность</a:t>
            </a:r>
            <a:endParaRPr lang="ru-RU" sz="1000" dirty="0">
              <a:solidFill>
                <a:srgbClr val="2E75B6"/>
              </a:solidFill>
              <a:latin typeface="Century Gothic" panose="020B0502020202020204" pitchFamily="34" charset="0"/>
            </a:endParaRPr>
          </a:p>
        </p:txBody>
      </p:sp>
      <p:sp>
        <p:nvSpPr>
          <p:cNvPr id="44" name="Объект 2"/>
          <p:cNvSpPr txBox="1">
            <a:spLocks/>
          </p:cNvSpPr>
          <p:nvPr/>
        </p:nvSpPr>
        <p:spPr>
          <a:xfrm>
            <a:off x="5015103" y="4351875"/>
            <a:ext cx="3168104" cy="305910"/>
          </a:xfrm>
          <a:prstGeom prst="rect">
            <a:avLst/>
          </a:prstGeom>
          <a:ln w="6350">
            <a:noFill/>
          </a:ln>
        </p:spPr>
        <p:txBody>
          <a:bodyPr vert="horz" lIns="91207" tIns="45604" rIns="91207" bIns="45604"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1100" b="1" spc="-26" dirty="0">
                <a:solidFill>
                  <a:schemeClr val="accent6">
                    <a:lumMod val="75000"/>
                  </a:schemeClr>
                </a:solidFill>
                <a:latin typeface="Century Gothic" panose="020B0502020202020204" pitchFamily="34" charset="0"/>
                <a:cs typeface="Gotham Pro Black" panose="02000903040000020004" pitchFamily="2" charset="0"/>
              </a:rPr>
              <a:t>Программно-проектный подход</a:t>
            </a:r>
          </a:p>
        </p:txBody>
      </p:sp>
      <p:sp>
        <p:nvSpPr>
          <p:cNvPr id="45" name="Прямоугольник 44"/>
          <p:cNvSpPr/>
          <p:nvPr/>
        </p:nvSpPr>
        <p:spPr>
          <a:xfrm>
            <a:off x="4092876" y="5746082"/>
            <a:ext cx="792523" cy="390361"/>
          </a:xfrm>
          <a:prstGeom prst="rect">
            <a:avLst/>
          </a:prstGeom>
        </p:spPr>
        <p:txBody>
          <a:bodyPr wrap="none" lIns="68579" tIns="34289" rIns="68579" bIns="34289">
            <a:spAutoFit/>
          </a:bodyPr>
          <a:lstStyle/>
          <a:p>
            <a:pPr marL="9525" algn="ctr">
              <a:lnSpc>
                <a:spcPct val="80000"/>
              </a:lnSpc>
              <a:spcBef>
                <a:spcPts val="236"/>
              </a:spcBef>
              <a:tabLst>
                <a:tab pos="1943528" algn="l"/>
              </a:tabLst>
            </a:pPr>
            <a:r>
              <a:rPr lang="en-US" sz="1400" b="1" spc="-4" dirty="0" smtClean="0">
                <a:solidFill>
                  <a:srgbClr val="EC5F0F"/>
                </a:solidFill>
                <a:latin typeface="Century Gothic" panose="020B0502020202020204" pitchFamily="34" charset="0"/>
                <a:cs typeface="Arial" panose="020B0604020202020204" pitchFamily="34" charset="0"/>
              </a:rPr>
              <a:t>&gt;</a:t>
            </a:r>
            <a:r>
              <a:rPr lang="ru-RU" sz="1400" b="1" spc="-4" dirty="0">
                <a:solidFill>
                  <a:srgbClr val="EC5F0F"/>
                </a:solidFill>
                <a:latin typeface="Century Gothic" panose="020B0502020202020204" pitchFamily="34" charset="0"/>
                <a:cs typeface="Arial" panose="020B0604020202020204" pitchFamily="34" charset="0"/>
              </a:rPr>
              <a:t>7</a:t>
            </a:r>
            <a:r>
              <a:rPr lang="en-US" sz="1400" b="1" spc="-4" dirty="0" smtClean="0">
                <a:solidFill>
                  <a:srgbClr val="EC5F0F"/>
                </a:solidFill>
                <a:latin typeface="Century Gothic" panose="020B0502020202020204" pitchFamily="34" charset="0"/>
                <a:cs typeface="Arial" panose="020B0604020202020204" pitchFamily="34" charset="0"/>
              </a:rPr>
              <a:t>00</a:t>
            </a:r>
            <a:endParaRPr lang="ru-RU" sz="1400" b="1" spc="-4" dirty="0">
              <a:solidFill>
                <a:srgbClr val="EC5F0F"/>
              </a:solidFill>
              <a:latin typeface="Century Gothic" panose="020B0502020202020204" pitchFamily="34" charset="0"/>
              <a:cs typeface="Arial" panose="020B0604020202020204" pitchFamily="34" charset="0"/>
            </a:endParaRPr>
          </a:p>
          <a:p>
            <a:pPr marL="9525" algn="ctr">
              <a:lnSpc>
                <a:spcPct val="80000"/>
              </a:lnSpc>
              <a:spcBef>
                <a:spcPts val="236"/>
              </a:spcBef>
              <a:tabLst>
                <a:tab pos="1943528" algn="l"/>
              </a:tabLst>
            </a:pPr>
            <a:r>
              <a:rPr lang="ru-RU" sz="1000" dirty="0">
                <a:solidFill>
                  <a:srgbClr val="2E75B6"/>
                </a:solidFill>
                <a:latin typeface="Century Gothic" panose="020B0502020202020204" pitchFamily="34" charset="0"/>
              </a:rPr>
              <a:t>педагогов</a:t>
            </a:r>
          </a:p>
        </p:txBody>
      </p:sp>
      <p:sp>
        <p:nvSpPr>
          <p:cNvPr id="46" name="Прямоугольник 45"/>
          <p:cNvSpPr/>
          <p:nvPr/>
        </p:nvSpPr>
        <p:spPr>
          <a:xfrm>
            <a:off x="7036867" y="5866300"/>
            <a:ext cx="911145" cy="390361"/>
          </a:xfrm>
          <a:prstGeom prst="rect">
            <a:avLst/>
          </a:prstGeom>
        </p:spPr>
        <p:txBody>
          <a:bodyPr wrap="none" lIns="68579" tIns="34289" rIns="68579" bIns="34289">
            <a:spAutoFit/>
          </a:bodyPr>
          <a:lstStyle/>
          <a:p>
            <a:pPr marL="9525" algn="ctr">
              <a:lnSpc>
                <a:spcPct val="80000"/>
              </a:lnSpc>
              <a:spcBef>
                <a:spcPts val="236"/>
              </a:spcBef>
              <a:tabLst>
                <a:tab pos="1943528" algn="l"/>
              </a:tabLst>
            </a:pPr>
            <a:r>
              <a:rPr lang="en-US" sz="1400" b="1" spc="-4" dirty="0" smtClean="0">
                <a:solidFill>
                  <a:srgbClr val="EC5F0F"/>
                </a:solidFill>
                <a:latin typeface="Century Gothic" panose="020B0502020202020204" pitchFamily="34" charset="0"/>
                <a:cs typeface="Arial" panose="020B0604020202020204" pitchFamily="34" charset="0"/>
              </a:rPr>
              <a:t>&gt;</a:t>
            </a:r>
            <a:r>
              <a:rPr lang="ru-RU" sz="1400" b="1" spc="-4" dirty="0" smtClean="0">
                <a:solidFill>
                  <a:srgbClr val="EC5F0F"/>
                </a:solidFill>
                <a:latin typeface="Century Gothic" panose="020B0502020202020204" pitchFamily="34" charset="0"/>
                <a:cs typeface="Arial" panose="020B0604020202020204" pitchFamily="34" charset="0"/>
              </a:rPr>
              <a:t>15 000</a:t>
            </a:r>
            <a:endParaRPr lang="ru-RU" sz="1400" b="1" spc="-4" dirty="0">
              <a:solidFill>
                <a:srgbClr val="EC5F0F"/>
              </a:solidFill>
              <a:latin typeface="Century Gothic" panose="020B0502020202020204" pitchFamily="34" charset="0"/>
              <a:cs typeface="Arial" panose="020B0604020202020204" pitchFamily="34" charset="0"/>
            </a:endParaRPr>
          </a:p>
          <a:p>
            <a:pPr marL="9525" algn="ctr">
              <a:lnSpc>
                <a:spcPct val="80000"/>
              </a:lnSpc>
              <a:spcBef>
                <a:spcPts val="236"/>
              </a:spcBef>
              <a:tabLst>
                <a:tab pos="1943528" algn="l"/>
              </a:tabLst>
            </a:pPr>
            <a:r>
              <a:rPr lang="ru-RU" sz="1000" dirty="0">
                <a:solidFill>
                  <a:srgbClr val="2E75B6"/>
                </a:solidFill>
                <a:latin typeface="Century Gothic" panose="020B0502020202020204" pitchFamily="34" charset="0"/>
              </a:rPr>
              <a:t>школьников</a:t>
            </a:r>
          </a:p>
        </p:txBody>
      </p:sp>
      <p:sp>
        <p:nvSpPr>
          <p:cNvPr id="2" name="Прямоугольник 1"/>
          <p:cNvSpPr/>
          <p:nvPr/>
        </p:nvSpPr>
        <p:spPr>
          <a:xfrm>
            <a:off x="6264561" y="3426068"/>
            <a:ext cx="595869" cy="276999"/>
          </a:xfrm>
          <a:prstGeom prst="rect">
            <a:avLst/>
          </a:prstGeom>
        </p:spPr>
        <p:txBody>
          <a:bodyPr wrap="none">
            <a:spAutoFit/>
          </a:bodyPr>
          <a:lstStyle/>
          <a:p>
            <a:r>
              <a:rPr lang="ru-RU" sz="1200" b="1" spc="-26" dirty="0">
                <a:solidFill>
                  <a:schemeClr val="accent6">
                    <a:lumMod val="75000"/>
                  </a:schemeClr>
                </a:solidFill>
                <a:latin typeface="Century Gothic" panose="020B0502020202020204" pitchFamily="34" charset="0"/>
                <a:cs typeface="Gotham Pro Black" panose="02000903040000020004" pitchFamily="2" charset="0"/>
              </a:rPr>
              <a:t>571 ч.</a:t>
            </a:r>
          </a:p>
        </p:txBody>
      </p:sp>
      <p:sp>
        <p:nvSpPr>
          <p:cNvPr id="3" name="Прямоугольник 2"/>
          <p:cNvSpPr/>
          <p:nvPr/>
        </p:nvSpPr>
        <p:spPr>
          <a:xfrm>
            <a:off x="3594961" y="3564106"/>
            <a:ext cx="2689567" cy="430887"/>
          </a:xfrm>
          <a:prstGeom prst="rect">
            <a:avLst/>
          </a:prstGeom>
        </p:spPr>
        <p:txBody>
          <a:bodyPr wrap="square">
            <a:spAutoFit/>
          </a:bodyPr>
          <a:lstStyle/>
          <a:p>
            <a:r>
              <a:rPr lang="ru-RU" sz="1100" dirty="0">
                <a:solidFill>
                  <a:schemeClr val="accent1">
                    <a:lumMod val="75000"/>
                  </a:schemeClr>
                </a:solidFill>
                <a:latin typeface="Century Gothic" panose="020B0502020202020204" pitchFamily="34" charset="0"/>
              </a:rPr>
              <a:t>школ осуществляют контентную фильтрацию </a:t>
            </a:r>
            <a:r>
              <a:rPr lang="ru-RU" sz="1100" dirty="0" smtClean="0">
                <a:solidFill>
                  <a:schemeClr val="accent1">
                    <a:lumMod val="75000"/>
                  </a:schemeClr>
                </a:solidFill>
                <a:latin typeface="Century Gothic" panose="020B0502020202020204" pitchFamily="34" charset="0"/>
              </a:rPr>
              <a:t>Интернет-трафика</a:t>
            </a:r>
            <a:endParaRPr lang="ru-RU" sz="1100" dirty="0">
              <a:solidFill>
                <a:schemeClr val="accent1">
                  <a:lumMod val="75000"/>
                </a:schemeClr>
              </a:solidFill>
              <a:latin typeface="Century Gothic" panose="020B0502020202020204" pitchFamily="34" charset="0"/>
            </a:endParaRPr>
          </a:p>
        </p:txBody>
      </p:sp>
      <p:graphicFrame>
        <p:nvGraphicFramePr>
          <p:cNvPr id="47" name="Диаграмма 46"/>
          <p:cNvGraphicFramePr>
            <a:graphicFrameLocks/>
          </p:cNvGraphicFramePr>
          <p:nvPr>
            <p:extLst>
              <p:ext uri="{D42A27DB-BD31-4B8C-83A1-F6EECF244321}">
                <p14:modId xmlns:p14="http://schemas.microsoft.com/office/powerpoint/2010/main" val="3218420731"/>
              </p:ext>
            </p:extLst>
          </p:nvPr>
        </p:nvGraphicFramePr>
        <p:xfrm>
          <a:off x="99805" y="1692119"/>
          <a:ext cx="3154530" cy="25504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Диаграмма 49"/>
          <p:cNvGraphicFramePr>
            <a:graphicFrameLocks/>
          </p:cNvGraphicFramePr>
          <p:nvPr>
            <p:extLst>
              <p:ext uri="{D42A27DB-BD31-4B8C-83A1-F6EECF244321}">
                <p14:modId xmlns:p14="http://schemas.microsoft.com/office/powerpoint/2010/main" val="2774284931"/>
              </p:ext>
            </p:extLst>
          </p:nvPr>
        </p:nvGraphicFramePr>
        <p:xfrm>
          <a:off x="-66789" y="4826302"/>
          <a:ext cx="2941082" cy="1442652"/>
        </p:xfrm>
        <a:graphic>
          <a:graphicData uri="http://schemas.openxmlformats.org/drawingml/2006/chart">
            <c:chart xmlns:c="http://schemas.openxmlformats.org/drawingml/2006/chart" xmlns:r="http://schemas.openxmlformats.org/officeDocument/2006/relationships" r:id="rId5"/>
          </a:graphicData>
        </a:graphic>
      </p:graphicFrame>
      <p:cxnSp>
        <p:nvCxnSpPr>
          <p:cNvPr id="48" name="Прямая соединительная линия 47"/>
          <p:cNvCxnSpPr/>
          <p:nvPr/>
        </p:nvCxnSpPr>
        <p:spPr>
          <a:xfrm>
            <a:off x="2719880" y="4543255"/>
            <a:ext cx="8030" cy="1487823"/>
          </a:xfrm>
          <a:prstGeom prst="line">
            <a:avLst/>
          </a:prstGeom>
          <a:noFill/>
          <a:ln w="12700" cap="flat">
            <a:solidFill>
              <a:srgbClr val="0063B8"/>
            </a:solidFill>
            <a:prstDash val="sysDot"/>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5643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4031" y="1608867"/>
            <a:ext cx="6862661" cy="461665"/>
          </a:xfrm>
          <a:prstGeom prst="rect">
            <a:avLst/>
          </a:prstGeom>
          <a:solidFill>
            <a:schemeClr val="tx2">
              <a:lumMod val="20000"/>
              <a:lumOff val="80000"/>
            </a:schemeClr>
          </a:solidFill>
        </p:spPr>
        <p:txBody>
          <a:bodyPr wrap="square">
            <a:spAutoFit/>
          </a:bodyPr>
          <a:lstStyle/>
          <a:p>
            <a:pPr algn="ctr"/>
            <a:r>
              <a:rPr lang="ru-RU" sz="1200" dirty="0" smtClean="0">
                <a:solidFill>
                  <a:srgbClr val="000000"/>
                </a:solidFill>
                <a:latin typeface="Century Gothic" panose="020B0502020202020204" pitchFamily="34" charset="0"/>
                <a:ea typeface="Arial"/>
                <a:cs typeface="Arial"/>
              </a:rPr>
              <a:t>Внедрение </a:t>
            </a:r>
            <a:r>
              <a:rPr lang="ru-RU" sz="1200" dirty="0">
                <a:solidFill>
                  <a:srgbClr val="000000"/>
                </a:solidFill>
                <a:latin typeface="Century Gothic" panose="020B0502020202020204" pitchFamily="34" charset="0"/>
                <a:ea typeface="Arial"/>
                <a:cs typeface="Arial"/>
              </a:rPr>
              <a:t>новых ФГОС в общеобразовательных организациях </a:t>
            </a:r>
          </a:p>
          <a:p>
            <a:pPr algn="ctr"/>
            <a:r>
              <a:rPr lang="ru-RU" sz="1200" dirty="0">
                <a:solidFill>
                  <a:srgbClr val="000000"/>
                </a:solidFill>
                <a:latin typeface="Century Gothic" panose="020B0502020202020204" pitchFamily="34" charset="0"/>
                <a:ea typeface="Arial"/>
                <a:cs typeface="Arial"/>
              </a:rPr>
              <a:t>Томской области начинается с 1 сентября 2022 </a:t>
            </a:r>
            <a:r>
              <a:rPr lang="ru-RU" sz="1200" dirty="0" smtClean="0">
                <a:solidFill>
                  <a:srgbClr val="000000"/>
                </a:solidFill>
                <a:latin typeface="Century Gothic" panose="020B0502020202020204" pitchFamily="34" charset="0"/>
                <a:ea typeface="Arial"/>
                <a:cs typeface="Arial"/>
              </a:rPr>
              <a:t>года</a:t>
            </a:r>
          </a:p>
        </p:txBody>
      </p:sp>
      <p:sp>
        <p:nvSpPr>
          <p:cNvPr id="17" name="Прямоугольник 16">
            <a:extLst>
              <a:ext uri="{FF2B5EF4-FFF2-40B4-BE49-F238E27FC236}">
                <a16:creationId xmlns="" xmlns:a16="http://schemas.microsoft.com/office/drawing/2014/main" id="{06303101-1E77-4C77-8A30-A22484C695F4}"/>
              </a:ext>
            </a:extLst>
          </p:cNvPr>
          <p:cNvSpPr/>
          <p:nvPr/>
        </p:nvSpPr>
        <p:spPr>
          <a:xfrm rot="10800000" flipV="1">
            <a:off x="1304419" y="1110662"/>
            <a:ext cx="5745647" cy="45362"/>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984"/>
          </a:p>
        </p:txBody>
      </p:sp>
      <p:sp>
        <p:nvSpPr>
          <p:cNvPr id="19" name="Прямоугольник 18">
            <a:extLst>
              <a:ext uri="{FF2B5EF4-FFF2-40B4-BE49-F238E27FC236}">
                <a16:creationId xmlns="" xmlns:a16="http://schemas.microsoft.com/office/drawing/2014/main" id="{2DB9C1C5-2440-4B2F-87AE-75644FB9703F}"/>
              </a:ext>
            </a:extLst>
          </p:cNvPr>
          <p:cNvSpPr/>
          <p:nvPr/>
        </p:nvSpPr>
        <p:spPr>
          <a:xfrm>
            <a:off x="2880072" y="970792"/>
            <a:ext cx="5002992" cy="4123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86"/>
          </a:p>
        </p:txBody>
      </p:sp>
      <p:sp>
        <p:nvSpPr>
          <p:cNvPr id="20" name="Прямоугольник 19">
            <a:extLst>
              <a:ext uri="{FF2B5EF4-FFF2-40B4-BE49-F238E27FC236}">
                <a16:creationId xmlns="" xmlns:a16="http://schemas.microsoft.com/office/drawing/2014/main" id="{8FD57ADB-097C-4F85-A796-84746BE2D9E8}"/>
              </a:ext>
            </a:extLst>
          </p:cNvPr>
          <p:cNvSpPr/>
          <p:nvPr/>
        </p:nvSpPr>
        <p:spPr>
          <a:xfrm>
            <a:off x="504031" y="750836"/>
            <a:ext cx="4500055" cy="690738"/>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cap="all" dirty="0"/>
          </a:p>
        </p:txBody>
      </p:sp>
      <p:sp>
        <p:nvSpPr>
          <p:cNvPr id="21" name="TextBox 20">
            <a:extLst>
              <a:ext uri="{FF2B5EF4-FFF2-40B4-BE49-F238E27FC236}">
                <a16:creationId xmlns="" xmlns:a16="http://schemas.microsoft.com/office/drawing/2014/main" id="{AA23CAE1-5760-4F5C-8FE4-481897F5B882}"/>
              </a:ext>
            </a:extLst>
          </p:cNvPr>
          <p:cNvSpPr txBox="1"/>
          <p:nvPr/>
        </p:nvSpPr>
        <p:spPr>
          <a:xfrm>
            <a:off x="581852" y="825595"/>
            <a:ext cx="4322646" cy="500658"/>
          </a:xfrm>
          <a:prstGeom prst="rect">
            <a:avLst/>
          </a:prstGeom>
          <a:noFill/>
        </p:spPr>
        <p:txBody>
          <a:bodyPr wrap="square" lIns="69097" tIns="34548" rIns="69097" bIns="34548">
            <a:spAutoFit/>
          </a:bodyPr>
          <a:lstStyle/>
          <a:p>
            <a:pPr marL="9596" defTabSz="690947">
              <a:spcBef>
                <a:spcPts val="75"/>
              </a:spcBef>
              <a:defRPr/>
            </a:pPr>
            <a:r>
              <a:rPr lang="ru-RU" sz="1400" b="1" cap="all" spc="-26" dirty="0" smtClean="0">
                <a:solidFill>
                  <a:schemeClr val="bg1"/>
                </a:solidFill>
                <a:latin typeface="Century Gothic" panose="020B0502020202020204" pitchFamily="34" charset="0"/>
                <a:cs typeface="Gotham Pro Black" panose="02000903040000020004" pitchFamily="2" charset="0"/>
              </a:rPr>
              <a:t>Новые федеральные государственные образовательные стандарты</a:t>
            </a:r>
            <a:endParaRPr lang="ru-RU" sz="1400" b="1" cap="all" spc="-26" dirty="0">
              <a:solidFill>
                <a:schemeClr val="bg1"/>
              </a:solidFill>
              <a:latin typeface="Century Gothic" panose="020B0502020202020204" pitchFamily="34" charset="0"/>
              <a:cs typeface="Gotham Pro Black" panose="02000903040000020004" pitchFamily="2" charset="0"/>
            </a:endParaRPr>
          </a:p>
        </p:txBody>
      </p:sp>
      <p:sp>
        <p:nvSpPr>
          <p:cNvPr id="23" name="Прямоугольник 22"/>
          <p:cNvSpPr/>
          <p:nvPr/>
        </p:nvSpPr>
        <p:spPr>
          <a:xfrm>
            <a:off x="290993" y="2819077"/>
            <a:ext cx="2274963" cy="553998"/>
          </a:xfrm>
          <a:prstGeom prst="rect">
            <a:avLst/>
          </a:prstGeom>
          <a:noFill/>
          <a:ln>
            <a:noFill/>
            <a:prstDash val="dashDot"/>
          </a:ln>
        </p:spPr>
        <p:txBody>
          <a:bodyPr wrap="square">
            <a:spAutoFit/>
          </a:bodyPr>
          <a:lstStyle/>
          <a:p>
            <a:pPr algn="ctr"/>
            <a:r>
              <a:rPr lang="ru-RU" sz="1000" b="1" dirty="0" smtClean="0">
                <a:solidFill>
                  <a:schemeClr val="accent5">
                    <a:lumMod val="75000"/>
                  </a:schemeClr>
                </a:solidFill>
              </a:rPr>
              <a:t>ФГОС НОО изменения </a:t>
            </a:r>
            <a:r>
              <a:rPr lang="en-US" sz="1000" dirty="0" smtClean="0">
                <a:solidFill>
                  <a:schemeClr val="tx1">
                    <a:lumMod val="95000"/>
                    <a:lumOff val="5000"/>
                  </a:schemeClr>
                </a:solidFill>
                <a:hlinkClick r:id="rId3"/>
              </a:rPr>
              <a:t>http</a:t>
            </a:r>
            <a:r>
              <a:rPr lang="en-US" sz="1000" dirty="0">
                <a:solidFill>
                  <a:schemeClr val="tx1">
                    <a:lumMod val="95000"/>
                    <a:lumOff val="5000"/>
                  </a:schemeClr>
                </a:solidFill>
                <a:hlinkClick r:id="rId3"/>
              </a:rPr>
              <a:t>://</a:t>
            </a:r>
            <a:r>
              <a:rPr lang="en-US" sz="1000" dirty="0" smtClean="0">
                <a:solidFill>
                  <a:schemeClr val="tx1">
                    <a:lumMod val="95000"/>
                    <a:lumOff val="5000"/>
                  </a:schemeClr>
                </a:solidFill>
                <a:hlinkClick r:id="rId3"/>
              </a:rPr>
              <a:t>publication.pravo.gov.ru/Document/View/0001202107050028</a:t>
            </a:r>
            <a:r>
              <a:rPr lang="ru-RU" sz="1000" dirty="0" smtClean="0">
                <a:solidFill>
                  <a:schemeClr val="tx1">
                    <a:lumMod val="95000"/>
                    <a:lumOff val="5000"/>
                  </a:schemeClr>
                </a:solidFill>
              </a:rPr>
              <a:t> </a:t>
            </a:r>
          </a:p>
        </p:txBody>
      </p:sp>
      <p:sp>
        <p:nvSpPr>
          <p:cNvPr id="24" name="Прямоугольник 23"/>
          <p:cNvSpPr/>
          <p:nvPr/>
        </p:nvSpPr>
        <p:spPr>
          <a:xfrm>
            <a:off x="5381568" y="2803166"/>
            <a:ext cx="2276626" cy="553998"/>
          </a:xfrm>
          <a:prstGeom prst="rect">
            <a:avLst/>
          </a:prstGeom>
          <a:noFill/>
          <a:ln>
            <a:noFill/>
            <a:prstDash val="dashDot"/>
          </a:ln>
        </p:spPr>
        <p:txBody>
          <a:bodyPr wrap="square">
            <a:spAutoFit/>
          </a:bodyPr>
          <a:lstStyle/>
          <a:p>
            <a:pPr algn="ctr"/>
            <a:r>
              <a:rPr lang="ru-RU" sz="1000" b="1" dirty="0">
                <a:solidFill>
                  <a:schemeClr val="accent6">
                    <a:lumMod val="75000"/>
                  </a:schemeClr>
                </a:solidFill>
              </a:rPr>
              <a:t>ФГОС ООО </a:t>
            </a:r>
            <a:r>
              <a:rPr lang="ru-RU" sz="1000" b="1" dirty="0" smtClean="0">
                <a:solidFill>
                  <a:schemeClr val="accent6">
                    <a:lumMod val="75000"/>
                  </a:schemeClr>
                </a:solidFill>
              </a:rPr>
              <a:t>изменения </a:t>
            </a:r>
            <a:r>
              <a:rPr lang="en-US" sz="1000" dirty="0" smtClean="0">
                <a:hlinkClick r:id="rId4"/>
              </a:rPr>
              <a:t>http</a:t>
            </a:r>
            <a:r>
              <a:rPr lang="en-US" sz="1000" dirty="0">
                <a:hlinkClick r:id="rId4"/>
              </a:rPr>
              <a:t>://</a:t>
            </a:r>
            <a:r>
              <a:rPr lang="en-US" sz="1000" dirty="0" smtClean="0">
                <a:hlinkClick r:id="rId4"/>
              </a:rPr>
              <a:t>publication.pravo.gov.ru/Document/View/0001202107050027</a:t>
            </a:r>
            <a:r>
              <a:rPr lang="ru-RU" sz="1000" dirty="0" smtClean="0"/>
              <a:t> </a:t>
            </a:r>
          </a:p>
        </p:txBody>
      </p:sp>
      <p:sp>
        <p:nvSpPr>
          <p:cNvPr id="25" name="TextBox 24"/>
          <p:cNvSpPr txBox="1"/>
          <p:nvPr/>
        </p:nvSpPr>
        <p:spPr>
          <a:xfrm>
            <a:off x="2681259" y="2390370"/>
            <a:ext cx="2539072" cy="276999"/>
          </a:xfrm>
          <a:prstGeom prst="rect">
            <a:avLst/>
          </a:prstGeom>
          <a:solidFill>
            <a:schemeClr val="tx2">
              <a:lumMod val="20000"/>
              <a:lumOff val="80000"/>
            </a:schemeClr>
          </a:solidFill>
          <a:ln>
            <a:noFill/>
            <a:prstDash val="dashDot"/>
          </a:ln>
        </p:spPr>
        <p:txBody>
          <a:bodyPr wrap="square" rtlCol="0">
            <a:spAutoFit/>
          </a:bodyPr>
          <a:lstStyle/>
          <a:p>
            <a:pPr algn="ctr"/>
            <a:r>
              <a:rPr lang="ru-RU" sz="1200" b="1" dirty="0" smtClean="0">
                <a:solidFill>
                  <a:schemeClr val="tx1">
                    <a:lumMod val="95000"/>
                    <a:lumOff val="5000"/>
                  </a:schemeClr>
                </a:solidFill>
              </a:rPr>
              <a:t>Изменения</a:t>
            </a:r>
            <a:endParaRPr lang="ru-RU" sz="1200" b="1" dirty="0">
              <a:solidFill>
                <a:schemeClr val="tx1">
                  <a:lumMod val="95000"/>
                  <a:lumOff val="5000"/>
                </a:schemeClr>
              </a:solidFill>
            </a:endParaRPr>
          </a:p>
        </p:txBody>
      </p:sp>
      <p:sp>
        <p:nvSpPr>
          <p:cNvPr id="29" name="Прямоугольник 28"/>
          <p:cNvSpPr/>
          <p:nvPr/>
        </p:nvSpPr>
        <p:spPr>
          <a:xfrm>
            <a:off x="2635066" y="2843221"/>
            <a:ext cx="2631461" cy="2862322"/>
          </a:xfrm>
          <a:prstGeom prst="rect">
            <a:avLst/>
          </a:prstGeom>
          <a:solidFill>
            <a:schemeClr val="tx2">
              <a:lumMod val="20000"/>
              <a:lumOff val="80000"/>
            </a:schemeClr>
          </a:solidFill>
        </p:spPr>
        <p:txBody>
          <a:bodyPr wrap="square">
            <a:spAutoFit/>
          </a:bodyPr>
          <a:lstStyle/>
          <a:p>
            <a:r>
              <a:rPr lang="ru-RU" sz="1000" dirty="0">
                <a:solidFill>
                  <a:srgbClr val="000000"/>
                </a:solidFill>
                <a:latin typeface="Century Gothic" panose="020B0502020202020204" pitchFamily="34" charset="0"/>
                <a:ea typeface="Arial"/>
                <a:cs typeface="Arial"/>
              </a:rPr>
              <a:t>Конкретизированы требования к </a:t>
            </a:r>
            <a:r>
              <a:rPr lang="ru-RU" sz="1000" dirty="0" smtClean="0">
                <a:solidFill>
                  <a:srgbClr val="000000"/>
                </a:solidFill>
                <a:latin typeface="Century Gothic" panose="020B0502020202020204" pitchFamily="34" charset="0"/>
                <a:ea typeface="Arial"/>
                <a:cs typeface="Arial"/>
              </a:rPr>
              <a:t>предметам</a:t>
            </a:r>
          </a:p>
          <a:p>
            <a:r>
              <a:rPr lang="ru-RU" sz="1000" dirty="0" smtClean="0">
                <a:solidFill>
                  <a:srgbClr val="000000"/>
                </a:solidFill>
                <a:latin typeface="Century Gothic" panose="020B0502020202020204" pitchFamily="34" charset="0"/>
                <a:ea typeface="Arial"/>
                <a:cs typeface="Arial"/>
              </a:rPr>
              <a:t>  </a:t>
            </a:r>
            <a:endParaRPr lang="ru-RU" sz="1000" dirty="0">
              <a:solidFill>
                <a:srgbClr val="000000"/>
              </a:solidFill>
              <a:latin typeface="Century Gothic" panose="020B0502020202020204" pitchFamily="34" charset="0"/>
              <a:ea typeface="Arial"/>
              <a:cs typeface="Arial"/>
            </a:endParaRPr>
          </a:p>
          <a:p>
            <a:r>
              <a:rPr lang="ru-RU" sz="1000" dirty="0">
                <a:solidFill>
                  <a:srgbClr val="000000"/>
                </a:solidFill>
                <a:latin typeface="Century Gothic" panose="020B0502020202020204" pitchFamily="34" charset="0"/>
                <a:ea typeface="Arial"/>
                <a:cs typeface="Arial"/>
              </a:rPr>
              <a:t>Система требований к условиям реализации ООП: единое образовательное </a:t>
            </a:r>
            <a:r>
              <a:rPr lang="ru-RU" sz="1000" dirty="0" smtClean="0">
                <a:solidFill>
                  <a:srgbClr val="000000"/>
                </a:solidFill>
                <a:latin typeface="Century Gothic" panose="020B0502020202020204" pitchFamily="34" charset="0"/>
                <a:ea typeface="Arial"/>
                <a:cs typeface="Arial"/>
              </a:rPr>
              <a:t>пространство</a:t>
            </a:r>
          </a:p>
          <a:p>
            <a:endParaRPr lang="ru-RU" sz="1000" dirty="0">
              <a:solidFill>
                <a:srgbClr val="000000"/>
              </a:solidFill>
              <a:latin typeface="Century Gothic" panose="020B0502020202020204" pitchFamily="34" charset="0"/>
              <a:ea typeface="Arial"/>
              <a:cs typeface="Arial"/>
            </a:endParaRPr>
          </a:p>
          <a:p>
            <a:r>
              <a:rPr lang="ru-RU" sz="1000" dirty="0">
                <a:solidFill>
                  <a:srgbClr val="000000"/>
                </a:solidFill>
                <a:latin typeface="Century Gothic" panose="020B0502020202020204" pitchFamily="34" charset="0"/>
                <a:ea typeface="Arial"/>
                <a:cs typeface="Arial"/>
              </a:rPr>
              <a:t>Приоритет задач воспитания и  личностного развития </a:t>
            </a:r>
            <a:r>
              <a:rPr lang="ru-RU" sz="1000" dirty="0" smtClean="0">
                <a:solidFill>
                  <a:srgbClr val="000000"/>
                </a:solidFill>
                <a:latin typeface="Century Gothic" panose="020B0502020202020204" pitchFamily="34" charset="0"/>
                <a:ea typeface="Arial"/>
                <a:cs typeface="Arial"/>
              </a:rPr>
              <a:t>обучающихся</a:t>
            </a:r>
          </a:p>
          <a:p>
            <a:endParaRPr lang="ru-RU" sz="1000" dirty="0">
              <a:solidFill>
                <a:srgbClr val="000000"/>
              </a:solidFill>
              <a:latin typeface="Century Gothic" panose="020B0502020202020204" pitchFamily="34" charset="0"/>
              <a:ea typeface="Arial"/>
              <a:cs typeface="Arial"/>
            </a:endParaRPr>
          </a:p>
          <a:p>
            <a:r>
              <a:rPr lang="ru-RU" sz="1000" dirty="0">
                <a:solidFill>
                  <a:srgbClr val="000000"/>
                </a:solidFill>
                <a:latin typeface="Century Gothic" panose="020B0502020202020204" pitchFamily="34" charset="0"/>
                <a:ea typeface="Arial"/>
                <a:cs typeface="Arial"/>
              </a:rPr>
              <a:t>Инклюзивный характер образовательной среды </a:t>
            </a:r>
            <a:endParaRPr lang="ru-RU" sz="1000" dirty="0" smtClean="0">
              <a:solidFill>
                <a:srgbClr val="000000"/>
              </a:solidFill>
              <a:latin typeface="Century Gothic" panose="020B0502020202020204" pitchFamily="34" charset="0"/>
              <a:ea typeface="Arial"/>
              <a:cs typeface="Arial"/>
            </a:endParaRPr>
          </a:p>
          <a:p>
            <a:endParaRPr lang="ru-RU" sz="1000" dirty="0">
              <a:solidFill>
                <a:srgbClr val="000000"/>
              </a:solidFill>
              <a:latin typeface="Century Gothic" panose="020B0502020202020204" pitchFamily="34" charset="0"/>
              <a:ea typeface="Arial"/>
              <a:cs typeface="Arial"/>
            </a:endParaRPr>
          </a:p>
          <a:p>
            <a:r>
              <a:rPr lang="ru-RU" sz="1000" dirty="0">
                <a:solidFill>
                  <a:srgbClr val="000000"/>
                </a:solidFill>
                <a:latin typeface="Century Gothic" panose="020B0502020202020204" pitchFamily="34" charset="0"/>
                <a:ea typeface="Arial"/>
                <a:cs typeface="Arial"/>
              </a:rPr>
              <a:t>Возможность сетевого обучения и применения электронных и дистанционных образовательных технологий</a:t>
            </a:r>
          </a:p>
          <a:p>
            <a:endParaRPr lang="ru-RU" sz="1000" dirty="0"/>
          </a:p>
        </p:txBody>
      </p:sp>
      <p:sp>
        <p:nvSpPr>
          <p:cNvPr id="30" name="Прямоугольник 29"/>
          <p:cNvSpPr/>
          <p:nvPr/>
        </p:nvSpPr>
        <p:spPr>
          <a:xfrm>
            <a:off x="276264" y="3437646"/>
            <a:ext cx="2441802" cy="2246769"/>
          </a:xfrm>
          <a:prstGeom prst="rect">
            <a:avLst/>
          </a:prstGeom>
        </p:spPr>
        <p:txBody>
          <a:bodyPr wrap="square">
            <a:spAutoFit/>
          </a:bodyPr>
          <a:lstStyle/>
          <a:p>
            <a:r>
              <a:rPr lang="ru-RU" sz="1000" dirty="0">
                <a:solidFill>
                  <a:schemeClr val="accent5">
                    <a:lumMod val="75000"/>
                  </a:schemeClr>
                </a:solidFill>
                <a:latin typeface="Century Gothic" panose="020B0502020202020204" pitchFamily="34" charset="0"/>
                <a:ea typeface="Arial"/>
                <a:cs typeface="Arial"/>
              </a:rPr>
              <a:t>Урочная деятельность</a:t>
            </a:r>
          </a:p>
          <a:p>
            <a:r>
              <a:rPr lang="ru-RU" sz="1000" b="1" dirty="0">
                <a:solidFill>
                  <a:schemeClr val="accent2">
                    <a:lumMod val="75000"/>
                  </a:schemeClr>
                </a:solidFill>
                <a:latin typeface="Century Gothic" panose="020B0502020202020204" pitchFamily="34" charset="0"/>
                <a:ea typeface="Arial"/>
                <a:cs typeface="Arial"/>
              </a:rPr>
              <a:t>Мин. до 2954 часов </a:t>
            </a:r>
            <a:r>
              <a:rPr lang="ru-RU" sz="1000" b="1" dirty="0">
                <a:solidFill>
                  <a:schemeClr val="accent5">
                    <a:lumMod val="75000"/>
                  </a:schemeClr>
                </a:solidFill>
                <a:latin typeface="Century Gothic" panose="020B0502020202020204" pitchFamily="34" charset="0"/>
                <a:ea typeface="Arial"/>
                <a:cs typeface="Arial"/>
              </a:rPr>
              <a:t>– </a:t>
            </a:r>
            <a:r>
              <a:rPr lang="ru-RU" sz="1000" b="1" dirty="0">
                <a:solidFill>
                  <a:schemeClr val="accent3">
                    <a:lumMod val="50000"/>
                  </a:schemeClr>
                </a:solidFill>
                <a:latin typeface="Century Gothic" panose="020B0502020202020204" pitchFamily="34" charset="0"/>
                <a:ea typeface="Arial"/>
                <a:cs typeface="Arial"/>
              </a:rPr>
              <a:t>мак. 3190 </a:t>
            </a:r>
            <a:r>
              <a:rPr lang="ru-RU" sz="1000" b="1" dirty="0" smtClean="0">
                <a:solidFill>
                  <a:schemeClr val="accent3">
                    <a:lumMod val="50000"/>
                  </a:schemeClr>
                </a:solidFill>
                <a:latin typeface="Century Gothic" panose="020B0502020202020204" pitchFamily="34" charset="0"/>
                <a:ea typeface="Arial"/>
                <a:cs typeface="Arial"/>
              </a:rPr>
              <a:t>часов</a:t>
            </a:r>
          </a:p>
          <a:p>
            <a:endParaRPr lang="ru-RU" sz="1000" dirty="0">
              <a:solidFill>
                <a:schemeClr val="accent5">
                  <a:lumMod val="75000"/>
                </a:schemeClr>
              </a:solidFill>
              <a:latin typeface="Century Gothic" panose="020B0502020202020204" pitchFamily="34" charset="0"/>
              <a:ea typeface="Arial"/>
              <a:cs typeface="Arial"/>
            </a:endParaRPr>
          </a:p>
          <a:p>
            <a:r>
              <a:rPr lang="ru-RU" sz="1000" dirty="0">
                <a:solidFill>
                  <a:schemeClr val="accent5">
                    <a:lumMod val="75000"/>
                  </a:schemeClr>
                </a:solidFill>
                <a:latin typeface="Century Gothic" panose="020B0502020202020204" pitchFamily="34" charset="0"/>
                <a:ea typeface="Arial"/>
                <a:cs typeface="Arial"/>
              </a:rPr>
              <a:t>Внеурочная деятельность</a:t>
            </a:r>
          </a:p>
          <a:p>
            <a:r>
              <a:rPr lang="ru-RU" sz="1000" b="1" dirty="0">
                <a:solidFill>
                  <a:schemeClr val="accent3">
                    <a:lumMod val="50000"/>
                  </a:schemeClr>
                </a:solidFill>
                <a:latin typeface="Century Gothic" panose="020B0502020202020204" pitchFamily="34" charset="0"/>
                <a:ea typeface="Arial"/>
                <a:cs typeface="Arial"/>
              </a:rPr>
              <a:t>мак. до 1320 </a:t>
            </a:r>
            <a:r>
              <a:rPr lang="ru-RU" sz="1000" b="1" dirty="0" smtClean="0">
                <a:solidFill>
                  <a:schemeClr val="accent3">
                    <a:lumMod val="50000"/>
                  </a:schemeClr>
                </a:solidFill>
                <a:latin typeface="Century Gothic" panose="020B0502020202020204" pitchFamily="34" charset="0"/>
                <a:ea typeface="Arial"/>
                <a:cs typeface="Arial"/>
              </a:rPr>
              <a:t>часов</a:t>
            </a:r>
          </a:p>
          <a:p>
            <a:endParaRPr lang="ru-RU" sz="1000" dirty="0">
              <a:solidFill>
                <a:schemeClr val="accent5">
                  <a:lumMod val="75000"/>
                </a:schemeClr>
              </a:solidFill>
              <a:latin typeface="Century Gothic" panose="020B0502020202020204" pitchFamily="34" charset="0"/>
              <a:ea typeface="Arial"/>
              <a:cs typeface="Arial"/>
            </a:endParaRPr>
          </a:p>
          <a:p>
            <a:r>
              <a:rPr lang="ru-RU" sz="1000" dirty="0">
                <a:solidFill>
                  <a:schemeClr val="accent5">
                    <a:lumMod val="75000"/>
                  </a:schemeClr>
                </a:solidFill>
                <a:latin typeface="Century Gothic" panose="020B0502020202020204" pitchFamily="34" charset="0"/>
                <a:ea typeface="Arial"/>
                <a:cs typeface="Arial"/>
              </a:rPr>
              <a:t>Финансовая грамотность включена в предметы "Окружающий мир" и "</a:t>
            </a:r>
            <a:r>
              <a:rPr lang="ru-RU" sz="1000" dirty="0" smtClean="0">
                <a:solidFill>
                  <a:schemeClr val="accent5">
                    <a:lumMod val="75000"/>
                  </a:schemeClr>
                </a:solidFill>
                <a:latin typeface="Century Gothic" panose="020B0502020202020204" pitchFamily="34" charset="0"/>
                <a:ea typeface="Arial"/>
                <a:cs typeface="Arial"/>
              </a:rPr>
              <a:t>Математика</a:t>
            </a:r>
            <a:r>
              <a:rPr lang="en-US" sz="1000" dirty="0" smtClean="0">
                <a:solidFill>
                  <a:schemeClr val="accent5">
                    <a:lumMod val="75000"/>
                  </a:schemeClr>
                </a:solidFill>
                <a:latin typeface="Century Gothic" panose="020B0502020202020204" pitchFamily="34" charset="0"/>
                <a:ea typeface="Arial"/>
                <a:cs typeface="Arial"/>
              </a:rPr>
              <a:t>”</a:t>
            </a:r>
            <a:endParaRPr lang="ru-RU" sz="1000" dirty="0" smtClean="0">
              <a:solidFill>
                <a:schemeClr val="accent5">
                  <a:lumMod val="75000"/>
                </a:schemeClr>
              </a:solidFill>
              <a:latin typeface="Century Gothic" panose="020B0502020202020204" pitchFamily="34" charset="0"/>
              <a:ea typeface="Arial"/>
              <a:cs typeface="Arial"/>
            </a:endParaRPr>
          </a:p>
          <a:p>
            <a:endParaRPr lang="ru-RU" sz="1000" dirty="0">
              <a:solidFill>
                <a:schemeClr val="accent5">
                  <a:lumMod val="75000"/>
                </a:schemeClr>
              </a:solidFill>
              <a:latin typeface="Century Gothic" panose="020B0502020202020204" pitchFamily="34" charset="0"/>
              <a:ea typeface="Arial"/>
              <a:cs typeface="Arial"/>
            </a:endParaRPr>
          </a:p>
          <a:p>
            <a:r>
              <a:rPr lang="ru-RU" sz="1000" dirty="0">
                <a:solidFill>
                  <a:schemeClr val="accent5">
                    <a:lumMod val="75000"/>
                  </a:schemeClr>
                </a:solidFill>
                <a:latin typeface="Century Gothic" panose="020B0502020202020204" pitchFamily="34" charset="0"/>
                <a:ea typeface="Arial"/>
                <a:cs typeface="Arial"/>
              </a:rPr>
              <a:t>Возможность разработки программ углубленного </a:t>
            </a:r>
            <a:r>
              <a:rPr lang="ru-RU" sz="1000" dirty="0" smtClean="0">
                <a:solidFill>
                  <a:schemeClr val="accent5">
                    <a:lumMod val="75000"/>
                  </a:schemeClr>
                </a:solidFill>
                <a:latin typeface="Century Gothic" panose="020B0502020202020204" pitchFamily="34" charset="0"/>
                <a:ea typeface="Arial"/>
                <a:cs typeface="Arial"/>
              </a:rPr>
              <a:t>изучения</a:t>
            </a:r>
            <a:endParaRPr lang="ru-RU" sz="1000" dirty="0">
              <a:solidFill>
                <a:schemeClr val="accent5">
                  <a:lumMod val="75000"/>
                </a:schemeClr>
              </a:solidFill>
              <a:latin typeface="Century Gothic" panose="020B0502020202020204" pitchFamily="34" charset="0"/>
              <a:ea typeface="Arial"/>
              <a:cs typeface="Arial"/>
            </a:endParaRPr>
          </a:p>
        </p:txBody>
      </p:sp>
      <p:sp>
        <p:nvSpPr>
          <p:cNvPr id="31" name="Прямоугольник 30"/>
          <p:cNvSpPr/>
          <p:nvPr/>
        </p:nvSpPr>
        <p:spPr>
          <a:xfrm>
            <a:off x="5367537" y="3591534"/>
            <a:ext cx="2637259" cy="2092881"/>
          </a:xfrm>
          <a:prstGeom prst="rect">
            <a:avLst/>
          </a:prstGeom>
        </p:spPr>
        <p:txBody>
          <a:bodyPr wrap="square">
            <a:spAutoFit/>
          </a:bodyPr>
          <a:lstStyle/>
          <a:p>
            <a:r>
              <a:rPr lang="ru-RU" sz="1000" dirty="0">
                <a:solidFill>
                  <a:schemeClr val="accent6">
                    <a:lumMod val="75000"/>
                  </a:schemeClr>
                </a:solidFill>
                <a:latin typeface="Century Gothic" panose="020B0502020202020204" pitchFamily="34" charset="0"/>
                <a:ea typeface="Arial"/>
                <a:cs typeface="Arial"/>
              </a:rPr>
              <a:t>Учебная деятельность</a:t>
            </a:r>
          </a:p>
          <a:p>
            <a:r>
              <a:rPr lang="ru-RU" sz="1000" b="1" dirty="0">
                <a:solidFill>
                  <a:schemeClr val="accent3">
                    <a:lumMod val="50000"/>
                  </a:schemeClr>
                </a:solidFill>
                <a:latin typeface="Century Gothic" panose="020B0502020202020204" pitchFamily="34" charset="0"/>
                <a:ea typeface="Arial"/>
                <a:cs typeface="Arial"/>
              </a:rPr>
              <a:t>Мин. до 5058 часов мак. до 5549 часов</a:t>
            </a:r>
          </a:p>
          <a:p>
            <a:endParaRPr lang="ru-RU" sz="1000" dirty="0">
              <a:solidFill>
                <a:schemeClr val="accent6">
                  <a:lumMod val="75000"/>
                </a:schemeClr>
              </a:solidFill>
              <a:latin typeface="Century Gothic" panose="020B0502020202020204" pitchFamily="34" charset="0"/>
              <a:ea typeface="Arial"/>
              <a:cs typeface="Arial"/>
            </a:endParaRPr>
          </a:p>
          <a:p>
            <a:r>
              <a:rPr lang="ru-RU" sz="1000" dirty="0">
                <a:solidFill>
                  <a:schemeClr val="accent6">
                    <a:lumMod val="75000"/>
                  </a:schemeClr>
                </a:solidFill>
                <a:latin typeface="Century Gothic" panose="020B0502020202020204" pitchFamily="34" charset="0"/>
                <a:ea typeface="Arial"/>
                <a:cs typeface="Arial"/>
              </a:rPr>
              <a:t>Изменение структуры и содержания по математике, истории и ОДНКНР</a:t>
            </a:r>
          </a:p>
          <a:p>
            <a:endParaRPr lang="ru-RU" sz="1000" dirty="0">
              <a:solidFill>
                <a:schemeClr val="accent6">
                  <a:lumMod val="75000"/>
                </a:schemeClr>
              </a:solidFill>
              <a:latin typeface="Century Gothic" panose="020B0502020202020204" pitchFamily="34" charset="0"/>
              <a:ea typeface="Arial"/>
              <a:cs typeface="Arial"/>
            </a:endParaRPr>
          </a:p>
          <a:p>
            <a:r>
              <a:rPr lang="ru-RU" sz="1000" dirty="0">
                <a:solidFill>
                  <a:schemeClr val="accent6">
                    <a:lumMod val="75000"/>
                  </a:schemeClr>
                </a:solidFill>
                <a:latin typeface="Century Gothic" panose="020B0502020202020204" pitchFamily="34" charset="0"/>
                <a:ea typeface="Arial"/>
                <a:cs typeface="Arial"/>
              </a:rPr>
              <a:t>Объем адаптивной программы – </a:t>
            </a:r>
            <a:r>
              <a:rPr lang="ru-RU" sz="1000" b="1" dirty="0">
                <a:solidFill>
                  <a:schemeClr val="accent3">
                    <a:lumMod val="50000"/>
                  </a:schemeClr>
                </a:solidFill>
                <a:latin typeface="Century Gothic" panose="020B0502020202020204" pitchFamily="34" charset="0"/>
                <a:ea typeface="Arial"/>
                <a:cs typeface="Arial"/>
              </a:rPr>
              <a:t>до  6018 </a:t>
            </a:r>
            <a:r>
              <a:rPr lang="ru-RU" sz="1000" b="1" dirty="0" smtClean="0">
                <a:solidFill>
                  <a:schemeClr val="accent3">
                    <a:lumMod val="50000"/>
                  </a:schemeClr>
                </a:solidFill>
                <a:latin typeface="Century Gothic" panose="020B0502020202020204" pitchFamily="34" charset="0"/>
                <a:ea typeface="Arial"/>
                <a:cs typeface="Arial"/>
              </a:rPr>
              <a:t>часов (6 лет)</a:t>
            </a:r>
            <a:endParaRPr lang="ru-RU" sz="1000" b="1" dirty="0">
              <a:solidFill>
                <a:schemeClr val="accent3">
                  <a:lumMod val="50000"/>
                </a:schemeClr>
              </a:solidFill>
              <a:latin typeface="Century Gothic" panose="020B0502020202020204" pitchFamily="34" charset="0"/>
              <a:ea typeface="Arial"/>
              <a:cs typeface="Arial"/>
            </a:endParaRPr>
          </a:p>
          <a:p>
            <a:endParaRPr lang="ru-RU" sz="1000" dirty="0">
              <a:solidFill>
                <a:schemeClr val="accent6">
                  <a:lumMod val="75000"/>
                </a:schemeClr>
              </a:solidFill>
              <a:latin typeface="Century Gothic" panose="020B0502020202020204" pitchFamily="34" charset="0"/>
              <a:ea typeface="Arial"/>
              <a:cs typeface="Arial"/>
            </a:endParaRPr>
          </a:p>
          <a:p>
            <a:r>
              <a:rPr lang="ru-RU" sz="1000" dirty="0">
                <a:solidFill>
                  <a:schemeClr val="accent6">
                    <a:lumMod val="75000"/>
                  </a:schemeClr>
                </a:solidFill>
                <a:latin typeface="Century Gothic" panose="020B0502020202020204" pitchFamily="34" charset="0"/>
                <a:ea typeface="Arial"/>
                <a:cs typeface="Arial"/>
              </a:rPr>
              <a:t>Финансовая грамотность включена в предметы "Обществознание", "Информатика", "География"</a:t>
            </a:r>
          </a:p>
        </p:txBody>
      </p:sp>
      <p:sp>
        <p:nvSpPr>
          <p:cNvPr id="22" name="Прямоугольник 21"/>
          <p:cNvSpPr/>
          <p:nvPr/>
        </p:nvSpPr>
        <p:spPr>
          <a:xfrm>
            <a:off x="8113907" y="1172244"/>
            <a:ext cx="1714500" cy="500221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ru-RU" sz="1100" b="1" dirty="0" smtClean="0">
              <a:solidFill>
                <a:schemeClr val="tx2">
                  <a:lumMod val="50000"/>
                </a:schemeClr>
              </a:solidFill>
              <a:latin typeface="Century Gothic" panose="020B0502020202020204" pitchFamily="34" charset="0"/>
            </a:endParaRPr>
          </a:p>
          <a:p>
            <a:pPr algn="ctr">
              <a:defRPr/>
            </a:pPr>
            <a:r>
              <a:rPr lang="ru-RU" sz="1100" b="1" dirty="0" smtClean="0">
                <a:solidFill>
                  <a:schemeClr val="tx2">
                    <a:lumMod val="50000"/>
                  </a:schemeClr>
                </a:solidFill>
                <a:latin typeface="Century Gothic" panose="020B0502020202020204" pitchFamily="34" charset="0"/>
              </a:rPr>
              <a:t>Цель и задачи </a:t>
            </a: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2">
                    <a:lumMod val="50000"/>
                  </a:schemeClr>
                </a:solidFill>
                <a:latin typeface="Century Gothic" panose="020B0502020202020204" pitchFamily="34" charset="0"/>
              </a:rPr>
              <a:t>на 2021/2022 </a:t>
            </a:r>
            <a:r>
              <a:rPr lang="ru-RU" sz="1100" b="1" dirty="0" err="1">
                <a:solidFill>
                  <a:schemeClr val="tx2">
                    <a:lumMod val="50000"/>
                  </a:schemeClr>
                </a:solidFill>
                <a:latin typeface="Century Gothic" panose="020B0502020202020204" pitchFamily="34" charset="0"/>
              </a:rPr>
              <a:t>уч.г</a:t>
            </a:r>
            <a:r>
              <a:rPr lang="ru-RU" sz="1100" b="1" dirty="0">
                <a:solidFill>
                  <a:schemeClr val="tx2">
                    <a:lumMod val="50000"/>
                  </a:schemeClr>
                </a:solidFill>
                <a:latin typeface="Century Gothic" panose="020B0502020202020204" pitchFamily="34" charset="0"/>
              </a:rPr>
              <a:t>.: </a:t>
            </a:r>
          </a:p>
          <a:p>
            <a:pPr algn="ctr">
              <a:defRPr/>
            </a:pP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1"/>
                </a:solidFill>
                <a:latin typeface="Century Gothic" panose="020B0502020202020204" pitchFamily="34" charset="0"/>
              </a:rPr>
              <a:t> </a:t>
            </a:r>
          </a:p>
          <a:p>
            <a:pPr algn="ctr">
              <a:defRPr/>
            </a:pPr>
            <a:endParaRPr lang="ru-RU" sz="1100" b="1" dirty="0">
              <a:solidFill>
                <a:schemeClr val="tx1"/>
              </a:solidFill>
            </a:endParaRPr>
          </a:p>
        </p:txBody>
      </p:sp>
      <p:sp>
        <p:nvSpPr>
          <p:cNvPr id="8" name="Заголовок 7"/>
          <p:cNvSpPr>
            <a:spLocks noGrp="1"/>
          </p:cNvSpPr>
          <p:nvPr>
            <p:ph type="title"/>
          </p:nvPr>
        </p:nvSpPr>
        <p:spPr>
          <a:xfrm>
            <a:off x="8206216" y="1798328"/>
            <a:ext cx="1519278" cy="869041"/>
          </a:xfrm>
          <a:noFill/>
        </p:spPr>
        <p:txBody>
          <a:bodyPr/>
          <a:lstStyle/>
          <a:p>
            <a:r>
              <a:rPr lang="ru-RU" sz="900" dirty="0">
                <a:solidFill>
                  <a:schemeClr val="tx2">
                    <a:lumMod val="50000"/>
                  </a:schemeClr>
                </a:solidFill>
                <a:latin typeface="Century Gothic" panose="020B0502020202020204" pitchFamily="34" charset="0"/>
                <a:ea typeface="Arial"/>
                <a:cs typeface="Arial"/>
              </a:rPr>
              <a:t>Цель: </a:t>
            </a:r>
            <a:r>
              <a:rPr lang="en-US" sz="900" dirty="0">
                <a:solidFill>
                  <a:schemeClr val="tx2">
                    <a:lumMod val="50000"/>
                  </a:schemeClr>
                </a:solidFill>
                <a:latin typeface="Century Gothic" panose="020B0502020202020204" pitchFamily="34" charset="0"/>
                <a:ea typeface="Arial"/>
                <a:cs typeface="Arial"/>
              </a:rPr>
              <a:t>c</a:t>
            </a:r>
            <a:r>
              <a:rPr lang="ru-RU" sz="900" dirty="0" err="1">
                <a:solidFill>
                  <a:schemeClr val="tx2">
                    <a:lumMod val="50000"/>
                  </a:schemeClr>
                </a:solidFill>
                <a:latin typeface="Century Gothic" panose="020B0502020202020204" pitchFamily="34" charset="0"/>
                <a:ea typeface="Arial"/>
                <a:cs typeface="Arial"/>
              </a:rPr>
              <a:t>оздать</a:t>
            </a:r>
            <a:r>
              <a:rPr lang="ru-RU" sz="900" dirty="0">
                <a:solidFill>
                  <a:schemeClr val="tx2">
                    <a:lumMod val="50000"/>
                  </a:schemeClr>
                </a:solidFill>
                <a:latin typeface="Century Gothic" panose="020B0502020202020204" pitchFamily="34" charset="0"/>
                <a:ea typeface="Arial"/>
                <a:cs typeface="Arial"/>
              </a:rPr>
              <a:t> условия по обновлению содержания образования на 2021-2022 </a:t>
            </a:r>
            <a:r>
              <a:rPr lang="ru-RU" sz="900" dirty="0" smtClean="0">
                <a:solidFill>
                  <a:schemeClr val="tx2">
                    <a:lumMod val="50000"/>
                  </a:schemeClr>
                </a:solidFill>
                <a:latin typeface="Century Gothic" panose="020B0502020202020204" pitchFamily="34" charset="0"/>
                <a:ea typeface="Arial"/>
                <a:cs typeface="Arial"/>
              </a:rPr>
              <a:t>уч. г. </a:t>
            </a:r>
            <a:r>
              <a:rPr lang="ru-RU" sz="900" dirty="0">
                <a:solidFill>
                  <a:schemeClr val="tx2">
                    <a:lumMod val="50000"/>
                  </a:schemeClr>
                </a:solidFill>
                <a:latin typeface="Century Gothic" panose="020B0502020202020204" pitchFamily="34" charset="0"/>
                <a:ea typeface="Arial"/>
                <a:cs typeface="Arial"/>
              </a:rPr>
              <a:t>в связи с подготовкой к введению новых ФГОС в </a:t>
            </a:r>
            <a:r>
              <a:rPr lang="ru-RU" sz="900" dirty="0" smtClean="0">
                <a:solidFill>
                  <a:schemeClr val="tx2">
                    <a:lumMod val="50000"/>
                  </a:schemeClr>
                </a:solidFill>
                <a:latin typeface="Century Gothic" panose="020B0502020202020204" pitchFamily="34" charset="0"/>
                <a:ea typeface="Arial"/>
                <a:cs typeface="Arial"/>
              </a:rPr>
              <a:t>школах Томской области</a:t>
            </a:r>
            <a:endParaRPr lang="ru-RU" sz="900" dirty="0">
              <a:solidFill>
                <a:schemeClr val="tx2">
                  <a:lumMod val="50000"/>
                </a:schemeClr>
              </a:solidFill>
            </a:endParaRPr>
          </a:p>
        </p:txBody>
      </p:sp>
      <p:sp>
        <p:nvSpPr>
          <p:cNvPr id="27" name="Прямоугольник 26"/>
          <p:cNvSpPr/>
          <p:nvPr/>
        </p:nvSpPr>
        <p:spPr>
          <a:xfrm>
            <a:off x="8217258" y="2621771"/>
            <a:ext cx="1550788" cy="3554819"/>
          </a:xfrm>
          <a:prstGeom prst="rect">
            <a:avLst/>
          </a:prstGeom>
        </p:spPr>
        <p:txBody>
          <a:bodyPr wrap="square">
            <a:spAutoFit/>
          </a:bodyPr>
          <a:lstStyle/>
          <a:p>
            <a:r>
              <a:rPr lang="ru-RU" sz="900" dirty="0" smtClean="0">
                <a:solidFill>
                  <a:schemeClr val="tx2">
                    <a:lumMod val="50000"/>
                  </a:schemeClr>
                </a:solidFill>
                <a:latin typeface="Century Gothic" panose="020B0502020202020204" pitchFamily="34" charset="0"/>
                <a:ea typeface="Arial"/>
                <a:cs typeface="Arial"/>
                <a:sym typeface="Arial"/>
              </a:rPr>
              <a:t>1. </a:t>
            </a:r>
            <a:r>
              <a:rPr lang="ru-RU" sz="900" dirty="0" smtClean="0">
                <a:solidFill>
                  <a:schemeClr val="tx2">
                    <a:lumMod val="50000"/>
                  </a:schemeClr>
                </a:solidFill>
                <a:latin typeface="Century Gothic" panose="020B0502020202020204" pitchFamily="34" charset="0"/>
                <a:ea typeface="Arial"/>
                <a:cs typeface="Arial"/>
              </a:rPr>
              <a:t>Проведение </a:t>
            </a:r>
            <a:r>
              <a:rPr lang="ru-RU" sz="900" dirty="0">
                <a:solidFill>
                  <a:schemeClr val="tx2">
                    <a:lumMod val="50000"/>
                  </a:schemeClr>
                </a:solidFill>
                <a:latin typeface="Century Gothic" panose="020B0502020202020204" pitchFamily="34" charset="0"/>
                <a:ea typeface="Arial"/>
                <a:cs typeface="Arial"/>
              </a:rPr>
              <a:t>педагогических советов по изучению требований </a:t>
            </a:r>
            <a:r>
              <a:rPr lang="ru-RU" sz="900" dirty="0" smtClean="0">
                <a:solidFill>
                  <a:schemeClr val="tx2">
                    <a:lumMod val="50000"/>
                  </a:schemeClr>
                </a:solidFill>
                <a:latin typeface="Century Gothic" panose="020B0502020202020204" pitchFamily="34" charset="0"/>
                <a:ea typeface="Arial"/>
                <a:cs typeface="Arial"/>
              </a:rPr>
              <a:t>ФГОС</a:t>
            </a:r>
          </a:p>
          <a:p>
            <a:r>
              <a:rPr lang="ru-RU" sz="900" dirty="0" smtClean="0">
                <a:solidFill>
                  <a:schemeClr val="tx2">
                    <a:lumMod val="50000"/>
                  </a:schemeClr>
                </a:solidFill>
                <a:latin typeface="Century Gothic" panose="020B0502020202020204" pitchFamily="34" charset="0"/>
                <a:ea typeface="Arial"/>
                <a:cs typeface="Arial"/>
              </a:rPr>
              <a:t>2. Разработка </a:t>
            </a:r>
            <a:r>
              <a:rPr lang="ru-RU" sz="900" dirty="0">
                <a:solidFill>
                  <a:schemeClr val="tx2">
                    <a:lumMod val="50000"/>
                  </a:schemeClr>
                </a:solidFill>
                <a:latin typeface="Century Gothic" panose="020B0502020202020204" pitchFamily="34" charset="0"/>
                <a:ea typeface="Arial"/>
                <a:cs typeface="Arial"/>
              </a:rPr>
              <a:t>Дорожной карты по введению </a:t>
            </a:r>
            <a:r>
              <a:rPr lang="ru-RU" sz="900" dirty="0" smtClean="0">
                <a:solidFill>
                  <a:schemeClr val="tx2">
                    <a:lumMod val="50000"/>
                  </a:schemeClr>
                </a:solidFill>
                <a:latin typeface="Century Gothic" panose="020B0502020202020204" pitchFamily="34" charset="0"/>
                <a:ea typeface="Arial"/>
                <a:cs typeface="Arial"/>
              </a:rPr>
              <a:t>ФГОС </a:t>
            </a:r>
            <a:r>
              <a:rPr lang="ru-RU" sz="900" dirty="0">
                <a:solidFill>
                  <a:schemeClr val="tx2">
                    <a:lumMod val="50000"/>
                  </a:schemeClr>
                </a:solidFill>
                <a:latin typeface="Century Gothic" panose="020B0502020202020204" pitchFamily="34" charset="0"/>
                <a:ea typeface="Arial"/>
                <a:cs typeface="Arial"/>
              </a:rPr>
              <a:t>в </a:t>
            </a:r>
            <a:r>
              <a:rPr lang="ru-RU" sz="900" dirty="0" smtClean="0">
                <a:solidFill>
                  <a:schemeClr val="tx2">
                    <a:lumMod val="50000"/>
                  </a:schemeClr>
                </a:solidFill>
                <a:latin typeface="Century Gothic" panose="020B0502020202020204" pitchFamily="34" charset="0"/>
                <a:ea typeface="Arial"/>
                <a:cs typeface="Arial"/>
              </a:rPr>
              <a:t>ОО</a:t>
            </a:r>
          </a:p>
          <a:p>
            <a:r>
              <a:rPr lang="ru-RU" sz="900" dirty="0" smtClean="0">
                <a:solidFill>
                  <a:schemeClr val="tx2">
                    <a:lumMod val="50000"/>
                  </a:schemeClr>
                </a:solidFill>
                <a:latin typeface="Century Gothic" panose="020B0502020202020204" pitchFamily="34" charset="0"/>
                <a:ea typeface="Arial"/>
                <a:cs typeface="Arial"/>
              </a:rPr>
              <a:t>3. Разработка </a:t>
            </a:r>
            <a:r>
              <a:rPr lang="ru-RU" sz="900" dirty="0">
                <a:solidFill>
                  <a:schemeClr val="tx2">
                    <a:lumMod val="50000"/>
                  </a:schemeClr>
                </a:solidFill>
                <a:latin typeface="Century Gothic" panose="020B0502020202020204" pitchFamily="34" charset="0"/>
                <a:ea typeface="Arial"/>
                <a:cs typeface="Arial"/>
              </a:rPr>
              <a:t>локальных </a:t>
            </a:r>
            <a:r>
              <a:rPr lang="ru-RU" sz="900" dirty="0" smtClean="0">
                <a:solidFill>
                  <a:schemeClr val="tx2">
                    <a:lumMod val="50000"/>
                  </a:schemeClr>
                </a:solidFill>
                <a:latin typeface="Century Gothic" panose="020B0502020202020204" pitchFamily="34" charset="0"/>
                <a:ea typeface="Arial"/>
                <a:cs typeface="Arial"/>
              </a:rPr>
              <a:t>НПА в </a:t>
            </a:r>
            <a:r>
              <a:rPr lang="ru-RU" sz="900" dirty="0">
                <a:solidFill>
                  <a:schemeClr val="tx2">
                    <a:lumMod val="50000"/>
                  </a:schemeClr>
                </a:solidFill>
                <a:latin typeface="Century Gothic" panose="020B0502020202020204" pitchFamily="34" charset="0"/>
                <a:ea typeface="Arial"/>
                <a:cs typeface="Arial"/>
              </a:rPr>
              <a:t>соответствие с  </a:t>
            </a:r>
            <a:r>
              <a:rPr lang="ru-RU" sz="900" dirty="0" smtClean="0">
                <a:solidFill>
                  <a:schemeClr val="tx2">
                    <a:lumMod val="50000"/>
                  </a:schemeClr>
                </a:solidFill>
                <a:latin typeface="Century Gothic" panose="020B0502020202020204" pitchFamily="34" charset="0"/>
                <a:ea typeface="Arial"/>
                <a:cs typeface="Arial"/>
              </a:rPr>
              <a:t>ФГОС; </a:t>
            </a:r>
            <a:r>
              <a:rPr lang="ru-RU" sz="900" dirty="0">
                <a:solidFill>
                  <a:schemeClr val="tx2">
                    <a:lumMod val="50000"/>
                  </a:schemeClr>
                </a:solidFill>
                <a:latin typeface="Century Gothic" panose="020B0502020202020204" pitchFamily="34" charset="0"/>
                <a:ea typeface="Arial"/>
                <a:cs typeface="Arial"/>
              </a:rPr>
              <a:t>приведение в соответствие должностных </a:t>
            </a:r>
            <a:r>
              <a:rPr lang="ru-RU" sz="900" dirty="0" smtClean="0">
                <a:solidFill>
                  <a:schemeClr val="tx2">
                    <a:lumMod val="50000"/>
                  </a:schemeClr>
                </a:solidFill>
                <a:latin typeface="Century Gothic" panose="020B0502020202020204" pitchFamily="34" charset="0"/>
                <a:ea typeface="Arial"/>
                <a:cs typeface="Arial"/>
              </a:rPr>
              <a:t>инструкций</a:t>
            </a:r>
          </a:p>
          <a:p>
            <a:r>
              <a:rPr lang="ru-RU" sz="900" dirty="0" smtClean="0">
                <a:solidFill>
                  <a:schemeClr val="tx2">
                    <a:lumMod val="50000"/>
                  </a:schemeClr>
                </a:solidFill>
                <a:latin typeface="Century Gothic" panose="020B0502020202020204" pitchFamily="34" charset="0"/>
                <a:ea typeface="Arial"/>
                <a:cs typeface="Arial"/>
              </a:rPr>
              <a:t>4. Разработка </a:t>
            </a:r>
            <a:r>
              <a:rPr lang="ru-RU" sz="900" dirty="0">
                <a:solidFill>
                  <a:schemeClr val="tx2">
                    <a:lumMod val="50000"/>
                  </a:schemeClr>
                </a:solidFill>
                <a:latin typeface="Century Gothic" panose="020B0502020202020204" pitchFamily="34" charset="0"/>
                <a:ea typeface="Arial"/>
                <a:cs typeface="Arial"/>
              </a:rPr>
              <a:t>ООП НОО и ООП ООО и рабочих программ по предмета/курсам в соответствии с </a:t>
            </a:r>
            <a:r>
              <a:rPr lang="ru-RU" sz="900" dirty="0" smtClean="0">
                <a:solidFill>
                  <a:schemeClr val="tx2">
                    <a:lumMod val="50000"/>
                  </a:schemeClr>
                </a:solidFill>
                <a:latin typeface="Century Gothic" panose="020B0502020202020204" pitchFamily="34" charset="0"/>
                <a:ea typeface="Arial"/>
                <a:cs typeface="Arial"/>
              </a:rPr>
              <a:t>ФГОС-2021</a:t>
            </a:r>
          </a:p>
          <a:p>
            <a:r>
              <a:rPr lang="ru-RU" sz="900" dirty="0" smtClean="0">
                <a:solidFill>
                  <a:schemeClr val="tx2">
                    <a:lumMod val="50000"/>
                  </a:schemeClr>
                </a:solidFill>
                <a:latin typeface="Century Gothic" panose="020B0502020202020204" pitchFamily="34" charset="0"/>
                <a:ea typeface="Arial"/>
                <a:cs typeface="Arial"/>
              </a:rPr>
              <a:t>5. Обучение </a:t>
            </a:r>
            <a:r>
              <a:rPr lang="ru-RU" sz="900" dirty="0">
                <a:solidFill>
                  <a:schemeClr val="tx2">
                    <a:lumMod val="50000"/>
                  </a:schemeClr>
                </a:solidFill>
                <a:latin typeface="Century Gothic" panose="020B0502020202020204" pitchFamily="34" charset="0"/>
                <a:ea typeface="Arial"/>
                <a:cs typeface="Arial"/>
              </a:rPr>
              <a:t>педагогических и управленческих кадров</a:t>
            </a:r>
          </a:p>
          <a:p>
            <a:endParaRPr lang="ru-RU" sz="900" dirty="0">
              <a:solidFill>
                <a:schemeClr val="tx2">
                  <a:lumMod val="50000"/>
                </a:schemeClr>
              </a:solidFill>
            </a:endParaRPr>
          </a:p>
        </p:txBody>
      </p:sp>
    </p:spTree>
    <p:extLst>
      <p:ext uri="{BB962C8B-B14F-4D97-AF65-F5344CB8AC3E}">
        <p14:creationId xmlns:p14="http://schemas.microsoft.com/office/powerpoint/2010/main" val="371619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06303101-1E77-4C77-8A30-A22484C695F4}"/>
              </a:ext>
            </a:extLst>
          </p:cNvPr>
          <p:cNvSpPr/>
          <p:nvPr/>
        </p:nvSpPr>
        <p:spPr>
          <a:xfrm rot="10800000" flipV="1">
            <a:off x="1304419" y="1110662"/>
            <a:ext cx="5745647" cy="45362"/>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984"/>
          </a:p>
        </p:txBody>
      </p:sp>
      <p:sp>
        <p:nvSpPr>
          <p:cNvPr id="8" name="Прямоугольник 7">
            <a:extLst>
              <a:ext uri="{FF2B5EF4-FFF2-40B4-BE49-F238E27FC236}">
                <a16:creationId xmlns:a16="http://schemas.microsoft.com/office/drawing/2014/main" xmlns="" id="{2DB9C1C5-2440-4B2F-87AE-75644FB9703F}"/>
              </a:ext>
            </a:extLst>
          </p:cNvPr>
          <p:cNvSpPr/>
          <p:nvPr/>
        </p:nvSpPr>
        <p:spPr>
          <a:xfrm>
            <a:off x="2880072" y="970792"/>
            <a:ext cx="5002992" cy="4123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86"/>
          </a:p>
        </p:txBody>
      </p:sp>
      <p:sp>
        <p:nvSpPr>
          <p:cNvPr id="9" name="Прямоугольник 8">
            <a:extLst>
              <a:ext uri="{FF2B5EF4-FFF2-40B4-BE49-F238E27FC236}">
                <a16:creationId xmlns:a16="http://schemas.microsoft.com/office/drawing/2014/main" xmlns="" id="{8FD57ADB-097C-4F85-A796-84746BE2D9E8}"/>
              </a:ext>
            </a:extLst>
          </p:cNvPr>
          <p:cNvSpPr/>
          <p:nvPr/>
        </p:nvSpPr>
        <p:spPr>
          <a:xfrm>
            <a:off x="504031" y="765292"/>
            <a:ext cx="4500055" cy="690738"/>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cap="all" dirty="0"/>
          </a:p>
        </p:txBody>
      </p:sp>
      <p:sp>
        <p:nvSpPr>
          <p:cNvPr id="10" name="TextBox 9">
            <a:extLst>
              <a:ext uri="{FF2B5EF4-FFF2-40B4-BE49-F238E27FC236}">
                <a16:creationId xmlns:a16="http://schemas.microsoft.com/office/drawing/2014/main" xmlns="" id="{AA23CAE1-5760-4F5C-8FE4-481897F5B882}"/>
              </a:ext>
            </a:extLst>
          </p:cNvPr>
          <p:cNvSpPr txBox="1"/>
          <p:nvPr/>
        </p:nvSpPr>
        <p:spPr>
          <a:xfrm>
            <a:off x="641783" y="826443"/>
            <a:ext cx="2598330" cy="577602"/>
          </a:xfrm>
          <a:prstGeom prst="rect">
            <a:avLst/>
          </a:prstGeom>
          <a:noFill/>
        </p:spPr>
        <p:txBody>
          <a:bodyPr wrap="square" lIns="69097" tIns="34548" rIns="69097" bIns="34548">
            <a:spAutoFit/>
          </a:bodyPr>
          <a:lstStyle/>
          <a:p>
            <a:pPr marL="9596" defTabSz="690947">
              <a:spcAft>
                <a:spcPts val="600"/>
              </a:spcAft>
              <a:defRPr/>
            </a:pPr>
            <a:r>
              <a:rPr lang="ru-RU" sz="1400" b="1" cap="all" spc="-26" dirty="0" smtClean="0">
                <a:solidFill>
                  <a:schemeClr val="bg1"/>
                </a:solidFill>
                <a:latin typeface="Century Gothic" panose="020B0502020202020204" pitchFamily="34" charset="0"/>
                <a:cs typeface="Gotham Pro Black" panose="02000903040000020004" pitchFamily="2" charset="0"/>
              </a:rPr>
              <a:t>Качество образования. </a:t>
            </a:r>
          </a:p>
          <a:p>
            <a:pPr marL="9596" defTabSz="690947">
              <a:spcAft>
                <a:spcPts val="600"/>
              </a:spcAft>
              <a:defRPr/>
            </a:pPr>
            <a:r>
              <a:rPr lang="ru-RU" sz="1400" b="1" cap="all" spc="-26" dirty="0" smtClean="0">
                <a:solidFill>
                  <a:schemeClr val="bg1"/>
                </a:solidFill>
                <a:latin typeface="Century Gothic" panose="020B0502020202020204" pitchFamily="34" charset="0"/>
                <a:cs typeface="Gotham Pro Black" panose="02000903040000020004" pitchFamily="2" charset="0"/>
              </a:rPr>
              <a:t>Эффективность системы</a:t>
            </a:r>
            <a:endParaRPr lang="ru-RU" sz="1400" b="1" cap="all" spc="-26" dirty="0">
              <a:solidFill>
                <a:schemeClr val="bg1"/>
              </a:solidFill>
              <a:latin typeface="Century Gothic" panose="020B0502020202020204" pitchFamily="34" charset="0"/>
              <a:cs typeface="Gotham Pro Black" panose="02000903040000020004" pitchFamily="2" charset="0"/>
            </a:endParaRPr>
          </a:p>
        </p:txBody>
      </p:sp>
      <p:sp>
        <p:nvSpPr>
          <p:cNvPr id="30" name="TextBox 29"/>
          <p:cNvSpPr txBox="1"/>
          <p:nvPr/>
        </p:nvSpPr>
        <p:spPr>
          <a:xfrm>
            <a:off x="151289" y="3895401"/>
            <a:ext cx="7883064" cy="315891"/>
          </a:xfrm>
          <a:prstGeom prst="rect">
            <a:avLst/>
          </a:prstGeom>
          <a:noFill/>
        </p:spPr>
        <p:txBody>
          <a:bodyPr wrap="square" lIns="99474" tIns="49738" rIns="99474" bIns="49738" rtlCol="0">
            <a:spAutoFit/>
          </a:bodyPr>
          <a:lstStyle/>
          <a:p>
            <a:pPr algn="ctr"/>
            <a:r>
              <a:rPr lang="ru-RU" sz="1400" b="1" dirty="0" smtClean="0">
                <a:solidFill>
                  <a:srgbClr val="EC5F0F"/>
                </a:solidFill>
                <a:latin typeface="Century Gothic" panose="020B0502020202020204" pitchFamily="34" charset="0"/>
                <a:cs typeface="Arial" panose="020B0604020202020204" pitchFamily="34" charset="0"/>
              </a:rPr>
              <a:t>Результаты ЕГЭ выпускников, награжденных медалью «За особые успехи в учении»</a:t>
            </a:r>
            <a:endParaRPr lang="ru-RU" sz="1400" dirty="0">
              <a:latin typeface="Century Gothic" panose="020B0502020202020204" pitchFamily="34" charset="0"/>
              <a:cs typeface="Arial" panose="020B0604020202020204" pitchFamily="34" charset="0"/>
            </a:endParaRPr>
          </a:p>
        </p:txBody>
      </p:sp>
      <p:graphicFrame>
        <p:nvGraphicFramePr>
          <p:cNvPr id="33" name="Таблица 9">
            <a:extLst>
              <a:ext uri="{FF2B5EF4-FFF2-40B4-BE49-F238E27FC236}">
                <a16:creationId xmlns="" xmlns:a16="http://schemas.microsoft.com/office/drawing/2014/main" id="{525E06A5-3C63-4D8B-8BEB-DBDD0D509C92}"/>
              </a:ext>
            </a:extLst>
          </p:cNvPr>
          <p:cNvGraphicFramePr>
            <a:graphicFrameLocks noGrp="1"/>
          </p:cNvGraphicFramePr>
          <p:nvPr>
            <p:extLst>
              <p:ext uri="{D42A27DB-BD31-4B8C-83A1-F6EECF244321}">
                <p14:modId xmlns:p14="http://schemas.microsoft.com/office/powerpoint/2010/main" val="568068124"/>
              </p:ext>
            </p:extLst>
          </p:nvPr>
        </p:nvGraphicFramePr>
        <p:xfrm>
          <a:off x="151289" y="4179358"/>
          <a:ext cx="5238600" cy="2011680"/>
        </p:xfrm>
        <a:graphic>
          <a:graphicData uri="http://schemas.openxmlformats.org/drawingml/2006/table">
            <a:tbl>
              <a:tblPr firstRow="1" bandRow="1">
                <a:tableStyleId>{2D5ABB26-0587-4C30-8999-92F81FD0307C}</a:tableStyleId>
              </a:tblPr>
              <a:tblGrid>
                <a:gridCol w="1121676">
                  <a:extLst>
                    <a:ext uri="{9D8B030D-6E8A-4147-A177-3AD203B41FA5}">
                      <a16:colId xmlns="" xmlns:a16="http://schemas.microsoft.com/office/drawing/2014/main" val="3470755714"/>
                    </a:ext>
                  </a:extLst>
                </a:gridCol>
                <a:gridCol w="1077329">
                  <a:extLst>
                    <a:ext uri="{9D8B030D-6E8A-4147-A177-3AD203B41FA5}">
                      <a16:colId xmlns="" xmlns:a16="http://schemas.microsoft.com/office/drawing/2014/main" val="3551575772"/>
                    </a:ext>
                  </a:extLst>
                </a:gridCol>
                <a:gridCol w="1465036">
                  <a:extLst>
                    <a:ext uri="{9D8B030D-6E8A-4147-A177-3AD203B41FA5}">
                      <a16:colId xmlns="" xmlns:a16="http://schemas.microsoft.com/office/drawing/2014/main" val="2881948787"/>
                    </a:ext>
                  </a:extLst>
                </a:gridCol>
                <a:gridCol w="1574559"/>
              </a:tblGrid>
              <a:tr h="376386">
                <a:tc>
                  <a:txBody>
                    <a:bodyPr/>
                    <a:lstStyle/>
                    <a:p>
                      <a:pPr algn="ctr"/>
                      <a:endParaRPr lang="ru-RU" sz="1200" b="1" dirty="0">
                        <a:solidFill>
                          <a:schemeClr val="tx1"/>
                        </a:solidFill>
                        <a:latin typeface="Century Gothic" panose="020B0502020202020204" pitchFamily="34" charset="0"/>
                      </a:endParaRPr>
                    </a:p>
                  </a:txBody>
                  <a:tcPr marL="109728" marR="109728" marT="54864" marB="54864"/>
                </a:tc>
                <a:tc gridSpan="3">
                  <a:txBody>
                    <a:bodyPr/>
                    <a:lstStyle/>
                    <a:p>
                      <a:pPr marL="0" indent="0" algn="ctr"/>
                      <a:r>
                        <a:rPr lang="ru-RU" sz="1200" b="0" dirty="0" smtClean="0">
                          <a:solidFill>
                            <a:schemeClr val="accent1">
                              <a:lumMod val="75000"/>
                            </a:schemeClr>
                          </a:solidFill>
                          <a:latin typeface="Century Gothic" panose="020B0502020202020204" pitchFamily="34" charset="0"/>
                        </a:rPr>
                        <a:t>Доля</a:t>
                      </a:r>
                      <a:r>
                        <a:rPr lang="ru-RU" sz="1200" b="0" baseline="0" dirty="0" smtClean="0">
                          <a:solidFill>
                            <a:schemeClr val="accent1">
                              <a:lumMod val="75000"/>
                            </a:schemeClr>
                          </a:solidFill>
                          <a:latin typeface="Century Gothic" panose="020B0502020202020204" pitchFamily="34" charset="0"/>
                        </a:rPr>
                        <a:t> медалистов, набравших менее </a:t>
                      </a:r>
                      <a:r>
                        <a:rPr lang="ru-RU" sz="1200" b="1" baseline="0" dirty="0" smtClean="0">
                          <a:solidFill>
                            <a:schemeClr val="accent1">
                              <a:lumMod val="75000"/>
                            </a:schemeClr>
                          </a:solidFill>
                          <a:latin typeface="Century Gothic" panose="020B0502020202020204" pitchFamily="34" charset="0"/>
                        </a:rPr>
                        <a:t>70 </a:t>
                      </a:r>
                      <a:r>
                        <a:rPr lang="ru-RU" sz="1200" b="0" baseline="0" dirty="0" smtClean="0">
                          <a:solidFill>
                            <a:schemeClr val="accent1">
                              <a:lumMod val="75000"/>
                            </a:schemeClr>
                          </a:solidFill>
                          <a:latin typeface="Century Gothic" panose="020B0502020202020204" pitchFamily="34" charset="0"/>
                        </a:rPr>
                        <a:t>баллов  хотя бы по 1 предмету</a:t>
                      </a:r>
                      <a:endParaRPr lang="ru-RU" sz="1200" b="0" dirty="0">
                        <a:solidFill>
                          <a:schemeClr val="accent1">
                            <a:lumMod val="75000"/>
                          </a:schemeClr>
                        </a:solidFill>
                        <a:latin typeface="Century Gothic" panose="020B0502020202020204" pitchFamily="34" charset="0"/>
                      </a:endParaRPr>
                    </a:p>
                  </a:txBody>
                  <a:tcPr marL="109728" marR="109728" marT="54864" marB="54864" anchor="ctr"/>
                </a:tc>
                <a:tc hMerge="1">
                  <a:txBody>
                    <a:bodyPr/>
                    <a:lstStyle/>
                    <a:p>
                      <a:pPr algn="ctr"/>
                      <a:endParaRPr lang="ru-RU" sz="1000" b="0" dirty="0">
                        <a:solidFill>
                          <a:schemeClr val="tx1"/>
                        </a:solidFill>
                        <a:latin typeface="Century Gothic" panose="020B0502020202020204" pitchFamily="34" charset="0"/>
                      </a:endParaRPr>
                    </a:p>
                  </a:txBody>
                  <a:tcPr marL="109728" marR="109728" marT="54864" marB="54864"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000" b="0" dirty="0">
                        <a:solidFill>
                          <a:schemeClr val="tx1"/>
                        </a:solidFill>
                        <a:latin typeface="Century Gothic" panose="020B0502020202020204" pitchFamily="34" charset="0"/>
                      </a:endParaRPr>
                    </a:p>
                  </a:txBody>
                  <a:tcPr marL="109728" marR="109728" marT="54864" marB="54864" anchor="ctr"/>
                </a:tc>
              </a:tr>
              <a:tr h="465914">
                <a:tc>
                  <a:txBody>
                    <a:bodyPr/>
                    <a:lstStyle/>
                    <a:p>
                      <a:pPr algn="ctr"/>
                      <a:endParaRPr lang="ru-RU" sz="1200" b="1" dirty="0">
                        <a:solidFill>
                          <a:schemeClr val="tx1"/>
                        </a:solidFill>
                        <a:latin typeface="Century Gothic" panose="020B0502020202020204" pitchFamily="34" charset="0"/>
                      </a:endParaRPr>
                    </a:p>
                  </a:txBody>
                  <a:tcPr marL="109728" marR="109728" marT="54864" marB="54864"/>
                </a:tc>
                <a:tc>
                  <a:txBody>
                    <a:bodyPr/>
                    <a:lstStyle/>
                    <a:p>
                      <a:pPr marL="0" indent="0" algn="ctr"/>
                      <a:r>
                        <a:rPr lang="ru-RU" sz="1200" b="1" dirty="0" smtClean="0">
                          <a:solidFill>
                            <a:schemeClr val="accent1">
                              <a:lumMod val="75000"/>
                            </a:schemeClr>
                          </a:solidFill>
                          <a:latin typeface="Century Gothic" panose="020B0502020202020204" pitchFamily="34" charset="0"/>
                        </a:rPr>
                        <a:t>всего, %</a:t>
                      </a:r>
                      <a:endParaRPr lang="ru-RU" sz="1200" b="0" dirty="0">
                        <a:solidFill>
                          <a:schemeClr val="accent1">
                            <a:lumMod val="75000"/>
                          </a:schemeClr>
                        </a:solidFill>
                        <a:latin typeface="Century Gothic" panose="020B0502020202020204" pitchFamily="34" charset="0"/>
                      </a:endParaRPr>
                    </a:p>
                  </a:txBody>
                  <a:tcPr marL="109728" marR="109728" marT="54864" marB="54864" anchor="ctr"/>
                </a:tc>
                <a:tc>
                  <a:txBody>
                    <a:bodyPr/>
                    <a:lstStyle/>
                    <a:p>
                      <a:pPr algn="ctr"/>
                      <a:r>
                        <a:rPr lang="ru-RU" sz="1200" b="0" dirty="0" smtClean="0">
                          <a:solidFill>
                            <a:schemeClr val="accent1">
                              <a:lumMod val="75000"/>
                            </a:schemeClr>
                          </a:solidFill>
                          <a:latin typeface="Century Gothic" panose="020B0502020202020204" pitchFamily="34" charset="0"/>
                        </a:rPr>
                        <a:t>в </a:t>
                      </a:r>
                      <a:r>
                        <a:rPr lang="ru-RU" sz="1200" b="0" dirty="0" err="1" smtClean="0">
                          <a:solidFill>
                            <a:schemeClr val="accent1">
                              <a:lumMod val="75000"/>
                            </a:schemeClr>
                          </a:solidFill>
                          <a:latin typeface="Century Gothic" panose="020B0502020202020204" pitchFamily="34" charset="0"/>
                        </a:rPr>
                        <a:t>т.ч</a:t>
                      </a:r>
                      <a:r>
                        <a:rPr lang="ru-RU" sz="1200" b="0" dirty="0" smtClean="0">
                          <a:solidFill>
                            <a:schemeClr val="accent1">
                              <a:lumMod val="75000"/>
                            </a:schemeClr>
                          </a:solidFill>
                          <a:latin typeface="Century Gothic" panose="020B0502020202020204" pitchFamily="34" charset="0"/>
                        </a:rPr>
                        <a:t>. </a:t>
                      </a:r>
                      <a:r>
                        <a:rPr lang="ru-RU" sz="1200" b="1" baseline="0" dirty="0" smtClean="0">
                          <a:solidFill>
                            <a:schemeClr val="accent1">
                              <a:lumMod val="75000"/>
                            </a:schemeClr>
                          </a:solidFill>
                          <a:latin typeface="Century Gothic" panose="020B0502020202020204" pitchFamily="34" charset="0"/>
                        </a:rPr>
                        <a:t>по математике</a:t>
                      </a:r>
                      <a:r>
                        <a:rPr lang="ru-RU" sz="1200" b="1" dirty="0" smtClean="0">
                          <a:solidFill>
                            <a:schemeClr val="accent1">
                              <a:lumMod val="75000"/>
                            </a:schemeClr>
                          </a:solidFill>
                          <a:latin typeface="Century Gothic" panose="020B0502020202020204" pitchFamily="34" charset="0"/>
                        </a:rPr>
                        <a:t>, </a:t>
                      </a:r>
                      <a:r>
                        <a:rPr lang="ru-RU" sz="1200" b="0" dirty="0">
                          <a:solidFill>
                            <a:schemeClr val="accent1">
                              <a:lumMod val="75000"/>
                            </a:schemeClr>
                          </a:solidFill>
                          <a:latin typeface="Century Gothic" panose="020B0502020202020204" pitchFamily="34" charset="0"/>
                        </a:rPr>
                        <a:t>чел.</a:t>
                      </a:r>
                    </a:p>
                  </a:txBody>
                  <a:tcPr marL="109728" marR="109728"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accent1">
                              <a:lumMod val="75000"/>
                            </a:schemeClr>
                          </a:solidFill>
                          <a:latin typeface="Century Gothic" panose="020B0502020202020204" pitchFamily="34" charset="0"/>
                        </a:rPr>
                        <a:t>п </a:t>
                      </a:r>
                      <a:r>
                        <a:rPr lang="ru-RU" sz="1200" b="0" dirty="0" err="1" smtClean="0">
                          <a:solidFill>
                            <a:schemeClr val="accent1">
                              <a:lumMod val="75000"/>
                            </a:schemeClr>
                          </a:solidFill>
                          <a:latin typeface="Century Gothic" panose="020B0502020202020204" pitchFamily="34" charset="0"/>
                        </a:rPr>
                        <a:t>т.ч</a:t>
                      </a:r>
                      <a:r>
                        <a:rPr lang="ru-RU" sz="1200" b="0" dirty="0" smtClean="0">
                          <a:solidFill>
                            <a:schemeClr val="accent1">
                              <a:lumMod val="75000"/>
                            </a:schemeClr>
                          </a:solidFill>
                          <a:latin typeface="Century Gothic" panose="020B0502020202020204" pitchFamily="34" charset="0"/>
                        </a:rPr>
                        <a:t>.</a:t>
                      </a:r>
                      <a:r>
                        <a:rPr lang="ru-RU" sz="1200" b="0" baseline="0" dirty="0" smtClean="0">
                          <a:solidFill>
                            <a:schemeClr val="accent1">
                              <a:lumMod val="75000"/>
                            </a:schemeClr>
                          </a:solidFill>
                          <a:latin typeface="Century Gothic" panose="020B0502020202020204" pitchFamily="34" charset="0"/>
                        </a:rPr>
                        <a:t> </a:t>
                      </a:r>
                      <a:r>
                        <a:rPr lang="ru-RU" sz="1200" b="1" baseline="0" dirty="0" smtClean="0">
                          <a:solidFill>
                            <a:schemeClr val="accent1">
                              <a:lumMod val="75000"/>
                            </a:schemeClr>
                          </a:solidFill>
                          <a:latin typeface="Century Gothic" panose="020B0502020202020204" pitchFamily="34" charset="0"/>
                        </a:rPr>
                        <a:t>по русскому языку</a:t>
                      </a:r>
                      <a:r>
                        <a:rPr lang="ru-RU" sz="1200" b="1" dirty="0" smtClean="0">
                          <a:solidFill>
                            <a:schemeClr val="accent1">
                              <a:lumMod val="75000"/>
                            </a:schemeClr>
                          </a:solidFill>
                          <a:latin typeface="Century Gothic" panose="020B0502020202020204" pitchFamily="34" charset="0"/>
                        </a:rPr>
                        <a:t>, </a:t>
                      </a:r>
                      <a:r>
                        <a:rPr lang="ru-RU" sz="1200" b="0" dirty="0" smtClean="0">
                          <a:solidFill>
                            <a:schemeClr val="accent1">
                              <a:lumMod val="75000"/>
                            </a:schemeClr>
                          </a:solidFill>
                          <a:latin typeface="Century Gothic" panose="020B0502020202020204" pitchFamily="34" charset="0"/>
                        </a:rPr>
                        <a:t>чел.</a:t>
                      </a:r>
                      <a:endParaRPr lang="ru-RU" sz="1200" b="0" dirty="0">
                        <a:solidFill>
                          <a:schemeClr val="accent1">
                            <a:lumMod val="75000"/>
                          </a:schemeClr>
                        </a:solidFill>
                        <a:latin typeface="Century Gothic" panose="020B0502020202020204" pitchFamily="34" charset="0"/>
                      </a:endParaRPr>
                    </a:p>
                  </a:txBody>
                  <a:tcPr marL="109728" marR="109728" marT="54864" marB="54864" anchor="ctr"/>
                </a:tc>
                <a:extLst>
                  <a:ext uri="{0D108BD9-81ED-4DB2-BD59-A6C34878D82A}">
                    <a16:rowId xmlns="" xmlns:a16="http://schemas.microsoft.com/office/drawing/2014/main" val="45030716"/>
                  </a:ext>
                </a:extLst>
              </a:tr>
              <a:tr h="227088">
                <a:tc>
                  <a:txBody>
                    <a:bodyPr/>
                    <a:lstStyle/>
                    <a:p>
                      <a:pPr algn="ctr"/>
                      <a:r>
                        <a:rPr lang="ru-RU" sz="1200" b="1" dirty="0">
                          <a:solidFill>
                            <a:srgbClr val="EC5F0F"/>
                          </a:solidFill>
                          <a:latin typeface="Century Gothic" panose="020B0502020202020204" pitchFamily="34" charset="0"/>
                        </a:rPr>
                        <a:t>2020/2021 г.</a:t>
                      </a:r>
                    </a:p>
                  </a:txBody>
                  <a:tcPr marL="109728" marR="109728" marT="54864" marB="54864"/>
                </a:tc>
                <a:tc>
                  <a:txBody>
                    <a:bodyPr/>
                    <a:lstStyle/>
                    <a:p>
                      <a:pPr algn="ctr"/>
                      <a:r>
                        <a:rPr lang="ru-RU" sz="1200" b="1" dirty="0" smtClean="0">
                          <a:solidFill>
                            <a:srgbClr val="EC5F0F"/>
                          </a:solidFill>
                          <a:latin typeface="Century Gothic" panose="020B0502020202020204" pitchFamily="34" charset="0"/>
                        </a:rPr>
                        <a:t>48,5</a:t>
                      </a:r>
                      <a:endParaRPr lang="ru-RU" sz="1200" b="1" dirty="0">
                        <a:solidFill>
                          <a:srgbClr val="EC5F0F"/>
                        </a:solidFill>
                        <a:latin typeface="Century Gothic" panose="020B0502020202020204" pitchFamily="34" charset="0"/>
                      </a:endParaRPr>
                    </a:p>
                  </a:txBody>
                  <a:tcPr marL="109728" marR="109728" marT="54864" marB="54864"/>
                </a:tc>
                <a:tc>
                  <a:txBody>
                    <a:bodyPr/>
                    <a:lstStyle/>
                    <a:p>
                      <a:pPr algn="ctr"/>
                      <a:r>
                        <a:rPr lang="ru-RU" sz="1200" b="1" dirty="0" smtClean="0">
                          <a:solidFill>
                            <a:srgbClr val="EC5F0F"/>
                          </a:solidFill>
                          <a:latin typeface="Century Gothic" panose="020B0502020202020204" pitchFamily="34" charset="0"/>
                        </a:rPr>
                        <a:t>102</a:t>
                      </a:r>
                      <a:endParaRPr lang="ru-RU" sz="1200" b="1" dirty="0">
                        <a:solidFill>
                          <a:srgbClr val="EC5F0F"/>
                        </a:solidFill>
                        <a:latin typeface="Century Gothic" panose="020B0502020202020204" pitchFamily="34" charset="0"/>
                      </a:endParaRPr>
                    </a:p>
                  </a:txBody>
                  <a:tcPr marL="109728" marR="109728" marT="54864" marB="54864"/>
                </a:tc>
                <a:tc>
                  <a:txBody>
                    <a:bodyPr/>
                    <a:lstStyle/>
                    <a:p>
                      <a:pPr algn="ctr"/>
                      <a:r>
                        <a:rPr lang="ru-RU" sz="1200" b="1" dirty="0" smtClean="0">
                          <a:solidFill>
                            <a:srgbClr val="EC5F0F"/>
                          </a:solidFill>
                          <a:latin typeface="Century Gothic" panose="020B0502020202020204" pitchFamily="34" charset="0"/>
                        </a:rPr>
                        <a:t>0</a:t>
                      </a:r>
                      <a:endParaRPr lang="ru-RU" sz="1200" b="1" dirty="0">
                        <a:solidFill>
                          <a:srgbClr val="EC5F0F"/>
                        </a:solidFill>
                        <a:latin typeface="Century Gothic" panose="020B0502020202020204" pitchFamily="34" charset="0"/>
                      </a:endParaRPr>
                    </a:p>
                  </a:txBody>
                  <a:tcPr marL="109728" marR="109728" marT="54864" marB="54864"/>
                </a:tc>
                <a:extLst>
                  <a:ext uri="{0D108BD9-81ED-4DB2-BD59-A6C34878D82A}">
                    <a16:rowId xmlns="" xmlns:a16="http://schemas.microsoft.com/office/drawing/2014/main" val="783427687"/>
                  </a:ext>
                </a:extLst>
              </a:tr>
              <a:tr h="232735">
                <a:tc>
                  <a:txBody>
                    <a:bodyPr/>
                    <a:lstStyle/>
                    <a:p>
                      <a:pPr algn="ctr"/>
                      <a:r>
                        <a:rPr lang="ru-RU" sz="1200" b="0" dirty="0">
                          <a:solidFill>
                            <a:schemeClr val="accent1">
                              <a:lumMod val="75000"/>
                            </a:schemeClr>
                          </a:solidFill>
                          <a:latin typeface="Century Gothic" panose="020B0502020202020204" pitchFamily="34" charset="0"/>
                        </a:rPr>
                        <a:t>2019/2020 г.</a:t>
                      </a:r>
                    </a:p>
                  </a:txBody>
                  <a:tcPr marL="109728" marR="109728" marT="54864" marB="54864"/>
                </a:tc>
                <a:tc>
                  <a:txBody>
                    <a:bodyPr/>
                    <a:lstStyle/>
                    <a:p>
                      <a:pPr algn="ctr"/>
                      <a:r>
                        <a:rPr lang="ru-RU" sz="1200" b="0" dirty="0" smtClean="0">
                          <a:solidFill>
                            <a:schemeClr val="accent1">
                              <a:lumMod val="75000"/>
                            </a:schemeClr>
                          </a:solidFill>
                          <a:latin typeface="Century Gothic" panose="020B0502020202020204" pitchFamily="34" charset="0"/>
                        </a:rPr>
                        <a:t>50,2</a:t>
                      </a:r>
                      <a:endParaRPr lang="ru-RU" sz="1200" b="0" dirty="0">
                        <a:solidFill>
                          <a:schemeClr val="accent1">
                            <a:lumMod val="75000"/>
                          </a:schemeClr>
                        </a:solidFill>
                        <a:latin typeface="Century Gothic" panose="020B0502020202020204" pitchFamily="34" charset="0"/>
                      </a:endParaRPr>
                    </a:p>
                  </a:txBody>
                  <a:tcPr marL="109728" marR="109728" marT="54864" marB="54864"/>
                </a:tc>
                <a:tc>
                  <a:txBody>
                    <a:bodyPr/>
                    <a:lstStyle/>
                    <a:p>
                      <a:pPr algn="ctr"/>
                      <a:r>
                        <a:rPr lang="ru-RU" sz="1200" b="0" dirty="0" smtClean="0">
                          <a:solidFill>
                            <a:schemeClr val="accent1">
                              <a:lumMod val="75000"/>
                            </a:schemeClr>
                          </a:solidFill>
                          <a:latin typeface="Century Gothic" panose="020B0502020202020204" pitchFamily="34" charset="0"/>
                        </a:rPr>
                        <a:t>117</a:t>
                      </a:r>
                      <a:endParaRPr lang="ru-RU" sz="1200" b="0" dirty="0">
                        <a:solidFill>
                          <a:schemeClr val="accent1">
                            <a:lumMod val="75000"/>
                          </a:schemeClr>
                        </a:solidFill>
                        <a:latin typeface="Century Gothic" panose="020B0502020202020204" pitchFamily="34" charset="0"/>
                      </a:endParaRPr>
                    </a:p>
                  </a:txBody>
                  <a:tcPr marL="109728" marR="109728" marT="54864" marB="54864"/>
                </a:tc>
                <a:tc>
                  <a:txBody>
                    <a:bodyPr/>
                    <a:lstStyle/>
                    <a:p>
                      <a:pPr algn="ctr"/>
                      <a:r>
                        <a:rPr lang="ru-RU" sz="1200" b="0" dirty="0" smtClean="0">
                          <a:solidFill>
                            <a:schemeClr val="accent1">
                              <a:lumMod val="75000"/>
                            </a:schemeClr>
                          </a:solidFill>
                          <a:latin typeface="Century Gothic" panose="020B0502020202020204" pitchFamily="34" charset="0"/>
                        </a:rPr>
                        <a:t>37</a:t>
                      </a:r>
                      <a:endParaRPr lang="ru-RU" sz="1200" b="0" dirty="0">
                        <a:solidFill>
                          <a:schemeClr val="accent1">
                            <a:lumMod val="75000"/>
                          </a:schemeClr>
                        </a:solidFill>
                        <a:latin typeface="Century Gothic" panose="020B0502020202020204" pitchFamily="34" charset="0"/>
                      </a:endParaRPr>
                    </a:p>
                  </a:txBody>
                  <a:tcPr marL="109728" marR="109728" marT="54864" marB="54864"/>
                </a:tc>
                <a:extLst>
                  <a:ext uri="{0D108BD9-81ED-4DB2-BD59-A6C34878D82A}">
                    <a16:rowId xmlns="" xmlns:a16="http://schemas.microsoft.com/office/drawing/2014/main" val="1074731368"/>
                  </a:ext>
                </a:extLst>
              </a:tr>
              <a:tr h="232735">
                <a:tc>
                  <a:txBody>
                    <a:bodyPr/>
                    <a:lstStyle/>
                    <a:p>
                      <a:pPr algn="ctr"/>
                      <a:r>
                        <a:rPr lang="ru-RU" sz="1200" b="0" dirty="0">
                          <a:solidFill>
                            <a:schemeClr val="accent1">
                              <a:lumMod val="75000"/>
                            </a:schemeClr>
                          </a:solidFill>
                          <a:latin typeface="Century Gothic" panose="020B0502020202020204" pitchFamily="34" charset="0"/>
                        </a:rPr>
                        <a:t>2018/2019 г.</a:t>
                      </a:r>
                    </a:p>
                  </a:txBody>
                  <a:tcPr marL="109728" marR="109728" marT="54864" marB="54864"/>
                </a:tc>
                <a:tc>
                  <a:txBody>
                    <a:bodyPr/>
                    <a:lstStyle/>
                    <a:p>
                      <a:pPr algn="ctr"/>
                      <a:r>
                        <a:rPr lang="ru-RU" sz="1200" b="0" dirty="0" smtClean="0">
                          <a:solidFill>
                            <a:schemeClr val="accent1">
                              <a:lumMod val="75000"/>
                            </a:schemeClr>
                          </a:solidFill>
                          <a:latin typeface="Century Gothic" panose="020B0502020202020204" pitchFamily="34" charset="0"/>
                        </a:rPr>
                        <a:t>38,06</a:t>
                      </a:r>
                      <a:endParaRPr lang="ru-RU" sz="1200" b="0" dirty="0">
                        <a:solidFill>
                          <a:schemeClr val="accent1">
                            <a:lumMod val="75000"/>
                          </a:schemeClr>
                        </a:solidFill>
                        <a:latin typeface="Century Gothic" panose="020B0502020202020204" pitchFamily="34" charset="0"/>
                      </a:endParaRPr>
                    </a:p>
                  </a:txBody>
                  <a:tcPr marL="109728" marR="109728" marT="54864" marB="54864"/>
                </a:tc>
                <a:tc>
                  <a:txBody>
                    <a:bodyPr/>
                    <a:lstStyle/>
                    <a:p>
                      <a:pPr algn="ctr"/>
                      <a:r>
                        <a:rPr lang="ru-RU" sz="1200" b="0" dirty="0" smtClean="0">
                          <a:solidFill>
                            <a:schemeClr val="accent1">
                              <a:lumMod val="75000"/>
                            </a:schemeClr>
                          </a:solidFill>
                          <a:latin typeface="Century Gothic" panose="020B0502020202020204" pitchFamily="34" charset="0"/>
                        </a:rPr>
                        <a:t>2</a:t>
                      </a:r>
                      <a:endParaRPr lang="ru-RU" sz="1200" b="0" dirty="0">
                        <a:solidFill>
                          <a:schemeClr val="accent1">
                            <a:lumMod val="75000"/>
                          </a:schemeClr>
                        </a:solidFill>
                        <a:latin typeface="Century Gothic" panose="020B0502020202020204" pitchFamily="34" charset="0"/>
                      </a:endParaRPr>
                    </a:p>
                  </a:txBody>
                  <a:tcPr marL="109728" marR="109728" marT="54864" marB="54864"/>
                </a:tc>
                <a:tc>
                  <a:txBody>
                    <a:bodyPr/>
                    <a:lstStyle/>
                    <a:p>
                      <a:pPr algn="ctr"/>
                      <a:r>
                        <a:rPr lang="ru-RU" sz="1200" b="0" dirty="0" smtClean="0">
                          <a:solidFill>
                            <a:schemeClr val="accent1">
                              <a:lumMod val="75000"/>
                            </a:schemeClr>
                          </a:solidFill>
                          <a:latin typeface="Century Gothic" panose="020B0502020202020204" pitchFamily="34" charset="0"/>
                        </a:rPr>
                        <a:t>0</a:t>
                      </a:r>
                      <a:endParaRPr lang="ru-RU" sz="1200" b="0" dirty="0">
                        <a:solidFill>
                          <a:schemeClr val="accent1">
                            <a:lumMod val="75000"/>
                          </a:schemeClr>
                        </a:solidFill>
                        <a:latin typeface="Century Gothic" panose="020B0502020202020204" pitchFamily="34" charset="0"/>
                      </a:endParaRPr>
                    </a:p>
                  </a:txBody>
                  <a:tcPr marL="109728" marR="109728" marT="54864" marB="54864"/>
                </a:tc>
                <a:extLst>
                  <a:ext uri="{0D108BD9-81ED-4DB2-BD59-A6C34878D82A}">
                    <a16:rowId xmlns="" xmlns:a16="http://schemas.microsoft.com/office/drawing/2014/main" val="1621113826"/>
                  </a:ext>
                </a:extLst>
              </a:tr>
            </a:tbl>
          </a:graphicData>
        </a:graphic>
      </p:graphicFrame>
      <p:sp>
        <p:nvSpPr>
          <p:cNvPr id="15" name="TextBox 14"/>
          <p:cNvSpPr txBox="1"/>
          <p:nvPr/>
        </p:nvSpPr>
        <p:spPr>
          <a:xfrm>
            <a:off x="695887" y="1681081"/>
            <a:ext cx="2960135" cy="315891"/>
          </a:xfrm>
          <a:prstGeom prst="rect">
            <a:avLst/>
          </a:prstGeom>
          <a:noFill/>
        </p:spPr>
        <p:txBody>
          <a:bodyPr wrap="square" lIns="99474" tIns="49738" rIns="99474" bIns="49738" rtlCol="0">
            <a:spAutoFit/>
          </a:bodyPr>
          <a:lstStyle/>
          <a:p>
            <a:pPr algn="ctr"/>
            <a:r>
              <a:rPr lang="ru-RU" sz="1400" b="1" dirty="0" smtClean="0">
                <a:solidFill>
                  <a:srgbClr val="EC5F0F"/>
                </a:solidFill>
                <a:latin typeface="Century Gothic" panose="020B0502020202020204" pitchFamily="34" charset="0"/>
                <a:cs typeface="Arial" panose="020B0604020202020204" pitchFamily="34" charset="0"/>
              </a:rPr>
              <a:t>Текущая успеваемость</a:t>
            </a:r>
          </a:p>
        </p:txBody>
      </p:sp>
      <p:graphicFrame>
        <p:nvGraphicFramePr>
          <p:cNvPr id="16" name="Таблица 15"/>
          <p:cNvGraphicFramePr>
            <a:graphicFrameLocks noGrp="1"/>
          </p:cNvGraphicFramePr>
          <p:nvPr>
            <p:extLst>
              <p:ext uri="{D42A27DB-BD31-4B8C-83A1-F6EECF244321}">
                <p14:modId xmlns:p14="http://schemas.microsoft.com/office/powerpoint/2010/main" val="943088974"/>
              </p:ext>
            </p:extLst>
          </p:nvPr>
        </p:nvGraphicFramePr>
        <p:xfrm>
          <a:off x="0" y="2156784"/>
          <a:ext cx="4165891" cy="1379520"/>
        </p:xfrm>
        <a:graphic>
          <a:graphicData uri="http://schemas.openxmlformats.org/drawingml/2006/table">
            <a:tbl>
              <a:tblPr firstRow="1" bandRow="1">
                <a:tableStyleId>{69CF1AB2-1976-4502-BF36-3FF5EA218861}</a:tableStyleId>
              </a:tblPr>
              <a:tblGrid>
                <a:gridCol w="912919"/>
                <a:gridCol w="941650"/>
                <a:gridCol w="1369672"/>
                <a:gridCol w="941650"/>
              </a:tblGrid>
              <a:tr h="370840">
                <a:tc gridSpan="4">
                  <a:txBody>
                    <a:bodyPr/>
                    <a:lstStyle/>
                    <a:p>
                      <a:pPr algn="ctr">
                        <a:spcBef>
                          <a:spcPts val="0"/>
                        </a:spcBef>
                        <a:spcAft>
                          <a:spcPts val="0"/>
                        </a:spcAft>
                      </a:pPr>
                      <a:r>
                        <a:rPr lang="ru-RU" sz="1200" dirty="0" smtClean="0">
                          <a:solidFill>
                            <a:schemeClr val="accent1">
                              <a:lumMod val="75000"/>
                            </a:schemeClr>
                          </a:solidFill>
                          <a:latin typeface="Century Gothic" pitchFamily="34" charset="0"/>
                        </a:rPr>
                        <a:t>Доля</a:t>
                      </a:r>
                      <a:r>
                        <a:rPr lang="ru-RU" sz="1200" baseline="0" dirty="0" smtClean="0">
                          <a:solidFill>
                            <a:schemeClr val="accent1">
                              <a:lumMod val="75000"/>
                            </a:schemeClr>
                          </a:solidFill>
                          <a:latin typeface="Century Gothic" pitchFamily="34" charset="0"/>
                        </a:rPr>
                        <a:t> обучающихся 2-11 </a:t>
                      </a:r>
                      <a:r>
                        <a:rPr lang="ru-RU" sz="1200" baseline="0" dirty="0" err="1" smtClean="0">
                          <a:solidFill>
                            <a:schemeClr val="accent1">
                              <a:lumMod val="75000"/>
                            </a:schemeClr>
                          </a:solidFill>
                          <a:latin typeface="Century Gothic" pitchFamily="34" charset="0"/>
                        </a:rPr>
                        <a:t>кл</a:t>
                      </a:r>
                      <a:r>
                        <a:rPr lang="ru-RU" sz="1200" baseline="0" dirty="0" smtClean="0">
                          <a:solidFill>
                            <a:schemeClr val="accent1">
                              <a:lumMod val="75000"/>
                            </a:schemeClr>
                          </a:solidFill>
                          <a:latin typeface="Century Gothic" pitchFamily="34" charset="0"/>
                        </a:rPr>
                        <a:t>., </a:t>
                      </a:r>
                    </a:p>
                    <a:p>
                      <a:pPr algn="ctr">
                        <a:spcBef>
                          <a:spcPts val="0"/>
                        </a:spcBef>
                        <a:spcAft>
                          <a:spcPts val="0"/>
                        </a:spcAft>
                      </a:pPr>
                      <a:r>
                        <a:rPr lang="ru-RU" sz="1200" baseline="0" dirty="0" smtClean="0">
                          <a:solidFill>
                            <a:schemeClr val="accent1">
                              <a:lumMod val="75000"/>
                            </a:schemeClr>
                          </a:solidFill>
                          <a:latin typeface="Century Gothic" pitchFamily="34" charset="0"/>
                        </a:rPr>
                        <a:t>имеющих итоговые отметки </a:t>
                      </a:r>
                      <a:r>
                        <a:rPr lang="ru-RU" sz="1200" b="0" baseline="0" dirty="0" smtClean="0">
                          <a:solidFill>
                            <a:schemeClr val="accent1">
                              <a:lumMod val="75000"/>
                            </a:schemeClr>
                          </a:solidFill>
                          <a:latin typeface="Century Gothic" pitchFamily="34" charset="0"/>
                        </a:rPr>
                        <a:t>(2020/2021 </a:t>
                      </a:r>
                      <a:r>
                        <a:rPr lang="ru-RU" sz="1200" b="0" baseline="0" dirty="0" err="1" smtClean="0">
                          <a:solidFill>
                            <a:schemeClr val="accent1">
                              <a:lumMod val="75000"/>
                            </a:schemeClr>
                          </a:solidFill>
                          <a:latin typeface="Century Gothic" pitchFamily="34" charset="0"/>
                        </a:rPr>
                        <a:t>уч.г</a:t>
                      </a:r>
                      <a:r>
                        <a:rPr lang="ru-RU" sz="1200" b="0" baseline="0" dirty="0" smtClean="0">
                          <a:solidFill>
                            <a:schemeClr val="accent1">
                              <a:lumMod val="75000"/>
                            </a:schemeClr>
                          </a:solidFill>
                          <a:latin typeface="Century Gothic" pitchFamily="34" charset="0"/>
                        </a:rPr>
                        <a:t>.):</a:t>
                      </a:r>
                      <a:endParaRPr lang="ru-RU" sz="1200" b="0" dirty="0">
                        <a:solidFill>
                          <a:schemeClr val="accent1">
                            <a:lumMod val="75000"/>
                          </a:schemeClr>
                        </a:solidFill>
                        <a:latin typeface="Century Gothic" pitchFamily="34" charset="0"/>
                      </a:endParaRPr>
                    </a:p>
                  </a:txBody>
                  <a:tcPr marT="108000" marB="10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251832">
                <a:tc>
                  <a:txBody>
                    <a:bodyPr/>
                    <a:lstStyle/>
                    <a:p>
                      <a:pPr algn="ctr">
                        <a:spcBef>
                          <a:spcPts val="600"/>
                        </a:spcBef>
                        <a:spcAft>
                          <a:spcPts val="600"/>
                        </a:spcAft>
                      </a:pPr>
                      <a:r>
                        <a:rPr lang="ru-RU" sz="1200" dirty="0" smtClean="0">
                          <a:latin typeface="Century Gothic" pitchFamily="34" charset="0"/>
                        </a:rPr>
                        <a:t>все «</a:t>
                      </a:r>
                      <a:r>
                        <a:rPr lang="ru-RU" sz="1200" b="1" dirty="0" smtClean="0">
                          <a:solidFill>
                            <a:srgbClr val="EC5F0F"/>
                          </a:solidFill>
                          <a:latin typeface="Century Gothic" pitchFamily="34" charset="0"/>
                        </a:rPr>
                        <a:t>5</a:t>
                      </a:r>
                      <a:r>
                        <a:rPr lang="ru-RU" sz="1200" dirty="0" smtClean="0">
                          <a:latin typeface="Century Gothic" pitchFamily="34" charset="0"/>
                        </a:rPr>
                        <a:t>»</a:t>
                      </a:r>
                      <a:endParaRPr lang="ru-RU" sz="1200" dirty="0">
                        <a:latin typeface="Century Gothic" pitchFamily="34" charset="0"/>
                      </a:endParaRPr>
                    </a:p>
                  </a:txBody>
                  <a:tcPr marT="108000" marB="10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ru-RU" sz="1200" dirty="0" smtClean="0">
                          <a:latin typeface="Century Gothic" pitchFamily="34" charset="0"/>
                        </a:rPr>
                        <a:t>«</a:t>
                      </a:r>
                      <a:r>
                        <a:rPr lang="ru-RU" sz="1200" b="1" dirty="0" smtClean="0">
                          <a:solidFill>
                            <a:srgbClr val="002060"/>
                          </a:solidFill>
                          <a:latin typeface="Century Gothic" pitchFamily="34" charset="0"/>
                        </a:rPr>
                        <a:t>4</a:t>
                      </a:r>
                      <a:r>
                        <a:rPr lang="ru-RU" sz="1200" dirty="0" smtClean="0">
                          <a:latin typeface="Century Gothic" pitchFamily="34" charset="0"/>
                        </a:rPr>
                        <a:t>» </a:t>
                      </a:r>
                      <a:r>
                        <a:rPr lang="ru-RU" sz="1200" u="sng" dirty="0" smtClean="0">
                          <a:latin typeface="Century Gothic" pitchFamily="34" charset="0"/>
                        </a:rPr>
                        <a:t>и</a:t>
                      </a:r>
                      <a:r>
                        <a:rPr lang="ru-RU" sz="1200" dirty="0" smtClean="0">
                          <a:latin typeface="Century Gothic" pitchFamily="34" charset="0"/>
                        </a:rPr>
                        <a:t> «</a:t>
                      </a:r>
                      <a:r>
                        <a:rPr lang="ru-RU" sz="1200" b="1" dirty="0" smtClean="0">
                          <a:solidFill>
                            <a:srgbClr val="002060"/>
                          </a:solidFill>
                          <a:latin typeface="Century Gothic" pitchFamily="34" charset="0"/>
                        </a:rPr>
                        <a:t>5</a:t>
                      </a:r>
                      <a:r>
                        <a:rPr lang="ru-RU" sz="1200" dirty="0" smtClean="0">
                          <a:latin typeface="Century Gothic" pitchFamily="34" charset="0"/>
                        </a:rPr>
                        <a:t>»</a:t>
                      </a:r>
                      <a:endParaRPr lang="ru-RU" sz="1200" dirty="0">
                        <a:latin typeface="Century Gothic" pitchFamily="34" charset="0"/>
                      </a:endParaRPr>
                    </a:p>
                  </a:txBody>
                  <a:tcPr marT="108000" marB="10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ru-RU" sz="1200" dirty="0" smtClean="0">
                          <a:latin typeface="Century Gothic" pitchFamily="34" charset="0"/>
                        </a:rPr>
                        <a:t>«</a:t>
                      </a:r>
                      <a:r>
                        <a:rPr lang="ru-RU" sz="1200" b="1" dirty="0" smtClean="0">
                          <a:solidFill>
                            <a:srgbClr val="002060"/>
                          </a:solidFill>
                          <a:latin typeface="Century Gothic" pitchFamily="34" charset="0"/>
                        </a:rPr>
                        <a:t>3</a:t>
                      </a:r>
                      <a:r>
                        <a:rPr lang="ru-RU" sz="1200" dirty="0" smtClean="0">
                          <a:latin typeface="Century Gothic" pitchFamily="34" charset="0"/>
                        </a:rPr>
                        <a:t>», «</a:t>
                      </a:r>
                      <a:r>
                        <a:rPr lang="ru-RU" sz="1200" b="1" dirty="0" smtClean="0">
                          <a:solidFill>
                            <a:srgbClr val="002060"/>
                          </a:solidFill>
                          <a:latin typeface="Century Gothic" pitchFamily="34" charset="0"/>
                        </a:rPr>
                        <a:t>4</a:t>
                      </a:r>
                      <a:r>
                        <a:rPr lang="ru-RU" sz="1200" dirty="0" smtClean="0">
                          <a:latin typeface="Century Gothic" pitchFamily="34" charset="0"/>
                        </a:rPr>
                        <a:t>» </a:t>
                      </a:r>
                      <a:r>
                        <a:rPr lang="ru-RU" sz="1200" u="sng" dirty="0" smtClean="0">
                          <a:latin typeface="Century Gothic" pitchFamily="34" charset="0"/>
                        </a:rPr>
                        <a:t>и</a:t>
                      </a:r>
                      <a:r>
                        <a:rPr lang="ru-RU" sz="1200" dirty="0" smtClean="0">
                          <a:latin typeface="Century Gothic" pitchFamily="34" charset="0"/>
                        </a:rPr>
                        <a:t> «</a:t>
                      </a:r>
                      <a:r>
                        <a:rPr lang="ru-RU" sz="1200" b="1" dirty="0" smtClean="0">
                          <a:solidFill>
                            <a:srgbClr val="002060"/>
                          </a:solidFill>
                          <a:latin typeface="Century Gothic" pitchFamily="34" charset="0"/>
                        </a:rPr>
                        <a:t>5</a:t>
                      </a:r>
                      <a:r>
                        <a:rPr lang="ru-RU" sz="1200" dirty="0" smtClean="0">
                          <a:latin typeface="Century Gothic" pitchFamily="34" charset="0"/>
                        </a:rPr>
                        <a:t>»</a:t>
                      </a:r>
                      <a:endParaRPr lang="ru-RU" sz="1200" dirty="0">
                        <a:latin typeface="Century Gothic" pitchFamily="34" charset="0"/>
                      </a:endParaRPr>
                    </a:p>
                  </a:txBody>
                  <a:tcPr marT="108000" marB="10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Bef>
                          <a:spcPts val="600"/>
                        </a:spcBef>
                        <a:spcAft>
                          <a:spcPts val="600"/>
                        </a:spcAft>
                      </a:pPr>
                      <a:r>
                        <a:rPr lang="ru-RU" sz="1200" dirty="0" smtClean="0">
                          <a:latin typeface="Century Gothic" pitchFamily="34" charset="0"/>
                        </a:rPr>
                        <a:t>«</a:t>
                      </a:r>
                      <a:r>
                        <a:rPr lang="ru-RU" sz="1200" b="1" dirty="0" smtClean="0">
                          <a:solidFill>
                            <a:srgbClr val="FF0000"/>
                          </a:solidFill>
                          <a:latin typeface="Century Gothic" pitchFamily="34" charset="0"/>
                        </a:rPr>
                        <a:t>2</a:t>
                      </a:r>
                      <a:r>
                        <a:rPr lang="ru-RU" sz="1200" dirty="0" smtClean="0">
                          <a:latin typeface="Century Gothic" pitchFamily="34" charset="0"/>
                        </a:rPr>
                        <a:t>»</a:t>
                      </a:r>
                      <a:endParaRPr lang="ru-RU" sz="1200" dirty="0">
                        <a:latin typeface="Century Gothic" pitchFamily="34" charset="0"/>
                      </a:endParaRPr>
                    </a:p>
                  </a:txBody>
                  <a:tcPr marT="108000" marB="10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8032">
                <a:tc>
                  <a:txBody>
                    <a:bodyPr/>
                    <a:lstStyle/>
                    <a:p>
                      <a:pPr algn="ctr">
                        <a:spcBef>
                          <a:spcPts val="600"/>
                        </a:spcBef>
                        <a:spcAft>
                          <a:spcPts val="600"/>
                        </a:spcAft>
                      </a:pPr>
                      <a:r>
                        <a:rPr lang="ru-RU" sz="1200" b="1" dirty="0" smtClean="0">
                          <a:solidFill>
                            <a:srgbClr val="0070C0"/>
                          </a:solidFill>
                          <a:latin typeface="Century Gothic" pitchFamily="34" charset="0"/>
                        </a:rPr>
                        <a:t>8,7</a:t>
                      </a:r>
                      <a:endParaRPr lang="ru-RU" sz="1200" b="1" dirty="0">
                        <a:solidFill>
                          <a:srgbClr val="0070C0"/>
                        </a:solidFill>
                        <a:latin typeface="Century Gothic" pitchFamily="34" charset="0"/>
                      </a:endParaRPr>
                    </a:p>
                  </a:txBody>
                  <a:tcPr marT="108000" marB="10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ru-RU" sz="1200" dirty="0" smtClean="0">
                          <a:solidFill>
                            <a:srgbClr val="002060"/>
                          </a:solidFill>
                          <a:latin typeface="Century Gothic" pitchFamily="34" charset="0"/>
                        </a:rPr>
                        <a:t>39,87</a:t>
                      </a:r>
                      <a:endParaRPr lang="ru-RU" sz="1200" dirty="0">
                        <a:solidFill>
                          <a:srgbClr val="002060"/>
                        </a:solidFill>
                        <a:latin typeface="Century Gothic" pitchFamily="34" charset="0"/>
                      </a:endParaRPr>
                    </a:p>
                  </a:txBody>
                  <a:tcPr marT="108000" marB="10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ru-RU" sz="1200" b="1" dirty="0" smtClean="0">
                          <a:solidFill>
                            <a:srgbClr val="002060"/>
                          </a:solidFill>
                          <a:latin typeface="Century Gothic" pitchFamily="34" charset="0"/>
                        </a:rPr>
                        <a:t>50,14</a:t>
                      </a:r>
                      <a:endParaRPr lang="ru-RU" sz="1200" b="1" dirty="0">
                        <a:solidFill>
                          <a:srgbClr val="002060"/>
                        </a:solidFill>
                        <a:latin typeface="Century Gothic" pitchFamily="34" charset="0"/>
                      </a:endParaRPr>
                    </a:p>
                  </a:txBody>
                  <a:tcPr marT="108000" marB="10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Bef>
                          <a:spcPts val="600"/>
                        </a:spcBef>
                        <a:spcAft>
                          <a:spcPts val="600"/>
                        </a:spcAft>
                      </a:pPr>
                      <a:r>
                        <a:rPr lang="ru-RU" sz="1200" b="1" dirty="0" smtClean="0">
                          <a:solidFill>
                            <a:srgbClr val="0070C0"/>
                          </a:solidFill>
                          <a:latin typeface="Century Gothic" pitchFamily="34" charset="0"/>
                        </a:rPr>
                        <a:t>1,29</a:t>
                      </a:r>
                      <a:endParaRPr lang="ru-RU" sz="1200" b="1" dirty="0">
                        <a:solidFill>
                          <a:srgbClr val="0070C0"/>
                        </a:solidFill>
                        <a:latin typeface="Century Gothic" pitchFamily="34" charset="0"/>
                      </a:endParaRPr>
                    </a:p>
                  </a:txBody>
                  <a:tcPr marT="108000" marB="10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7" name="TextBox 16"/>
          <p:cNvSpPr txBox="1"/>
          <p:nvPr/>
        </p:nvSpPr>
        <p:spPr>
          <a:xfrm>
            <a:off x="4475373" y="1701524"/>
            <a:ext cx="2960135" cy="315891"/>
          </a:xfrm>
          <a:prstGeom prst="rect">
            <a:avLst/>
          </a:prstGeom>
          <a:noFill/>
        </p:spPr>
        <p:txBody>
          <a:bodyPr wrap="square" lIns="99474" tIns="49738" rIns="99474" bIns="49738" rtlCol="0">
            <a:spAutoFit/>
          </a:bodyPr>
          <a:lstStyle/>
          <a:p>
            <a:pPr algn="ctr"/>
            <a:r>
              <a:rPr lang="ru-RU" sz="1400" b="1" dirty="0" smtClean="0">
                <a:solidFill>
                  <a:srgbClr val="EC5F0F"/>
                </a:solidFill>
                <a:latin typeface="Century Gothic" panose="020B0502020202020204" pitchFamily="34" charset="0"/>
                <a:cs typeface="Arial" panose="020B0604020202020204" pitchFamily="34" charset="0"/>
              </a:rPr>
              <a:t>Результаты ГИА-9</a:t>
            </a:r>
          </a:p>
        </p:txBody>
      </p:sp>
      <p:graphicFrame>
        <p:nvGraphicFramePr>
          <p:cNvPr id="18" name="Таблица 9">
            <a:extLst>
              <a:ext uri="{FF2B5EF4-FFF2-40B4-BE49-F238E27FC236}">
                <a16:creationId xmlns="" xmlns:a16="http://schemas.microsoft.com/office/drawing/2014/main" id="{525E06A5-3C63-4D8B-8BEB-DBDD0D509C92}"/>
              </a:ext>
            </a:extLst>
          </p:cNvPr>
          <p:cNvGraphicFramePr>
            <a:graphicFrameLocks noGrp="1"/>
          </p:cNvGraphicFramePr>
          <p:nvPr>
            <p:extLst>
              <p:ext uri="{D42A27DB-BD31-4B8C-83A1-F6EECF244321}">
                <p14:modId xmlns:p14="http://schemas.microsoft.com/office/powerpoint/2010/main" val="4140440619"/>
              </p:ext>
            </p:extLst>
          </p:nvPr>
        </p:nvGraphicFramePr>
        <p:xfrm>
          <a:off x="4320233" y="1934269"/>
          <a:ext cx="3714120" cy="1643875"/>
        </p:xfrm>
        <a:graphic>
          <a:graphicData uri="http://schemas.openxmlformats.org/drawingml/2006/table">
            <a:tbl>
              <a:tblPr firstRow="1" bandRow="1">
                <a:tableStyleId>{2D5ABB26-0587-4C30-8999-92F81FD0307C}</a:tableStyleId>
              </a:tblPr>
              <a:tblGrid>
                <a:gridCol w="1440159">
                  <a:extLst>
                    <a:ext uri="{9D8B030D-6E8A-4147-A177-3AD203B41FA5}">
                      <a16:colId xmlns="" xmlns:a16="http://schemas.microsoft.com/office/drawing/2014/main" val="3470755714"/>
                    </a:ext>
                  </a:extLst>
                </a:gridCol>
                <a:gridCol w="1118457">
                  <a:extLst>
                    <a:ext uri="{9D8B030D-6E8A-4147-A177-3AD203B41FA5}">
                      <a16:colId xmlns="" xmlns:a16="http://schemas.microsoft.com/office/drawing/2014/main" val="3551575772"/>
                    </a:ext>
                  </a:extLst>
                </a:gridCol>
                <a:gridCol w="1155504">
                  <a:extLst>
                    <a:ext uri="{9D8B030D-6E8A-4147-A177-3AD203B41FA5}">
                      <a16:colId xmlns="" xmlns:a16="http://schemas.microsoft.com/office/drawing/2014/main" val="2881948787"/>
                    </a:ext>
                  </a:extLst>
                </a:gridCol>
              </a:tblGrid>
              <a:tr h="357428">
                <a:tc>
                  <a:txBody>
                    <a:bodyPr/>
                    <a:lstStyle/>
                    <a:p>
                      <a:pPr algn="ctr"/>
                      <a:endParaRPr lang="ru-RU" sz="1200" b="1" dirty="0">
                        <a:solidFill>
                          <a:schemeClr val="tx1"/>
                        </a:solidFill>
                        <a:latin typeface="Century Gothic" panose="020B0502020202020204" pitchFamily="34" charset="0"/>
                      </a:endParaRPr>
                    </a:p>
                  </a:txBody>
                  <a:tcPr marL="18000" marR="18000" marT="36000" marB="36000"/>
                </a:tc>
                <a:tc>
                  <a:txBody>
                    <a:bodyPr/>
                    <a:lstStyle/>
                    <a:p>
                      <a:pPr marL="0" indent="0" algn="ctr"/>
                      <a:r>
                        <a:rPr lang="ru-RU" sz="1200" b="1" dirty="0" smtClean="0">
                          <a:solidFill>
                            <a:schemeClr val="accent1">
                              <a:lumMod val="75000"/>
                            </a:schemeClr>
                          </a:solidFill>
                          <a:latin typeface="Century Gothic" panose="020B0502020202020204" pitchFamily="34" charset="0"/>
                        </a:rPr>
                        <a:t>Доля «двоек» с первой попытки</a:t>
                      </a:r>
                      <a:r>
                        <a:rPr lang="ru-RU" sz="1200" b="0" dirty="0" smtClean="0">
                          <a:solidFill>
                            <a:schemeClr val="accent1">
                              <a:lumMod val="75000"/>
                            </a:schemeClr>
                          </a:solidFill>
                          <a:latin typeface="Century Gothic" panose="020B0502020202020204" pitchFamily="34" charset="0"/>
                        </a:rPr>
                        <a:t>, %</a:t>
                      </a:r>
                      <a:endParaRPr lang="ru-RU" sz="1200" b="0" dirty="0">
                        <a:solidFill>
                          <a:schemeClr val="accent1">
                            <a:lumMod val="75000"/>
                          </a:schemeClr>
                        </a:solidFill>
                        <a:latin typeface="Century Gothic" panose="020B0502020202020204" pitchFamily="34" charset="0"/>
                      </a:endParaRPr>
                    </a:p>
                  </a:txBody>
                  <a:tcPr marL="18000" marR="18000" marT="36000" marB="36000"/>
                </a:tc>
                <a:tc>
                  <a:txBody>
                    <a:bodyPr/>
                    <a:lstStyle/>
                    <a:p>
                      <a:pPr algn="ctr"/>
                      <a:r>
                        <a:rPr lang="ru-RU" sz="1200" b="0" dirty="0" smtClean="0">
                          <a:solidFill>
                            <a:schemeClr val="accent1">
                              <a:lumMod val="75000"/>
                            </a:schemeClr>
                          </a:solidFill>
                          <a:latin typeface="Century Gothic" panose="020B0502020202020204" pitchFamily="34" charset="0"/>
                        </a:rPr>
                        <a:t>Доля «двоек» после пересдачи, %</a:t>
                      </a:r>
                      <a:endParaRPr lang="ru-RU" sz="1200" b="0" dirty="0">
                        <a:solidFill>
                          <a:schemeClr val="accent1">
                            <a:lumMod val="75000"/>
                          </a:schemeClr>
                        </a:solidFill>
                        <a:latin typeface="Century Gothic" panose="020B0502020202020204" pitchFamily="34" charset="0"/>
                      </a:endParaRPr>
                    </a:p>
                  </a:txBody>
                  <a:tcPr marL="18000" marR="18000" marT="36000" marB="36000"/>
                </a:tc>
                <a:extLst>
                  <a:ext uri="{0D108BD9-81ED-4DB2-BD59-A6C34878D82A}">
                    <a16:rowId xmlns="" xmlns:a16="http://schemas.microsoft.com/office/drawing/2014/main" val="45030716"/>
                  </a:ext>
                </a:extLst>
              </a:tr>
              <a:tr h="258595">
                <a:tc>
                  <a:txBody>
                    <a:bodyPr/>
                    <a:lstStyle/>
                    <a:p>
                      <a:pPr marL="0" indent="0" algn="l"/>
                      <a:r>
                        <a:rPr lang="ru-RU" sz="1200" b="0" i="0" dirty="0" smtClean="0">
                          <a:solidFill>
                            <a:schemeClr val="accent1">
                              <a:lumMod val="75000"/>
                            </a:schemeClr>
                          </a:solidFill>
                          <a:latin typeface="Century Gothic" panose="020B0502020202020204" pitchFamily="34" charset="0"/>
                        </a:rPr>
                        <a:t>Математике, ОГЭ</a:t>
                      </a:r>
                      <a:endParaRPr lang="ru-RU" sz="1200" b="0" i="0" dirty="0">
                        <a:solidFill>
                          <a:schemeClr val="accent1">
                            <a:lumMod val="75000"/>
                          </a:schemeClr>
                        </a:solidFill>
                        <a:latin typeface="Century Gothic" panose="020B0502020202020204" pitchFamily="34" charset="0"/>
                      </a:endParaRPr>
                    </a:p>
                  </a:txBody>
                  <a:tcPr marL="18000" marR="18000" marT="36000" marB="36000"/>
                </a:tc>
                <a:tc>
                  <a:txBody>
                    <a:bodyPr/>
                    <a:lstStyle/>
                    <a:p>
                      <a:pPr algn="ctr"/>
                      <a:r>
                        <a:rPr lang="ru-RU" sz="1200" b="1" i="0" dirty="0" smtClean="0">
                          <a:solidFill>
                            <a:srgbClr val="EC5F0F"/>
                          </a:solidFill>
                          <a:latin typeface="Century Gothic" panose="020B0502020202020204" pitchFamily="34" charset="0"/>
                        </a:rPr>
                        <a:t>15,99</a:t>
                      </a:r>
                      <a:endParaRPr lang="ru-RU" sz="1200" b="1" i="0" dirty="0">
                        <a:solidFill>
                          <a:srgbClr val="EC5F0F"/>
                        </a:solidFill>
                        <a:latin typeface="Century Gothic" panose="020B0502020202020204" pitchFamily="34" charset="0"/>
                      </a:endParaRPr>
                    </a:p>
                  </a:txBody>
                  <a:tcPr marL="18000" marR="18000" marT="36000" marB="36000"/>
                </a:tc>
                <a:tc>
                  <a:txBody>
                    <a:bodyPr/>
                    <a:lstStyle/>
                    <a:p>
                      <a:pPr algn="ctr"/>
                      <a:r>
                        <a:rPr lang="ru-RU" sz="1200" b="0" i="0" dirty="0" smtClean="0">
                          <a:solidFill>
                            <a:schemeClr val="accent1">
                              <a:lumMod val="75000"/>
                            </a:schemeClr>
                          </a:solidFill>
                          <a:latin typeface="Century Gothic" panose="020B0502020202020204" pitchFamily="34" charset="0"/>
                        </a:rPr>
                        <a:t>7,68</a:t>
                      </a:r>
                      <a:endParaRPr lang="ru-RU" sz="1200" b="0" i="0" dirty="0">
                        <a:solidFill>
                          <a:schemeClr val="accent1">
                            <a:lumMod val="75000"/>
                          </a:schemeClr>
                        </a:solidFill>
                        <a:latin typeface="Century Gothic" panose="020B0502020202020204" pitchFamily="34" charset="0"/>
                      </a:endParaRPr>
                    </a:p>
                  </a:txBody>
                  <a:tcPr marL="18000" marR="18000" marT="36000" marB="36000"/>
                </a:tc>
                <a:extLst>
                  <a:ext uri="{0D108BD9-81ED-4DB2-BD59-A6C34878D82A}">
                    <a16:rowId xmlns="" xmlns:a16="http://schemas.microsoft.com/office/drawing/2014/main" val="783427687"/>
                  </a:ext>
                </a:extLst>
              </a:tr>
              <a:tr h="232735">
                <a:tc>
                  <a:txBody>
                    <a:bodyPr/>
                    <a:lstStyle/>
                    <a:p>
                      <a:pPr marL="0" indent="0" algn="l"/>
                      <a:r>
                        <a:rPr lang="ru-RU" sz="1200" b="0" i="0" dirty="0" smtClean="0">
                          <a:solidFill>
                            <a:schemeClr val="accent1">
                              <a:lumMod val="75000"/>
                            </a:schemeClr>
                          </a:solidFill>
                          <a:latin typeface="Century Gothic" panose="020B0502020202020204" pitchFamily="34" charset="0"/>
                        </a:rPr>
                        <a:t>Математика,</a:t>
                      </a:r>
                      <a:r>
                        <a:rPr lang="ru-RU" sz="1200" b="0" i="0" baseline="0" dirty="0" smtClean="0">
                          <a:solidFill>
                            <a:schemeClr val="accent1">
                              <a:lumMod val="75000"/>
                            </a:schemeClr>
                          </a:solidFill>
                          <a:latin typeface="Century Gothic" panose="020B0502020202020204" pitchFamily="34" charset="0"/>
                        </a:rPr>
                        <a:t> ГВЭ</a:t>
                      </a:r>
                      <a:endParaRPr lang="ru-RU" sz="1200" b="0" i="0" dirty="0">
                        <a:solidFill>
                          <a:schemeClr val="accent1">
                            <a:lumMod val="75000"/>
                          </a:schemeClr>
                        </a:solidFill>
                        <a:latin typeface="Century Gothic" panose="020B0502020202020204" pitchFamily="34" charset="0"/>
                      </a:endParaRPr>
                    </a:p>
                  </a:txBody>
                  <a:tcPr marL="18000" marR="18000" marT="36000" marB="36000"/>
                </a:tc>
                <a:tc>
                  <a:txBody>
                    <a:bodyPr/>
                    <a:lstStyle/>
                    <a:p>
                      <a:pPr algn="ctr"/>
                      <a:r>
                        <a:rPr lang="ru-RU" sz="1200" b="1" i="0" dirty="0" smtClean="0">
                          <a:solidFill>
                            <a:srgbClr val="EC5F0F"/>
                          </a:solidFill>
                          <a:latin typeface="Century Gothic" panose="020B0502020202020204" pitchFamily="34" charset="0"/>
                        </a:rPr>
                        <a:t>14,95</a:t>
                      </a:r>
                      <a:endParaRPr lang="ru-RU" sz="1200" b="1" i="0" dirty="0">
                        <a:solidFill>
                          <a:srgbClr val="EC5F0F"/>
                        </a:solidFill>
                        <a:latin typeface="Century Gothic" panose="020B0502020202020204" pitchFamily="34" charset="0"/>
                      </a:endParaRPr>
                    </a:p>
                  </a:txBody>
                  <a:tcPr marL="18000" marR="18000" marT="36000" marB="36000"/>
                </a:tc>
                <a:tc>
                  <a:txBody>
                    <a:bodyPr/>
                    <a:lstStyle/>
                    <a:p>
                      <a:pPr algn="ctr"/>
                      <a:r>
                        <a:rPr lang="ru-RU" sz="1200" b="0" i="0" dirty="0" smtClean="0">
                          <a:solidFill>
                            <a:schemeClr val="accent1">
                              <a:lumMod val="75000"/>
                            </a:schemeClr>
                          </a:solidFill>
                          <a:latin typeface="Century Gothic" panose="020B0502020202020204" pitchFamily="34" charset="0"/>
                        </a:rPr>
                        <a:t>5,98</a:t>
                      </a:r>
                      <a:endParaRPr lang="ru-RU" sz="1200" b="0" i="0" dirty="0">
                        <a:solidFill>
                          <a:schemeClr val="accent1">
                            <a:lumMod val="75000"/>
                          </a:schemeClr>
                        </a:solidFill>
                        <a:latin typeface="Century Gothic" panose="020B0502020202020204" pitchFamily="34" charset="0"/>
                      </a:endParaRPr>
                    </a:p>
                  </a:txBody>
                  <a:tcPr marL="18000" marR="18000" marT="36000" marB="36000"/>
                </a:tc>
                <a:extLst>
                  <a:ext uri="{0D108BD9-81ED-4DB2-BD59-A6C34878D82A}">
                    <a16:rowId xmlns="" xmlns:a16="http://schemas.microsoft.com/office/drawing/2014/main" val="1074731368"/>
                  </a:ext>
                </a:extLst>
              </a:tr>
              <a:tr h="232735">
                <a:tc>
                  <a:txBody>
                    <a:bodyPr/>
                    <a:lstStyle/>
                    <a:p>
                      <a:pPr marL="0" indent="0" algn="l"/>
                      <a:r>
                        <a:rPr lang="ru-RU" sz="1200" b="0" i="0" dirty="0" smtClean="0">
                          <a:solidFill>
                            <a:schemeClr val="accent1">
                              <a:lumMod val="75000"/>
                            </a:schemeClr>
                          </a:solidFill>
                          <a:latin typeface="Century Gothic" panose="020B0502020202020204" pitchFamily="34" charset="0"/>
                        </a:rPr>
                        <a:t>Русский язык, ОГЭ</a:t>
                      </a:r>
                      <a:endParaRPr lang="ru-RU" sz="1200" b="0" i="0" dirty="0">
                        <a:solidFill>
                          <a:schemeClr val="accent1">
                            <a:lumMod val="75000"/>
                          </a:schemeClr>
                        </a:solidFill>
                        <a:latin typeface="Century Gothic" panose="020B0502020202020204" pitchFamily="34" charset="0"/>
                      </a:endParaRPr>
                    </a:p>
                  </a:txBody>
                  <a:tcPr marL="18000" marR="18000" marT="36000" marB="36000"/>
                </a:tc>
                <a:tc>
                  <a:txBody>
                    <a:bodyPr/>
                    <a:lstStyle/>
                    <a:p>
                      <a:pPr algn="ctr"/>
                      <a:r>
                        <a:rPr lang="ru-RU" sz="1200" b="0" i="0" dirty="0" smtClean="0">
                          <a:solidFill>
                            <a:schemeClr val="accent1">
                              <a:lumMod val="75000"/>
                            </a:schemeClr>
                          </a:solidFill>
                          <a:latin typeface="Century Gothic" panose="020B0502020202020204" pitchFamily="34" charset="0"/>
                        </a:rPr>
                        <a:t>3,35</a:t>
                      </a:r>
                      <a:endParaRPr lang="ru-RU" sz="1200" b="0" i="0" dirty="0">
                        <a:solidFill>
                          <a:schemeClr val="accent1">
                            <a:lumMod val="75000"/>
                          </a:schemeClr>
                        </a:solidFill>
                        <a:latin typeface="Century Gothic" panose="020B0502020202020204" pitchFamily="34" charset="0"/>
                      </a:endParaRPr>
                    </a:p>
                  </a:txBody>
                  <a:tcPr marL="18000" marR="18000" marT="36000" marB="36000"/>
                </a:tc>
                <a:tc>
                  <a:txBody>
                    <a:bodyPr/>
                    <a:lstStyle/>
                    <a:p>
                      <a:pPr algn="ctr"/>
                      <a:r>
                        <a:rPr lang="ru-RU" sz="1200" b="0" i="0" dirty="0" smtClean="0">
                          <a:solidFill>
                            <a:schemeClr val="accent1">
                              <a:lumMod val="75000"/>
                            </a:schemeClr>
                          </a:solidFill>
                          <a:latin typeface="Century Gothic" panose="020B0502020202020204" pitchFamily="34" charset="0"/>
                        </a:rPr>
                        <a:t>2,18</a:t>
                      </a:r>
                      <a:endParaRPr lang="ru-RU" sz="1200" b="0" i="0" dirty="0">
                        <a:solidFill>
                          <a:schemeClr val="accent1">
                            <a:lumMod val="75000"/>
                          </a:schemeClr>
                        </a:solidFill>
                        <a:latin typeface="Century Gothic" panose="020B0502020202020204" pitchFamily="34" charset="0"/>
                      </a:endParaRPr>
                    </a:p>
                  </a:txBody>
                  <a:tcPr marL="18000" marR="18000" marT="36000" marB="36000"/>
                </a:tc>
                <a:extLst>
                  <a:ext uri="{0D108BD9-81ED-4DB2-BD59-A6C34878D82A}">
                    <a16:rowId xmlns="" xmlns:a16="http://schemas.microsoft.com/office/drawing/2014/main" val="1621113826"/>
                  </a:ext>
                </a:extLst>
              </a:tr>
              <a:tr h="232735">
                <a:tc>
                  <a:txBody>
                    <a:bodyPr/>
                    <a:lstStyle/>
                    <a:p>
                      <a:pPr algn="l"/>
                      <a:r>
                        <a:rPr lang="ru-RU" sz="1200" b="0" i="0" dirty="0" smtClean="0">
                          <a:solidFill>
                            <a:schemeClr val="accent1">
                              <a:lumMod val="75000"/>
                            </a:schemeClr>
                          </a:solidFill>
                          <a:latin typeface="Century Gothic" panose="020B0502020202020204" pitchFamily="34" charset="0"/>
                        </a:rPr>
                        <a:t>Русский</a:t>
                      </a:r>
                      <a:r>
                        <a:rPr lang="ru-RU" sz="1200" b="0" i="0" baseline="0" dirty="0" smtClean="0">
                          <a:solidFill>
                            <a:schemeClr val="accent1">
                              <a:lumMod val="75000"/>
                            </a:schemeClr>
                          </a:solidFill>
                          <a:latin typeface="Century Gothic" panose="020B0502020202020204" pitchFamily="34" charset="0"/>
                        </a:rPr>
                        <a:t> язык, ГВЭ</a:t>
                      </a:r>
                      <a:endParaRPr lang="ru-RU" sz="1200" b="0" i="0" dirty="0">
                        <a:solidFill>
                          <a:schemeClr val="accent1">
                            <a:lumMod val="75000"/>
                          </a:schemeClr>
                        </a:solidFill>
                        <a:latin typeface="Century Gothic" panose="020B0502020202020204" pitchFamily="34" charset="0"/>
                      </a:endParaRPr>
                    </a:p>
                  </a:txBody>
                  <a:tcPr marL="18000" marR="18000" marT="36000" marB="36000"/>
                </a:tc>
                <a:tc>
                  <a:txBody>
                    <a:bodyPr/>
                    <a:lstStyle/>
                    <a:p>
                      <a:pPr algn="ctr"/>
                      <a:r>
                        <a:rPr lang="ru-RU" sz="1200" b="0" i="0" dirty="0" smtClean="0">
                          <a:solidFill>
                            <a:schemeClr val="accent1">
                              <a:lumMod val="75000"/>
                            </a:schemeClr>
                          </a:solidFill>
                          <a:latin typeface="Century Gothic" panose="020B0502020202020204" pitchFamily="34" charset="0"/>
                        </a:rPr>
                        <a:t>0,28</a:t>
                      </a:r>
                      <a:endParaRPr lang="ru-RU" sz="1200" b="0" i="0" dirty="0">
                        <a:solidFill>
                          <a:schemeClr val="accent1">
                            <a:lumMod val="75000"/>
                          </a:schemeClr>
                        </a:solidFill>
                        <a:latin typeface="Century Gothic" panose="020B0502020202020204" pitchFamily="34" charset="0"/>
                      </a:endParaRPr>
                    </a:p>
                  </a:txBody>
                  <a:tcPr marL="18000" marR="18000" marT="36000" marB="36000"/>
                </a:tc>
                <a:tc>
                  <a:txBody>
                    <a:bodyPr/>
                    <a:lstStyle/>
                    <a:p>
                      <a:pPr algn="ctr"/>
                      <a:r>
                        <a:rPr lang="ru-RU" sz="1200" b="0" i="0" dirty="0" smtClean="0">
                          <a:solidFill>
                            <a:schemeClr val="accent1">
                              <a:lumMod val="75000"/>
                            </a:schemeClr>
                          </a:solidFill>
                          <a:latin typeface="Century Gothic" panose="020B0502020202020204" pitchFamily="34" charset="0"/>
                        </a:rPr>
                        <a:t>0</a:t>
                      </a:r>
                      <a:endParaRPr lang="ru-RU" sz="1200" b="0" i="0" dirty="0">
                        <a:solidFill>
                          <a:schemeClr val="accent1">
                            <a:lumMod val="75000"/>
                          </a:schemeClr>
                        </a:solidFill>
                        <a:latin typeface="Century Gothic" panose="020B0502020202020204" pitchFamily="34" charset="0"/>
                      </a:endParaRPr>
                    </a:p>
                  </a:txBody>
                  <a:tcPr marL="18000" marR="18000" marT="36000" marB="36000"/>
                </a:tc>
              </a:tr>
            </a:tbl>
          </a:graphicData>
        </a:graphic>
      </p:graphicFrame>
      <p:pic>
        <p:nvPicPr>
          <p:cNvPr id="3074" name="Picture 2" descr="Рязанские отличники получат медали «За особые успехи в учении» без учета  результатов ЕГЭ | Рязанские ведомост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49" y="4291198"/>
            <a:ext cx="1367495" cy="89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04437" y="4563722"/>
            <a:ext cx="2557652" cy="1138773"/>
          </a:xfrm>
          <a:prstGeom prst="rect">
            <a:avLst/>
          </a:prstGeom>
          <a:noFill/>
        </p:spPr>
        <p:txBody>
          <a:bodyPr wrap="square" rtlCol="0">
            <a:spAutoFit/>
          </a:bodyPr>
          <a:lstStyle/>
          <a:p>
            <a:pPr>
              <a:spcAft>
                <a:spcPts val="1200"/>
              </a:spcAft>
            </a:pPr>
            <a:r>
              <a:rPr lang="ru-RU" sz="1200" b="1" dirty="0" smtClean="0">
                <a:solidFill>
                  <a:srgbClr val="EC5F0F"/>
                </a:solidFill>
                <a:latin typeface="Century Gothic" panose="020B0502020202020204" pitchFamily="34" charset="0"/>
              </a:rPr>
              <a:t>637</a:t>
            </a:r>
            <a:r>
              <a:rPr lang="ru-RU" sz="1200" dirty="0" smtClean="0">
                <a:latin typeface="Century Gothic" panose="020B0502020202020204" pitchFamily="34" charset="0"/>
              </a:rPr>
              <a:t> </a:t>
            </a:r>
            <a:r>
              <a:rPr lang="ru-RU" sz="1200" dirty="0" smtClean="0">
                <a:solidFill>
                  <a:srgbClr val="002060"/>
                </a:solidFill>
                <a:latin typeface="Century Gothic" panose="020B0502020202020204" pitchFamily="34" charset="0"/>
              </a:rPr>
              <a:t>медалистов</a:t>
            </a:r>
          </a:p>
          <a:p>
            <a:pPr>
              <a:spcAft>
                <a:spcPts val="1200"/>
              </a:spcAft>
            </a:pPr>
            <a:r>
              <a:rPr lang="ru-RU" sz="1200" b="1" dirty="0">
                <a:solidFill>
                  <a:srgbClr val="EC5F0F"/>
                </a:solidFill>
                <a:latin typeface="Century Gothic" panose="020B0502020202020204" pitchFamily="34" charset="0"/>
              </a:rPr>
              <a:t>309</a:t>
            </a:r>
            <a:r>
              <a:rPr lang="ru-RU" sz="1200" dirty="0">
                <a:latin typeface="Century Gothic" panose="020B0502020202020204" pitchFamily="34" charset="0"/>
              </a:rPr>
              <a:t>  </a:t>
            </a:r>
            <a:r>
              <a:rPr lang="ru-RU" sz="1200" dirty="0" smtClean="0">
                <a:solidFill>
                  <a:srgbClr val="002060"/>
                </a:solidFill>
                <a:latin typeface="Century Gothic" panose="020B0502020202020204" pitchFamily="34" charset="0"/>
              </a:rPr>
              <a:t>чел. - менее 70 б. ЕГЭ</a:t>
            </a:r>
            <a:endParaRPr lang="ru-RU" sz="1200" dirty="0">
              <a:solidFill>
                <a:srgbClr val="002060"/>
              </a:solidFill>
              <a:latin typeface="Century Gothic" panose="020B0502020202020204" pitchFamily="34" charset="0"/>
            </a:endParaRPr>
          </a:p>
          <a:p>
            <a:pPr>
              <a:spcAft>
                <a:spcPts val="1200"/>
              </a:spcAft>
            </a:pPr>
            <a:r>
              <a:rPr lang="ru-RU" sz="1200" b="1" dirty="0" smtClean="0">
                <a:solidFill>
                  <a:srgbClr val="EC5F0F"/>
                </a:solidFill>
                <a:latin typeface="Century Gothic" panose="020B0502020202020204" pitchFamily="34" charset="0"/>
              </a:rPr>
              <a:t>24</a:t>
            </a:r>
            <a:r>
              <a:rPr lang="ru-RU" sz="1200" dirty="0" smtClean="0">
                <a:latin typeface="Century Gothic" panose="020B0502020202020204" pitchFamily="34" charset="0"/>
              </a:rPr>
              <a:t> </a:t>
            </a:r>
            <a:r>
              <a:rPr lang="ru-RU" sz="1200" dirty="0" smtClean="0">
                <a:solidFill>
                  <a:srgbClr val="002060"/>
                </a:solidFill>
                <a:latin typeface="Century Gothic" panose="020B0502020202020204" pitchFamily="34" charset="0"/>
              </a:rPr>
              <a:t>чел. – менее 70 б. </a:t>
            </a:r>
            <a:r>
              <a:rPr lang="ru-RU" sz="1200" b="1" dirty="0" smtClean="0">
                <a:solidFill>
                  <a:srgbClr val="002060"/>
                </a:solidFill>
                <a:latin typeface="Century Gothic" panose="020B0502020202020204" pitchFamily="34" charset="0"/>
              </a:rPr>
              <a:t>по 3 предметам </a:t>
            </a:r>
            <a:r>
              <a:rPr lang="ru-RU" sz="1200" dirty="0" smtClean="0">
                <a:solidFill>
                  <a:srgbClr val="002060"/>
                </a:solidFill>
                <a:latin typeface="Century Gothic" panose="020B0502020202020204" pitchFamily="34" charset="0"/>
              </a:rPr>
              <a:t>ЕГЭ</a:t>
            </a:r>
            <a:endParaRPr lang="ru-RU" sz="1200" dirty="0">
              <a:solidFill>
                <a:srgbClr val="002060"/>
              </a:solidFill>
              <a:latin typeface="Century Gothic" panose="020B0502020202020204" pitchFamily="34" charset="0"/>
            </a:endParaRPr>
          </a:p>
        </p:txBody>
      </p:sp>
      <p:cxnSp>
        <p:nvCxnSpPr>
          <p:cNvPr id="20" name="Прямая соединительная линия 19"/>
          <p:cNvCxnSpPr/>
          <p:nvPr/>
        </p:nvCxnSpPr>
        <p:spPr>
          <a:xfrm>
            <a:off x="151289" y="3745801"/>
            <a:ext cx="7542646" cy="0"/>
          </a:xfrm>
          <a:prstGeom prst="line">
            <a:avLst/>
          </a:prstGeom>
          <a:noFill/>
          <a:ln w="12700" cap="flat">
            <a:solidFill>
              <a:srgbClr val="0063B8"/>
            </a:solidFill>
            <a:prstDash val="lgDashDot"/>
            <a:miter lim="800000"/>
          </a:ln>
          <a:effectLst/>
          <a:sp3d/>
        </p:spPr>
        <p:style>
          <a:lnRef idx="0">
            <a:scrgbClr r="0" g="0" b="0"/>
          </a:lnRef>
          <a:fillRef idx="0">
            <a:scrgbClr r="0" g="0" b="0"/>
          </a:fillRef>
          <a:effectRef idx="0">
            <a:scrgbClr r="0" g="0" b="0"/>
          </a:effectRef>
          <a:fontRef idx="none"/>
        </p:style>
      </p:cxnSp>
      <p:cxnSp>
        <p:nvCxnSpPr>
          <p:cNvPr id="21" name="Прямая соединительная линия 20"/>
          <p:cNvCxnSpPr/>
          <p:nvPr/>
        </p:nvCxnSpPr>
        <p:spPr>
          <a:xfrm>
            <a:off x="5545961" y="4487614"/>
            <a:ext cx="8030" cy="1487823"/>
          </a:xfrm>
          <a:prstGeom prst="line">
            <a:avLst/>
          </a:prstGeom>
          <a:noFill/>
          <a:ln w="12700" cap="flat">
            <a:solidFill>
              <a:srgbClr val="0063B8"/>
            </a:solidFill>
            <a:prstDash val="sysDot"/>
            <a:miter lim="800000"/>
          </a:ln>
          <a:effectLst/>
          <a:sp3d/>
        </p:spPr>
        <p:style>
          <a:lnRef idx="0">
            <a:scrgbClr r="0" g="0" b="0"/>
          </a:lnRef>
          <a:fillRef idx="0">
            <a:scrgbClr r="0" g="0" b="0"/>
          </a:fillRef>
          <a:effectRef idx="0">
            <a:scrgbClr r="0" g="0" b="0"/>
          </a:effectRef>
          <a:fontRef idx="none"/>
        </p:style>
      </p:cxnSp>
      <p:cxnSp>
        <p:nvCxnSpPr>
          <p:cNvPr id="22" name="Прямая соединительная линия 21"/>
          <p:cNvCxnSpPr/>
          <p:nvPr/>
        </p:nvCxnSpPr>
        <p:spPr>
          <a:xfrm>
            <a:off x="4165892" y="2076930"/>
            <a:ext cx="8030" cy="1487823"/>
          </a:xfrm>
          <a:prstGeom prst="line">
            <a:avLst/>
          </a:prstGeom>
          <a:noFill/>
          <a:ln w="12700" cap="flat">
            <a:solidFill>
              <a:srgbClr val="0063B8"/>
            </a:solidFill>
            <a:prstDash val="sysDot"/>
            <a:miter lim="800000"/>
          </a:ln>
          <a:effectLst/>
          <a:sp3d/>
        </p:spPr>
        <p:style>
          <a:lnRef idx="0">
            <a:scrgbClr r="0" g="0" b="0"/>
          </a:lnRef>
          <a:fillRef idx="0">
            <a:scrgbClr r="0" g="0" b="0"/>
          </a:fillRef>
          <a:effectRef idx="0">
            <a:scrgbClr r="0" g="0" b="0"/>
          </a:effectRef>
          <a:fontRef idx="none"/>
        </p:style>
      </p:cxnSp>
      <p:cxnSp>
        <p:nvCxnSpPr>
          <p:cNvPr id="23" name="Прямая соединительная линия 22"/>
          <p:cNvCxnSpPr/>
          <p:nvPr/>
        </p:nvCxnSpPr>
        <p:spPr>
          <a:xfrm>
            <a:off x="863848" y="2798197"/>
            <a:ext cx="8030" cy="694080"/>
          </a:xfrm>
          <a:prstGeom prst="line">
            <a:avLst/>
          </a:prstGeom>
          <a:noFill/>
          <a:ln w="12700" cap="flat">
            <a:solidFill>
              <a:srgbClr val="0063B8"/>
            </a:solidFill>
            <a:prstDash val="sysDash"/>
            <a:miter lim="800000"/>
          </a:ln>
          <a:effectLst/>
          <a:sp3d/>
        </p:spPr>
        <p:style>
          <a:lnRef idx="0">
            <a:scrgbClr r="0" g="0" b="0"/>
          </a:lnRef>
          <a:fillRef idx="0">
            <a:scrgbClr r="0" g="0" b="0"/>
          </a:fillRef>
          <a:effectRef idx="0">
            <a:scrgbClr r="0" g="0" b="0"/>
          </a:effectRef>
          <a:fontRef idx="none"/>
        </p:style>
      </p:cxnSp>
      <p:cxnSp>
        <p:nvCxnSpPr>
          <p:cNvPr id="24" name="Прямая соединительная линия 23"/>
          <p:cNvCxnSpPr/>
          <p:nvPr/>
        </p:nvCxnSpPr>
        <p:spPr>
          <a:xfrm>
            <a:off x="1919238" y="2814802"/>
            <a:ext cx="8030" cy="694080"/>
          </a:xfrm>
          <a:prstGeom prst="line">
            <a:avLst/>
          </a:prstGeom>
          <a:noFill/>
          <a:ln w="12700" cap="flat">
            <a:solidFill>
              <a:srgbClr val="0063B8"/>
            </a:solidFill>
            <a:prstDash val="sysDash"/>
            <a:miter lim="800000"/>
          </a:ln>
          <a:effectLst/>
          <a:sp3d/>
        </p:spPr>
        <p:style>
          <a:lnRef idx="0">
            <a:scrgbClr r="0" g="0" b="0"/>
          </a:lnRef>
          <a:fillRef idx="0">
            <a:scrgbClr r="0" g="0" b="0"/>
          </a:fillRef>
          <a:effectRef idx="0">
            <a:scrgbClr r="0" g="0" b="0"/>
          </a:effectRef>
          <a:fontRef idx="none"/>
        </p:style>
      </p:cxnSp>
      <p:cxnSp>
        <p:nvCxnSpPr>
          <p:cNvPr id="25" name="Прямая соединительная линия 24"/>
          <p:cNvCxnSpPr/>
          <p:nvPr/>
        </p:nvCxnSpPr>
        <p:spPr>
          <a:xfrm>
            <a:off x="3181901" y="2830482"/>
            <a:ext cx="8030" cy="694080"/>
          </a:xfrm>
          <a:prstGeom prst="line">
            <a:avLst/>
          </a:prstGeom>
          <a:noFill/>
          <a:ln w="12700" cap="flat">
            <a:solidFill>
              <a:srgbClr val="0063B8"/>
            </a:solidFill>
            <a:prstDash val="sysDash"/>
            <a:miter lim="800000"/>
          </a:ln>
          <a:effectLst/>
          <a:sp3d/>
        </p:spPr>
        <p:style>
          <a:lnRef idx="0">
            <a:scrgbClr r="0" g="0" b="0"/>
          </a:lnRef>
          <a:fillRef idx="0">
            <a:scrgbClr r="0" g="0" b="0"/>
          </a:fillRef>
          <a:effectRef idx="0">
            <a:scrgbClr r="0" g="0" b="0"/>
          </a:effectRef>
          <a:fontRef idx="none"/>
        </p:style>
      </p:cxnSp>
      <p:sp>
        <p:nvSpPr>
          <p:cNvPr id="32" name="Прямоугольник 31"/>
          <p:cNvSpPr/>
          <p:nvPr/>
        </p:nvSpPr>
        <p:spPr>
          <a:xfrm>
            <a:off x="8113907" y="1172244"/>
            <a:ext cx="1714500" cy="500221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ru-RU" sz="1100" b="1" dirty="0" smtClean="0">
              <a:solidFill>
                <a:schemeClr val="tx2">
                  <a:lumMod val="50000"/>
                </a:schemeClr>
              </a:solidFill>
              <a:latin typeface="Century Gothic" panose="020B0502020202020204" pitchFamily="34" charset="0"/>
            </a:endParaRPr>
          </a:p>
          <a:p>
            <a:pPr algn="ctr">
              <a:defRPr/>
            </a:pPr>
            <a:r>
              <a:rPr lang="ru-RU" sz="1100" b="1" dirty="0" smtClean="0">
                <a:solidFill>
                  <a:schemeClr val="tx2">
                    <a:lumMod val="50000"/>
                  </a:schemeClr>
                </a:solidFill>
                <a:latin typeface="Century Gothic" panose="020B0502020202020204" pitchFamily="34" charset="0"/>
              </a:rPr>
              <a:t>Задачи </a:t>
            </a: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2">
                    <a:lumMod val="50000"/>
                  </a:schemeClr>
                </a:solidFill>
                <a:latin typeface="Century Gothic" panose="020B0502020202020204" pitchFamily="34" charset="0"/>
              </a:rPr>
              <a:t>на 2021/2022 </a:t>
            </a:r>
            <a:r>
              <a:rPr lang="ru-RU" sz="1100" b="1" dirty="0" err="1">
                <a:solidFill>
                  <a:schemeClr val="tx2">
                    <a:lumMod val="50000"/>
                  </a:schemeClr>
                </a:solidFill>
                <a:latin typeface="Century Gothic" panose="020B0502020202020204" pitchFamily="34" charset="0"/>
              </a:rPr>
              <a:t>уч.г</a:t>
            </a:r>
            <a:r>
              <a:rPr lang="ru-RU" sz="1100" b="1" dirty="0" smtClean="0">
                <a:solidFill>
                  <a:schemeClr val="tx2">
                    <a:lumMod val="50000"/>
                  </a:schemeClr>
                </a:solidFill>
                <a:latin typeface="Century Gothic" panose="020B0502020202020204" pitchFamily="34" charset="0"/>
              </a:rPr>
              <a:t>.:</a:t>
            </a:r>
          </a:p>
          <a:p>
            <a:pPr algn="ctr">
              <a:defRPr/>
            </a:pPr>
            <a:endParaRPr lang="ru-RU" sz="1100" b="1" dirty="0">
              <a:solidFill>
                <a:schemeClr val="tx2">
                  <a:lumMod val="50000"/>
                </a:schemeClr>
              </a:solidFill>
              <a:latin typeface="Century Gothic" panose="020B0502020202020204" pitchFamily="34" charset="0"/>
            </a:endParaRPr>
          </a:p>
          <a:p>
            <a:r>
              <a:rPr lang="ru-RU" sz="1100" spc="-26" dirty="0">
                <a:solidFill>
                  <a:schemeClr val="accent1">
                    <a:lumMod val="50000"/>
                  </a:schemeClr>
                </a:solidFill>
                <a:latin typeface="Century Gothic" panose="020B0502020202020204" pitchFamily="34" charset="0"/>
                <a:cs typeface="Gotham Pro Black" panose="02000903040000020004" pitchFamily="2" charset="0"/>
              </a:rPr>
              <a:t>1. Повышение объективности текущего оценивания  результатов обучения </a:t>
            </a:r>
            <a:r>
              <a:rPr lang="ru-RU" sz="1100" spc="-26" dirty="0" smtClean="0">
                <a:solidFill>
                  <a:schemeClr val="accent1">
                    <a:lumMod val="50000"/>
                  </a:schemeClr>
                </a:solidFill>
                <a:latin typeface="Century Gothic" panose="020B0502020202020204" pitchFamily="34" charset="0"/>
                <a:cs typeface="Gotham Pro Black" panose="02000903040000020004" pitchFamily="2" charset="0"/>
              </a:rPr>
              <a:t>школьников</a:t>
            </a:r>
            <a:endParaRPr lang="ru-RU" sz="1100" spc="-26" dirty="0">
              <a:solidFill>
                <a:schemeClr val="accent1">
                  <a:lumMod val="50000"/>
                </a:schemeClr>
              </a:solidFill>
              <a:latin typeface="Century Gothic" panose="020B0502020202020204" pitchFamily="34" charset="0"/>
              <a:cs typeface="Gotham Pro Black" panose="02000903040000020004" pitchFamily="2" charset="0"/>
            </a:endParaRPr>
          </a:p>
          <a:p>
            <a:endParaRPr lang="ru-RU" sz="1100" spc="-26" dirty="0">
              <a:solidFill>
                <a:schemeClr val="accent1">
                  <a:lumMod val="50000"/>
                </a:schemeClr>
              </a:solidFill>
              <a:latin typeface="Century Gothic" panose="020B0502020202020204" pitchFamily="34" charset="0"/>
              <a:cs typeface="Gotham Pro Black" panose="02000903040000020004" pitchFamily="2" charset="0"/>
            </a:endParaRPr>
          </a:p>
          <a:p>
            <a:r>
              <a:rPr lang="ru-RU" sz="1100" spc="-26" dirty="0">
                <a:solidFill>
                  <a:schemeClr val="accent1">
                    <a:lumMod val="50000"/>
                  </a:schemeClr>
                </a:solidFill>
                <a:latin typeface="Century Gothic" panose="020B0502020202020204" pitchFamily="34" charset="0"/>
                <a:cs typeface="Gotham Pro Black" panose="02000903040000020004" pitchFamily="2" charset="0"/>
              </a:rPr>
              <a:t>2.  Повышение качества образования по предметам физико-математической и естественнонаучной </a:t>
            </a:r>
            <a:r>
              <a:rPr lang="ru-RU" sz="1100" spc="-26" dirty="0" smtClean="0">
                <a:solidFill>
                  <a:schemeClr val="accent1">
                    <a:lumMod val="50000"/>
                  </a:schemeClr>
                </a:solidFill>
                <a:latin typeface="Century Gothic" panose="020B0502020202020204" pitchFamily="34" charset="0"/>
                <a:cs typeface="Gotham Pro Black" panose="02000903040000020004" pitchFamily="2" charset="0"/>
              </a:rPr>
              <a:t>направленности</a:t>
            </a:r>
            <a:endParaRPr lang="ru-RU" sz="1100" spc="-26" dirty="0">
              <a:solidFill>
                <a:schemeClr val="accent1">
                  <a:lumMod val="50000"/>
                </a:schemeClr>
              </a:solidFill>
              <a:latin typeface="Century Gothic" panose="020B0502020202020204" pitchFamily="34" charset="0"/>
              <a:cs typeface="Gotham Pro Black" panose="02000903040000020004" pitchFamily="2" charset="0"/>
            </a:endParaRPr>
          </a:p>
          <a:p>
            <a:endParaRPr lang="ru-RU" sz="1100" spc="-26" dirty="0">
              <a:solidFill>
                <a:schemeClr val="accent1">
                  <a:lumMod val="50000"/>
                </a:schemeClr>
              </a:solidFill>
              <a:latin typeface="Century Gothic" panose="020B0502020202020204" pitchFamily="34" charset="0"/>
              <a:cs typeface="Gotham Pro Black" panose="02000903040000020004" pitchFamily="2" charset="0"/>
            </a:endParaRPr>
          </a:p>
          <a:p>
            <a:r>
              <a:rPr lang="ru-RU" sz="1100" spc="-26" dirty="0">
                <a:solidFill>
                  <a:schemeClr val="accent1">
                    <a:lumMod val="50000"/>
                  </a:schemeClr>
                </a:solidFill>
                <a:latin typeface="Century Gothic" panose="020B0502020202020204" pitchFamily="34" charset="0"/>
                <a:cs typeface="Gotham Pro Black" panose="02000903040000020004" pitchFamily="2" charset="0"/>
              </a:rPr>
              <a:t>3. </a:t>
            </a:r>
            <a:r>
              <a:rPr lang="ru-RU" sz="1100" dirty="0">
                <a:solidFill>
                  <a:schemeClr val="accent1">
                    <a:lumMod val="50000"/>
                  </a:schemeClr>
                </a:solidFill>
                <a:latin typeface="Century Gothic" panose="020B0502020202020204" pitchFamily="34" charset="0"/>
              </a:rPr>
              <a:t>Повышение уровня функциональной грамотности у обучающихся</a:t>
            </a:r>
            <a:endParaRPr lang="ru-RU" sz="1100" spc="-26" dirty="0">
              <a:solidFill>
                <a:schemeClr val="accent1">
                  <a:lumMod val="50000"/>
                </a:schemeClr>
              </a:solidFill>
              <a:latin typeface="Century Gothic" panose="020B0502020202020204" pitchFamily="34" charset="0"/>
              <a:cs typeface="Gotham Pro Black" panose="02000903040000020004" pitchFamily="2" charset="0"/>
            </a:endParaRPr>
          </a:p>
          <a:p>
            <a:pPr algn="ctr">
              <a:defRPr/>
            </a:pPr>
            <a:r>
              <a:rPr lang="ru-RU" sz="1100" b="1" dirty="0" smtClean="0">
                <a:solidFill>
                  <a:schemeClr val="tx2">
                    <a:lumMod val="50000"/>
                  </a:schemeClr>
                </a:solidFill>
                <a:latin typeface="Century Gothic" panose="020B0502020202020204" pitchFamily="34" charset="0"/>
              </a:rPr>
              <a:t> </a:t>
            </a:r>
            <a:endParaRPr lang="ru-RU" sz="1100" b="1" dirty="0">
              <a:solidFill>
                <a:schemeClr val="tx2">
                  <a:lumMod val="50000"/>
                </a:schemeClr>
              </a:solidFill>
              <a:latin typeface="Century Gothic" panose="020B0502020202020204" pitchFamily="34" charset="0"/>
            </a:endParaRPr>
          </a:p>
          <a:p>
            <a:pPr algn="ctr">
              <a:defRPr/>
            </a:pP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1"/>
                </a:solidFill>
                <a:latin typeface="Century Gothic" panose="020B0502020202020204" pitchFamily="34" charset="0"/>
              </a:rPr>
              <a:t> </a:t>
            </a:r>
          </a:p>
          <a:p>
            <a:pPr algn="ctr">
              <a:defRPr/>
            </a:pPr>
            <a:endParaRPr lang="ru-RU" sz="1100" b="1" dirty="0">
              <a:solidFill>
                <a:schemeClr val="tx1"/>
              </a:solidFill>
            </a:endParaRPr>
          </a:p>
        </p:txBody>
      </p:sp>
      <p:pic>
        <p:nvPicPr>
          <p:cNvPr id="28" name="Picture 2" descr="https://xn-----clcjfanibt5a3ayab4byb7i9a.xn--p1ai/wp-content/uploads/2020/11/unnam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9145" y="2621409"/>
            <a:ext cx="269594" cy="269594"/>
          </a:xfrm>
          <a:prstGeom prst="rect">
            <a:avLst/>
          </a:prstGeom>
          <a:noFill/>
          <a:extLst>
            <a:ext uri="{909E8E84-426E-40DD-AFC4-6F175D3DCCD1}">
              <a14:hiddenFill xmlns:a14="http://schemas.microsoft.com/office/drawing/2010/main">
                <a:solidFill>
                  <a:srgbClr val="FFFFFF"/>
                </a:solidFill>
              </a14:hiddenFill>
            </a:ext>
          </a:extLst>
        </p:spPr>
      </p:pic>
      <p:sp>
        <p:nvSpPr>
          <p:cNvPr id="27" name="Прямоугольник 26"/>
          <p:cNvSpPr/>
          <p:nvPr/>
        </p:nvSpPr>
        <p:spPr>
          <a:xfrm>
            <a:off x="8113907" y="5292477"/>
            <a:ext cx="1547474" cy="523220"/>
          </a:xfrm>
          <a:prstGeom prst="rect">
            <a:avLst/>
          </a:prstGeom>
        </p:spPr>
        <p:txBody>
          <a:bodyPr wrap="square">
            <a:spAutoFit/>
          </a:bodyPr>
          <a:lstStyle/>
          <a:p>
            <a:pPr algn="ctr"/>
            <a:r>
              <a:rPr lang="ru-RU" sz="700" spc="-4" dirty="0" smtClean="0">
                <a:latin typeface="Century Gothic" panose="020B0502020202020204" pitchFamily="34" charset="0"/>
                <a:cs typeface="Arial" panose="020B0604020202020204" pitchFamily="34" charset="0"/>
              </a:rPr>
              <a:t>Электронный банк заданий </a:t>
            </a:r>
            <a:r>
              <a:rPr lang="en-US" sz="700" spc="-4" dirty="0" smtClean="0">
                <a:latin typeface="Century Gothic" panose="020B0502020202020204" pitchFamily="34" charset="0"/>
                <a:cs typeface="Arial" panose="020B0604020202020204" pitchFamily="34" charset="0"/>
              </a:rPr>
              <a:t>l</a:t>
            </a:r>
            <a:r>
              <a:rPr lang="ru-RU" sz="700" spc="-4" dirty="0" smtClean="0">
                <a:latin typeface="Century Gothic" panose="020B0502020202020204" pitchFamily="34" charset="0"/>
                <a:cs typeface="Arial" panose="020B0604020202020204" pitchFamily="34" charset="0"/>
              </a:rPr>
              <a:t>для оценки функциональной грамотности</a:t>
            </a:r>
          </a:p>
          <a:p>
            <a:pPr algn="ctr"/>
            <a:r>
              <a:rPr lang="en-US" sz="700" dirty="0">
                <a:latin typeface="Century Gothic" panose="020B0502020202020204" pitchFamily="34" charset="0"/>
                <a:hlinkClick r:id="rId5"/>
              </a:rPr>
              <a:t>https://fg.resh.edu.ru</a:t>
            </a:r>
            <a:r>
              <a:rPr lang="en-US" sz="700" dirty="0" smtClean="0">
                <a:latin typeface="Century Gothic" panose="020B0502020202020204" pitchFamily="34" charset="0"/>
                <a:hlinkClick r:id="rId5"/>
              </a:rPr>
              <a:t>/</a:t>
            </a:r>
            <a:r>
              <a:rPr lang="ru-RU" sz="700" dirty="0" smtClean="0">
                <a:latin typeface="Century Gothic" panose="020B0502020202020204" pitchFamily="34" charset="0"/>
              </a:rPr>
              <a:t> </a:t>
            </a:r>
          </a:p>
        </p:txBody>
      </p:sp>
    </p:spTree>
    <p:extLst>
      <p:ext uri="{BB962C8B-B14F-4D97-AF65-F5344CB8AC3E}">
        <p14:creationId xmlns:p14="http://schemas.microsoft.com/office/powerpoint/2010/main" val="1295439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5329694" y="1243289"/>
            <a:ext cx="2129117" cy="543807"/>
          </a:xfrm>
          <a:prstGeom prst="roundRect">
            <a:avLst>
              <a:gd name="adj" fmla="val 0"/>
            </a:avLst>
          </a:prstGeom>
          <a:noFill/>
          <a:ln>
            <a:noFill/>
            <a:prstDash val="dashDot"/>
          </a:ln>
        </p:spPr>
        <p:style>
          <a:lnRef idx="2">
            <a:schemeClr val="accent2">
              <a:shade val="50000"/>
            </a:schemeClr>
          </a:lnRef>
          <a:fillRef idx="1">
            <a:schemeClr val="accent2"/>
          </a:fillRef>
          <a:effectRef idx="0">
            <a:schemeClr val="accent2"/>
          </a:effectRef>
          <a:fontRef idx="minor">
            <a:schemeClr val="lt1"/>
          </a:fontRef>
        </p:style>
        <p:txBody>
          <a:bodyPr lIns="68405" tIns="34203" rIns="68405" bIns="34203" anchor="ctr"/>
          <a:lstStyle/>
          <a:p>
            <a:pPr algn="ctr">
              <a:defRPr/>
            </a:pPr>
            <a:endParaRPr lang="ru-RU" sz="1795" b="1" dirty="0">
              <a:solidFill>
                <a:schemeClr val="tx2"/>
              </a:solidFill>
              <a:latin typeface="Century Gothic" panose="020B0502020202020204" pitchFamily="34" charset="0"/>
              <a:cs typeface="Times New Roman" pitchFamily="18" charset="0"/>
            </a:endParaRPr>
          </a:p>
        </p:txBody>
      </p:sp>
      <p:sp>
        <p:nvSpPr>
          <p:cNvPr id="9" name="Прямоугольник 8">
            <a:extLst>
              <a:ext uri="{FF2B5EF4-FFF2-40B4-BE49-F238E27FC236}">
                <a16:creationId xmlns:a16="http://schemas.microsoft.com/office/drawing/2014/main" xmlns="" id="{06303101-1E77-4C77-8A30-A22484C695F4}"/>
              </a:ext>
            </a:extLst>
          </p:cNvPr>
          <p:cNvSpPr/>
          <p:nvPr/>
        </p:nvSpPr>
        <p:spPr>
          <a:xfrm rot="10800000" flipV="1">
            <a:off x="1304419" y="1110662"/>
            <a:ext cx="5745647" cy="45362"/>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984"/>
          </a:p>
        </p:txBody>
      </p:sp>
      <p:sp>
        <p:nvSpPr>
          <p:cNvPr id="10" name="Прямоугольник 9">
            <a:extLst>
              <a:ext uri="{FF2B5EF4-FFF2-40B4-BE49-F238E27FC236}">
                <a16:creationId xmlns:a16="http://schemas.microsoft.com/office/drawing/2014/main" xmlns="" id="{2DB9C1C5-2440-4B2F-87AE-75644FB9703F}"/>
              </a:ext>
            </a:extLst>
          </p:cNvPr>
          <p:cNvSpPr/>
          <p:nvPr/>
        </p:nvSpPr>
        <p:spPr>
          <a:xfrm>
            <a:off x="2880072" y="970792"/>
            <a:ext cx="5002992" cy="4123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86"/>
          </a:p>
        </p:txBody>
      </p:sp>
      <p:sp>
        <p:nvSpPr>
          <p:cNvPr id="11" name="Прямоугольник 10">
            <a:extLst>
              <a:ext uri="{FF2B5EF4-FFF2-40B4-BE49-F238E27FC236}">
                <a16:creationId xmlns:a16="http://schemas.microsoft.com/office/drawing/2014/main" xmlns="" id="{8FD57ADB-097C-4F85-A796-84746BE2D9E8}"/>
              </a:ext>
            </a:extLst>
          </p:cNvPr>
          <p:cNvSpPr/>
          <p:nvPr/>
        </p:nvSpPr>
        <p:spPr>
          <a:xfrm>
            <a:off x="545188" y="765292"/>
            <a:ext cx="4500055" cy="690738"/>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500" b="1" cap="all" dirty="0"/>
          </a:p>
        </p:txBody>
      </p:sp>
      <p:sp>
        <p:nvSpPr>
          <p:cNvPr id="2" name="Прямоугольник 1"/>
          <p:cNvSpPr/>
          <p:nvPr/>
        </p:nvSpPr>
        <p:spPr>
          <a:xfrm>
            <a:off x="647824" y="890697"/>
            <a:ext cx="5038725" cy="369332"/>
          </a:xfrm>
          <a:prstGeom prst="rect">
            <a:avLst/>
          </a:prstGeom>
        </p:spPr>
        <p:txBody>
          <a:bodyPr>
            <a:spAutoFit/>
          </a:bodyPr>
          <a:lstStyle/>
          <a:p>
            <a:pPr marL="9596" defTabSz="690947">
              <a:spcAft>
                <a:spcPts val="600"/>
              </a:spcAft>
              <a:defRPr/>
            </a:pPr>
            <a:r>
              <a:rPr lang="ru-RU" b="1" cap="all" spc="-26" dirty="0">
                <a:solidFill>
                  <a:schemeClr val="bg1"/>
                </a:solidFill>
                <a:latin typeface="Century Gothic" panose="020B0502020202020204" pitchFamily="34" charset="0"/>
                <a:cs typeface="Gotham Pro Black" panose="02000903040000020004" pitchFamily="2" charset="0"/>
              </a:rPr>
              <a:t>Качество образования</a:t>
            </a:r>
            <a:r>
              <a:rPr lang="ru-RU" b="1" cap="all" spc="-26" dirty="0" smtClean="0">
                <a:solidFill>
                  <a:schemeClr val="bg1"/>
                </a:solidFill>
                <a:latin typeface="Century Gothic" panose="020B0502020202020204" pitchFamily="34" charset="0"/>
                <a:cs typeface="Gotham Pro Black" panose="02000903040000020004" pitchFamily="2" charset="0"/>
              </a:rPr>
              <a:t>.</a:t>
            </a:r>
            <a:r>
              <a:rPr lang="en-US" b="1" cap="all" spc="-26" dirty="0" smtClean="0">
                <a:solidFill>
                  <a:schemeClr val="bg1"/>
                </a:solidFill>
                <a:latin typeface="Century Gothic" panose="020B0502020202020204" pitchFamily="34" charset="0"/>
                <a:cs typeface="Gotham Pro Black" panose="02000903040000020004" pitchFamily="2" charset="0"/>
              </a:rPr>
              <a:t> </a:t>
            </a:r>
            <a:r>
              <a:rPr lang="ru-RU" b="1" cap="all" spc="-26" dirty="0" smtClean="0">
                <a:solidFill>
                  <a:schemeClr val="bg1"/>
                </a:solidFill>
                <a:latin typeface="Century Gothic" panose="020B0502020202020204" pitchFamily="34" charset="0"/>
                <a:cs typeface="Gotham Pro Black" panose="02000903040000020004" pitchFamily="2" charset="0"/>
              </a:rPr>
              <a:t>ШНОР</a:t>
            </a:r>
            <a:endParaRPr lang="ru-RU" b="1" cap="all" spc="-26" dirty="0">
              <a:solidFill>
                <a:schemeClr val="bg1"/>
              </a:solidFill>
              <a:latin typeface="Century Gothic" panose="020B0502020202020204" pitchFamily="34" charset="0"/>
              <a:cs typeface="Gotham Pro Black" panose="02000903040000020004" pitchFamily="2"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907163052"/>
              </p:ext>
            </p:extLst>
          </p:nvPr>
        </p:nvGraphicFramePr>
        <p:xfrm>
          <a:off x="287782" y="1460299"/>
          <a:ext cx="7853520" cy="5200337"/>
        </p:xfrm>
        <a:graphic>
          <a:graphicData uri="http://schemas.openxmlformats.org/drawingml/2006/table">
            <a:tbl>
              <a:tblPr firstRow="1" bandRow="1">
                <a:tableStyleId>{5C22544A-7EE6-4342-B048-85BDC9FD1C3A}</a:tableStyleId>
              </a:tblPr>
              <a:tblGrid>
                <a:gridCol w="1963380"/>
                <a:gridCol w="1963380"/>
                <a:gridCol w="1963380"/>
                <a:gridCol w="1963380"/>
              </a:tblGrid>
              <a:tr h="202892">
                <a:tc>
                  <a:txBody>
                    <a:bodyPr/>
                    <a:lstStyle/>
                    <a:p>
                      <a:pPr algn="ctr" fontAlgn="ctr"/>
                      <a:r>
                        <a:rPr lang="ru-RU" sz="1000" u="none" strike="noStrike" dirty="0">
                          <a:solidFill>
                            <a:schemeClr val="accent1">
                              <a:lumMod val="50000"/>
                            </a:schemeClr>
                          </a:solidFill>
                          <a:effectLst/>
                          <a:latin typeface="Century Gothic" panose="020B0502020202020204" pitchFamily="34" charset="0"/>
                        </a:rPr>
                        <a:t>Название МО</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25200" marB="25200" anchor="ctr">
                    <a:solidFill>
                      <a:schemeClr val="bg1"/>
                    </a:solidFill>
                  </a:tcPr>
                </a:tc>
                <a:tc>
                  <a:txBody>
                    <a:bodyPr/>
                    <a:lstStyle/>
                    <a:p>
                      <a:pPr algn="ctr" fontAlgn="ctr"/>
                      <a:r>
                        <a:rPr lang="ru-RU" sz="1000" u="none" strike="noStrike" dirty="0">
                          <a:solidFill>
                            <a:schemeClr val="accent1">
                              <a:lumMod val="50000"/>
                            </a:schemeClr>
                          </a:solidFill>
                          <a:effectLst/>
                          <a:latin typeface="Century Gothic" panose="020B0502020202020204" pitchFamily="34" charset="0"/>
                        </a:rPr>
                        <a:t>кол-во ОО (ШНОР)</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25200" marB="25200" anchor="ctr">
                    <a:solidFill>
                      <a:schemeClr val="bg1"/>
                    </a:solidFill>
                  </a:tcPr>
                </a:tc>
                <a:tc>
                  <a:txBody>
                    <a:bodyPr/>
                    <a:lstStyle/>
                    <a:p>
                      <a:pPr algn="ctr" fontAlgn="ctr"/>
                      <a:r>
                        <a:rPr lang="ru-RU" sz="1000" u="none" strike="noStrike" dirty="0" smtClean="0">
                          <a:solidFill>
                            <a:schemeClr val="accent1">
                              <a:lumMod val="50000"/>
                            </a:schemeClr>
                          </a:solidFill>
                          <a:effectLst/>
                          <a:latin typeface="Century Gothic" panose="020B0502020202020204" pitchFamily="34" charset="0"/>
                        </a:rPr>
                        <a:t>500+  (2020)</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25200" marB="25200" anchor="ctr">
                    <a:solidFill>
                      <a:schemeClr val="bg1"/>
                    </a:solidFill>
                  </a:tcPr>
                </a:tc>
                <a:tc>
                  <a:txBody>
                    <a:bodyPr/>
                    <a:lstStyle/>
                    <a:p>
                      <a:pPr algn="ctr" fontAlgn="ctr"/>
                      <a:r>
                        <a:rPr lang="ru-RU" sz="1000" u="none" strike="noStrike" dirty="0">
                          <a:solidFill>
                            <a:schemeClr val="accent1">
                              <a:lumMod val="50000"/>
                            </a:schemeClr>
                          </a:solidFill>
                          <a:effectLst/>
                          <a:latin typeface="Century Gothic" panose="020B0502020202020204" pitchFamily="34" charset="0"/>
                        </a:rPr>
                        <a:t>500+ (2021)</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25200" marB="25200" anchor="ctr">
                    <a:solidFill>
                      <a:schemeClr val="bg1"/>
                    </a:solidFill>
                  </a:tcPr>
                </a:tc>
              </a:tr>
              <a:tr h="234765">
                <a:tc>
                  <a:txBody>
                    <a:bodyPr/>
                    <a:lstStyle/>
                    <a:p>
                      <a:pPr algn="l" fontAlgn="ctr"/>
                      <a:r>
                        <a:rPr lang="ru-RU" sz="1000" b="1" u="none" strike="noStrike" dirty="0">
                          <a:solidFill>
                            <a:schemeClr val="accent1">
                              <a:lumMod val="50000"/>
                            </a:schemeClr>
                          </a:solidFill>
                          <a:effectLst/>
                          <a:latin typeface="Century Gothic" panose="020B0502020202020204" pitchFamily="34" charset="0"/>
                        </a:rPr>
                        <a:t>Томская область</a:t>
                      </a:r>
                      <a:endParaRPr lang="ru-RU" sz="1000" b="1" i="0" u="none" strike="noStrike" dirty="0">
                        <a:solidFill>
                          <a:schemeClr val="accent1">
                            <a:lumMod val="50000"/>
                          </a:schemeClr>
                        </a:solidFill>
                        <a:effectLst/>
                        <a:latin typeface="Century Gothic" panose="020B0502020202020204" pitchFamily="34" charset="0"/>
                      </a:endParaRPr>
                    </a:p>
                  </a:txBody>
                  <a:tcPr marL="7620" marR="7620" marT="25200" marB="25200" anchor="ctr">
                    <a:solidFill>
                      <a:schemeClr val="bg1"/>
                    </a:solidFill>
                  </a:tcPr>
                </a:tc>
                <a:tc>
                  <a:txBody>
                    <a:bodyPr/>
                    <a:lstStyle/>
                    <a:p>
                      <a:pPr algn="ctr" fontAlgn="ctr"/>
                      <a:r>
                        <a:rPr lang="ru-RU" sz="1000" b="1" u="none" strike="noStrike" dirty="0">
                          <a:solidFill>
                            <a:schemeClr val="accent6">
                              <a:lumMod val="75000"/>
                            </a:schemeClr>
                          </a:solidFill>
                          <a:effectLst/>
                          <a:latin typeface="Century Gothic" panose="020B0502020202020204" pitchFamily="34" charset="0"/>
                        </a:rPr>
                        <a:t>128</a:t>
                      </a:r>
                      <a:endParaRPr lang="ru-RU" sz="1000" b="1" i="0" u="none" strike="noStrike" dirty="0">
                        <a:solidFill>
                          <a:schemeClr val="accent6">
                            <a:lumMod val="75000"/>
                          </a:schemeClr>
                        </a:solidFill>
                        <a:effectLst/>
                        <a:latin typeface="Century Gothic" panose="020B0502020202020204" pitchFamily="34" charset="0"/>
                      </a:endParaRPr>
                    </a:p>
                  </a:txBody>
                  <a:tcPr marL="7620" marR="7620" marT="25200" marB="25200" anchor="ctr">
                    <a:solidFill>
                      <a:schemeClr val="bg1"/>
                    </a:solidFill>
                  </a:tcPr>
                </a:tc>
                <a:tc>
                  <a:txBody>
                    <a:bodyPr/>
                    <a:lstStyle/>
                    <a:p>
                      <a:pPr algn="ctr" fontAlgn="ctr"/>
                      <a:r>
                        <a:rPr lang="ru-RU" sz="1000" b="1" u="none" strike="noStrike" dirty="0">
                          <a:solidFill>
                            <a:schemeClr val="accent6">
                              <a:lumMod val="75000"/>
                            </a:schemeClr>
                          </a:solidFill>
                          <a:effectLst/>
                          <a:latin typeface="Century Gothic" panose="020B0502020202020204" pitchFamily="34" charset="0"/>
                        </a:rPr>
                        <a:t>10</a:t>
                      </a:r>
                      <a:endParaRPr lang="ru-RU" sz="1000" b="1" i="0" u="none" strike="noStrike" dirty="0">
                        <a:solidFill>
                          <a:schemeClr val="accent6">
                            <a:lumMod val="75000"/>
                          </a:schemeClr>
                        </a:solidFill>
                        <a:effectLst/>
                        <a:latin typeface="Century Gothic" panose="020B0502020202020204" pitchFamily="34" charset="0"/>
                      </a:endParaRPr>
                    </a:p>
                  </a:txBody>
                  <a:tcPr marL="7620" marR="7620" marT="25200" marB="25200" anchor="ctr">
                    <a:solidFill>
                      <a:schemeClr val="bg1"/>
                    </a:solidFill>
                  </a:tcPr>
                </a:tc>
                <a:tc>
                  <a:txBody>
                    <a:bodyPr/>
                    <a:lstStyle/>
                    <a:p>
                      <a:pPr algn="ctr" fontAlgn="ctr"/>
                      <a:r>
                        <a:rPr lang="ru-RU" sz="1000" b="1" u="none" strike="noStrike" dirty="0">
                          <a:solidFill>
                            <a:schemeClr val="accent6">
                              <a:lumMod val="75000"/>
                            </a:schemeClr>
                          </a:solidFill>
                          <a:effectLst/>
                          <a:latin typeface="Century Gothic" panose="020B0502020202020204" pitchFamily="34" charset="0"/>
                        </a:rPr>
                        <a:t>42</a:t>
                      </a:r>
                      <a:endParaRPr lang="ru-RU" sz="1000" b="1" i="0" u="none" strike="noStrike" dirty="0">
                        <a:solidFill>
                          <a:schemeClr val="accent6">
                            <a:lumMod val="75000"/>
                          </a:schemeClr>
                        </a:solidFill>
                        <a:effectLst/>
                        <a:latin typeface="Century Gothic" panose="020B0502020202020204" pitchFamily="34" charset="0"/>
                      </a:endParaRPr>
                    </a:p>
                  </a:txBody>
                  <a:tcPr marL="7620" marR="7620" marT="25200" marB="25200" anchor="ctr">
                    <a:solidFill>
                      <a:schemeClr val="bg1"/>
                    </a:solidFill>
                  </a:tcPr>
                </a:tc>
              </a:tr>
              <a:tr h="238134">
                <a:tc>
                  <a:txBody>
                    <a:bodyPr/>
                    <a:lstStyle/>
                    <a:p>
                      <a:pPr algn="l" fontAlgn="ctr"/>
                      <a:r>
                        <a:rPr lang="ru-RU" sz="1000" u="none" strike="noStrike" dirty="0">
                          <a:solidFill>
                            <a:schemeClr val="accent1">
                              <a:lumMod val="50000"/>
                            </a:schemeClr>
                          </a:solidFill>
                          <a:effectLst/>
                          <a:latin typeface="Century Gothic" panose="020B0502020202020204" pitchFamily="34" charset="0"/>
                        </a:rPr>
                        <a:t>Александровский район</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2</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 </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 </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dirty="0" err="1">
                          <a:solidFill>
                            <a:schemeClr val="accent1">
                              <a:lumMod val="50000"/>
                            </a:schemeClr>
                          </a:solidFill>
                          <a:effectLst/>
                          <a:latin typeface="Century Gothic" panose="020B0502020202020204" pitchFamily="34" charset="0"/>
                        </a:rPr>
                        <a:t>Асиновский</a:t>
                      </a:r>
                      <a:r>
                        <a:rPr lang="ru-RU" sz="1000" u="none" strike="noStrike" dirty="0">
                          <a:solidFill>
                            <a:schemeClr val="accent1">
                              <a:lumMod val="50000"/>
                            </a:schemeClr>
                          </a:solidFill>
                          <a:effectLst/>
                          <a:latin typeface="Century Gothic" panose="020B0502020202020204" pitchFamily="34" charset="0"/>
                        </a:rPr>
                        <a:t>  район</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8</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1</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2</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a:solidFill>
                            <a:schemeClr val="accent1">
                              <a:lumMod val="50000"/>
                            </a:schemeClr>
                          </a:solidFill>
                          <a:effectLst/>
                          <a:latin typeface="Century Gothic" panose="020B0502020202020204" pitchFamily="34" charset="0"/>
                        </a:rPr>
                        <a:t>Бакчарский район</a:t>
                      </a:r>
                      <a:endParaRPr lang="ru-RU" sz="1000" b="0" i="0" u="none" strike="noStrike">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7</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 </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1</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a:solidFill>
                            <a:schemeClr val="accent1">
                              <a:lumMod val="50000"/>
                            </a:schemeClr>
                          </a:solidFill>
                          <a:effectLst/>
                          <a:latin typeface="Century Gothic" panose="020B0502020202020204" pitchFamily="34" charset="0"/>
                        </a:rPr>
                        <a:t>Верхнекетский район</a:t>
                      </a:r>
                      <a:endParaRPr lang="ru-RU" sz="1000" b="0" i="0" u="none" strike="noStrike">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7</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1</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2</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dirty="0">
                          <a:solidFill>
                            <a:schemeClr val="accent1">
                              <a:lumMod val="50000"/>
                            </a:schemeClr>
                          </a:solidFill>
                          <a:effectLst/>
                          <a:latin typeface="Century Gothic" panose="020B0502020202020204" pitchFamily="34" charset="0"/>
                        </a:rPr>
                        <a:t>Зырянский район</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8</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 </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2</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dirty="0" err="1">
                          <a:solidFill>
                            <a:schemeClr val="accent1">
                              <a:lumMod val="50000"/>
                            </a:schemeClr>
                          </a:solidFill>
                          <a:effectLst/>
                          <a:latin typeface="Century Gothic" panose="020B0502020202020204" pitchFamily="34" charset="0"/>
                        </a:rPr>
                        <a:t>Каргасокский</a:t>
                      </a:r>
                      <a:r>
                        <a:rPr lang="ru-RU" sz="1000" u="none" strike="noStrike" dirty="0">
                          <a:solidFill>
                            <a:schemeClr val="accent1">
                              <a:lumMod val="50000"/>
                            </a:schemeClr>
                          </a:solidFill>
                          <a:effectLst/>
                          <a:latin typeface="Century Gothic" panose="020B0502020202020204" pitchFamily="34" charset="0"/>
                        </a:rPr>
                        <a:t> район</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12</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1</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2</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dirty="0" err="1">
                          <a:solidFill>
                            <a:schemeClr val="accent1">
                              <a:lumMod val="50000"/>
                            </a:schemeClr>
                          </a:solidFill>
                          <a:effectLst/>
                          <a:latin typeface="Century Gothic" panose="020B0502020202020204" pitchFamily="34" charset="0"/>
                        </a:rPr>
                        <a:t>Кожевниковский</a:t>
                      </a:r>
                      <a:r>
                        <a:rPr lang="ru-RU" sz="1000" u="none" strike="noStrike" dirty="0">
                          <a:solidFill>
                            <a:schemeClr val="accent1">
                              <a:lumMod val="50000"/>
                            </a:schemeClr>
                          </a:solidFill>
                          <a:effectLst/>
                          <a:latin typeface="Century Gothic" panose="020B0502020202020204" pitchFamily="34" charset="0"/>
                        </a:rPr>
                        <a:t> район</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6</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 </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2</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a:solidFill>
                            <a:schemeClr val="accent1">
                              <a:lumMod val="50000"/>
                            </a:schemeClr>
                          </a:solidFill>
                          <a:effectLst/>
                          <a:latin typeface="Century Gothic" panose="020B0502020202020204" pitchFamily="34" charset="0"/>
                        </a:rPr>
                        <a:t>Колпашевский район</a:t>
                      </a:r>
                      <a:endParaRPr lang="ru-RU" sz="1000" b="0" i="0" u="none" strike="noStrike">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4</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 </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1</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a:solidFill>
                            <a:schemeClr val="accent1">
                              <a:lumMod val="50000"/>
                            </a:schemeClr>
                          </a:solidFill>
                          <a:effectLst/>
                          <a:latin typeface="Century Gothic" panose="020B0502020202020204" pitchFamily="34" charset="0"/>
                        </a:rPr>
                        <a:t>Кривошеинский район</a:t>
                      </a:r>
                      <a:endParaRPr lang="ru-RU" sz="1000" b="0" i="0" u="none" strike="noStrike">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4</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 </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2</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dirty="0" err="1">
                          <a:solidFill>
                            <a:schemeClr val="accent1">
                              <a:lumMod val="50000"/>
                            </a:schemeClr>
                          </a:solidFill>
                          <a:effectLst/>
                          <a:latin typeface="Century Gothic" panose="020B0502020202020204" pitchFamily="34" charset="0"/>
                        </a:rPr>
                        <a:t>Молчановский</a:t>
                      </a:r>
                      <a:r>
                        <a:rPr lang="ru-RU" sz="1000" u="none" strike="noStrike" dirty="0">
                          <a:solidFill>
                            <a:schemeClr val="accent1">
                              <a:lumMod val="50000"/>
                            </a:schemeClr>
                          </a:solidFill>
                          <a:effectLst/>
                          <a:latin typeface="Century Gothic" panose="020B0502020202020204" pitchFamily="34" charset="0"/>
                        </a:rPr>
                        <a:t> район</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6</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 </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4</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a:solidFill>
                            <a:schemeClr val="accent1">
                              <a:lumMod val="50000"/>
                            </a:schemeClr>
                          </a:solidFill>
                          <a:effectLst/>
                          <a:latin typeface="Century Gothic" panose="020B0502020202020204" pitchFamily="34" charset="0"/>
                        </a:rPr>
                        <a:t>Парабельский район</a:t>
                      </a:r>
                      <a:endParaRPr lang="ru-RU" sz="1000" b="0" i="0" u="none" strike="noStrike">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4</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 </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2</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a:solidFill>
                            <a:schemeClr val="accent1">
                              <a:lumMod val="50000"/>
                            </a:schemeClr>
                          </a:solidFill>
                          <a:effectLst/>
                          <a:latin typeface="Century Gothic" panose="020B0502020202020204" pitchFamily="34" charset="0"/>
                        </a:rPr>
                        <a:t>Первомайский район</a:t>
                      </a:r>
                      <a:endParaRPr lang="ru-RU" sz="1000" b="0" i="0" u="none" strike="noStrike">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11</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1</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3</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a:solidFill>
                            <a:schemeClr val="accent1">
                              <a:lumMod val="50000"/>
                            </a:schemeClr>
                          </a:solidFill>
                          <a:effectLst/>
                          <a:latin typeface="Century Gothic" panose="020B0502020202020204" pitchFamily="34" charset="0"/>
                        </a:rPr>
                        <a:t>Тегульдетский район</a:t>
                      </a:r>
                      <a:endParaRPr lang="ru-RU" sz="1000" b="0" i="0" u="none" strike="noStrike">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4</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2</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1</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dirty="0">
                          <a:solidFill>
                            <a:schemeClr val="accent1">
                              <a:lumMod val="50000"/>
                            </a:schemeClr>
                          </a:solidFill>
                          <a:effectLst/>
                          <a:latin typeface="Century Gothic" panose="020B0502020202020204" pitchFamily="34" charset="0"/>
                        </a:rPr>
                        <a:t>Томский район</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18</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1</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7</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dirty="0" err="1">
                          <a:solidFill>
                            <a:schemeClr val="accent1">
                              <a:lumMod val="50000"/>
                            </a:schemeClr>
                          </a:solidFill>
                          <a:effectLst/>
                          <a:latin typeface="Century Gothic" panose="020B0502020202020204" pitchFamily="34" charset="0"/>
                        </a:rPr>
                        <a:t>Чаинский</a:t>
                      </a:r>
                      <a:r>
                        <a:rPr lang="ru-RU" sz="1000" u="none" strike="noStrike" dirty="0">
                          <a:solidFill>
                            <a:schemeClr val="accent1">
                              <a:lumMod val="50000"/>
                            </a:schemeClr>
                          </a:solidFill>
                          <a:effectLst/>
                          <a:latin typeface="Century Gothic" panose="020B0502020202020204" pitchFamily="34" charset="0"/>
                        </a:rPr>
                        <a:t> район</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5</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1</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1</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dirty="0" err="1">
                          <a:solidFill>
                            <a:schemeClr val="accent1">
                              <a:lumMod val="50000"/>
                            </a:schemeClr>
                          </a:solidFill>
                          <a:effectLst/>
                          <a:latin typeface="Century Gothic" panose="020B0502020202020204" pitchFamily="34" charset="0"/>
                        </a:rPr>
                        <a:t>Шегарский</a:t>
                      </a:r>
                      <a:r>
                        <a:rPr lang="ru-RU" sz="1000" u="none" strike="noStrike" dirty="0">
                          <a:solidFill>
                            <a:schemeClr val="accent1">
                              <a:lumMod val="50000"/>
                            </a:schemeClr>
                          </a:solidFill>
                          <a:effectLst/>
                          <a:latin typeface="Century Gothic" panose="020B0502020202020204" pitchFamily="34" charset="0"/>
                        </a:rPr>
                        <a:t> район</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8</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 </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4</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dirty="0" smtClean="0">
                          <a:solidFill>
                            <a:schemeClr val="accent1">
                              <a:lumMod val="50000"/>
                            </a:schemeClr>
                          </a:solidFill>
                          <a:effectLst/>
                          <a:latin typeface="Century Gothic" panose="020B0502020202020204" pitchFamily="34" charset="0"/>
                        </a:rPr>
                        <a:t>г. </a:t>
                      </a:r>
                      <a:r>
                        <a:rPr lang="ru-RU" sz="1000" u="none" strike="noStrike" dirty="0">
                          <a:solidFill>
                            <a:schemeClr val="accent1">
                              <a:lumMod val="50000"/>
                            </a:schemeClr>
                          </a:solidFill>
                          <a:effectLst/>
                          <a:latin typeface="Century Gothic" panose="020B0502020202020204" pitchFamily="34" charset="0"/>
                        </a:rPr>
                        <a:t>Кедровый</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2</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 </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1</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dirty="0" smtClean="0">
                          <a:solidFill>
                            <a:schemeClr val="accent1">
                              <a:lumMod val="50000"/>
                            </a:schemeClr>
                          </a:solidFill>
                          <a:effectLst/>
                          <a:latin typeface="Century Gothic" panose="020B0502020202020204" pitchFamily="34" charset="0"/>
                        </a:rPr>
                        <a:t>г. </a:t>
                      </a:r>
                      <a:r>
                        <a:rPr lang="ru-RU" sz="1000" u="none" strike="noStrike" dirty="0">
                          <a:solidFill>
                            <a:schemeClr val="accent1">
                              <a:lumMod val="50000"/>
                            </a:schemeClr>
                          </a:solidFill>
                          <a:effectLst/>
                          <a:latin typeface="Century Gothic" panose="020B0502020202020204" pitchFamily="34" charset="0"/>
                        </a:rPr>
                        <a:t>Стрежевой</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1</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a:solidFill>
                            <a:schemeClr val="accent6">
                              <a:lumMod val="75000"/>
                            </a:schemeClr>
                          </a:solidFill>
                          <a:effectLst/>
                          <a:latin typeface="Century Gothic" panose="020B0502020202020204" pitchFamily="34" charset="0"/>
                        </a:rPr>
                        <a:t>1</a:t>
                      </a:r>
                      <a:endParaRPr lang="ru-RU" sz="1000" b="0" i="0" u="none" strike="noStrike">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 </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dirty="0">
                          <a:solidFill>
                            <a:schemeClr val="accent1">
                              <a:lumMod val="50000"/>
                            </a:schemeClr>
                          </a:solidFill>
                          <a:effectLst/>
                          <a:latin typeface="Century Gothic" panose="020B0502020202020204" pitchFamily="34" charset="0"/>
                        </a:rPr>
                        <a:t>ЗАТО Северск</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3</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 </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1</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r h="238134">
                <a:tc>
                  <a:txBody>
                    <a:bodyPr/>
                    <a:lstStyle/>
                    <a:p>
                      <a:pPr algn="l" fontAlgn="ctr"/>
                      <a:r>
                        <a:rPr lang="ru-RU" sz="1000" u="none" strike="noStrike" dirty="0" smtClean="0">
                          <a:solidFill>
                            <a:schemeClr val="accent1">
                              <a:lumMod val="50000"/>
                            </a:schemeClr>
                          </a:solidFill>
                          <a:effectLst/>
                          <a:latin typeface="Century Gothic" panose="020B0502020202020204" pitchFamily="34" charset="0"/>
                        </a:rPr>
                        <a:t>г. Томск</a:t>
                      </a:r>
                      <a:endParaRPr lang="ru-RU" sz="1000" b="0" i="0" u="none" strike="noStrike" dirty="0">
                        <a:solidFill>
                          <a:schemeClr val="accent1">
                            <a:lumMod val="50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8</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1</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c>
                  <a:txBody>
                    <a:bodyPr/>
                    <a:lstStyle/>
                    <a:p>
                      <a:pPr algn="ctr" fontAlgn="ctr"/>
                      <a:r>
                        <a:rPr lang="ru-RU" sz="1000" u="none" strike="noStrike" dirty="0">
                          <a:solidFill>
                            <a:schemeClr val="accent6">
                              <a:lumMod val="75000"/>
                            </a:schemeClr>
                          </a:solidFill>
                          <a:effectLst/>
                          <a:latin typeface="Century Gothic" panose="020B0502020202020204" pitchFamily="34" charset="0"/>
                        </a:rPr>
                        <a:t>4</a:t>
                      </a:r>
                      <a:endParaRPr lang="ru-RU" sz="1000" b="0" i="0" u="none" strike="noStrike" dirty="0">
                        <a:solidFill>
                          <a:schemeClr val="accent6">
                            <a:lumMod val="75000"/>
                          </a:schemeClr>
                        </a:solidFill>
                        <a:effectLst/>
                        <a:latin typeface="Century Gothic" panose="020B0502020202020204" pitchFamily="34" charset="0"/>
                      </a:endParaRPr>
                    </a:p>
                  </a:txBody>
                  <a:tcPr marL="7620" marR="7620" marT="36000" marB="36000" anchor="ctr">
                    <a:solidFill>
                      <a:schemeClr val="bg1"/>
                    </a:solidFill>
                  </a:tcPr>
                </a:tc>
              </a:tr>
            </a:tbl>
          </a:graphicData>
        </a:graphic>
      </p:graphicFrame>
      <p:cxnSp>
        <p:nvCxnSpPr>
          <p:cNvPr id="13" name="Прямая соединительная линия 12"/>
          <p:cNvCxnSpPr/>
          <p:nvPr/>
        </p:nvCxnSpPr>
        <p:spPr>
          <a:xfrm>
            <a:off x="2282718" y="1536125"/>
            <a:ext cx="8030" cy="5136369"/>
          </a:xfrm>
          <a:prstGeom prst="line">
            <a:avLst/>
          </a:prstGeom>
          <a:noFill/>
          <a:ln w="12700" cap="flat">
            <a:solidFill>
              <a:srgbClr val="0063B8"/>
            </a:solidFill>
            <a:prstDash val="sysDash"/>
            <a:miter lim="800000"/>
          </a:ln>
          <a:effectLst/>
          <a:sp3d/>
        </p:spPr>
        <p:style>
          <a:lnRef idx="0">
            <a:scrgbClr r="0" g="0" b="0"/>
          </a:lnRef>
          <a:fillRef idx="0">
            <a:scrgbClr r="0" g="0" b="0"/>
          </a:fillRef>
          <a:effectRef idx="0">
            <a:scrgbClr r="0" g="0" b="0"/>
          </a:effectRef>
          <a:fontRef idx="none"/>
        </p:style>
      </p:cxnSp>
      <p:cxnSp>
        <p:nvCxnSpPr>
          <p:cNvPr id="14" name="Прямая соединительная линия 13"/>
          <p:cNvCxnSpPr/>
          <p:nvPr/>
        </p:nvCxnSpPr>
        <p:spPr>
          <a:xfrm>
            <a:off x="4285683" y="1536125"/>
            <a:ext cx="8030" cy="5136369"/>
          </a:xfrm>
          <a:prstGeom prst="line">
            <a:avLst/>
          </a:prstGeom>
          <a:noFill/>
          <a:ln w="12700" cap="flat">
            <a:solidFill>
              <a:srgbClr val="0063B8"/>
            </a:solidFill>
            <a:prstDash val="sysDash"/>
            <a:miter lim="800000"/>
          </a:ln>
          <a:effectLst/>
          <a:sp3d/>
        </p:spPr>
        <p:style>
          <a:lnRef idx="0">
            <a:scrgbClr r="0" g="0" b="0"/>
          </a:lnRef>
          <a:fillRef idx="0">
            <a:scrgbClr r="0" g="0" b="0"/>
          </a:fillRef>
          <a:effectRef idx="0">
            <a:scrgbClr r="0" g="0" b="0"/>
          </a:effectRef>
          <a:fontRef idx="none"/>
        </p:style>
      </p:cxnSp>
      <p:cxnSp>
        <p:nvCxnSpPr>
          <p:cNvPr id="15" name="Прямая соединительная линия 14"/>
          <p:cNvCxnSpPr/>
          <p:nvPr/>
        </p:nvCxnSpPr>
        <p:spPr>
          <a:xfrm>
            <a:off x="6107106" y="1524260"/>
            <a:ext cx="8030" cy="5136369"/>
          </a:xfrm>
          <a:prstGeom prst="line">
            <a:avLst/>
          </a:prstGeom>
          <a:noFill/>
          <a:ln w="12700" cap="flat">
            <a:solidFill>
              <a:srgbClr val="0063B8"/>
            </a:solidFill>
            <a:prstDash val="sysDash"/>
            <a:miter lim="800000"/>
          </a:ln>
          <a:effectLst/>
          <a:sp3d/>
        </p:spPr>
        <p:style>
          <a:lnRef idx="0">
            <a:scrgbClr r="0" g="0" b="0"/>
          </a:lnRef>
          <a:fillRef idx="0">
            <a:scrgbClr r="0" g="0" b="0"/>
          </a:fillRef>
          <a:effectRef idx="0">
            <a:scrgbClr r="0" g="0" b="0"/>
          </a:effectRef>
          <a:fontRef idx="none"/>
        </p:style>
      </p:cxnSp>
      <p:sp>
        <p:nvSpPr>
          <p:cNvPr id="16" name="Прямоугольник 15"/>
          <p:cNvSpPr/>
          <p:nvPr/>
        </p:nvSpPr>
        <p:spPr>
          <a:xfrm>
            <a:off x="8113907" y="1172244"/>
            <a:ext cx="1714500" cy="500221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ru-RU" sz="1100" b="1" dirty="0" smtClean="0">
              <a:solidFill>
                <a:schemeClr val="tx2">
                  <a:lumMod val="50000"/>
                </a:schemeClr>
              </a:solidFill>
              <a:latin typeface="Century Gothic" panose="020B0502020202020204" pitchFamily="34" charset="0"/>
            </a:endParaRPr>
          </a:p>
          <a:p>
            <a:pPr algn="ctr">
              <a:defRPr/>
            </a:pPr>
            <a:r>
              <a:rPr lang="ru-RU" sz="1100" b="1" dirty="0" smtClean="0">
                <a:solidFill>
                  <a:schemeClr val="tx2">
                    <a:lumMod val="50000"/>
                  </a:schemeClr>
                </a:solidFill>
                <a:latin typeface="Century Gothic" panose="020B0502020202020204" pitchFamily="34" charset="0"/>
              </a:rPr>
              <a:t>Задачи </a:t>
            </a: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2">
                    <a:lumMod val="50000"/>
                  </a:schemeClr>
                </a:solidFill>
                <a:latin typeface="Century Gothic" panose="020B0502020202020204" pitchFamily="34" charset="0"/>
              </a:rPr>
              <a:t>на 2021/2022 </a:t>
            </a:r>
            <a:r>
              <a:rPr lang="ru-RU" sz="1100" b="1" dirty="0" err="1">
                <a:solidFill>
                  <a:schemeClr val="tx2">
                    <a:lumMod val="50000"/>
                  </a:schemeClr>
                </a:solidFill>
                <a:latin typeface="Century Gothic" panose="020B0502020202020204" pitchFamily="34" charset="0"/>
              </a:rPr>
              <a:t>уч.г</a:t>
            </a:r>
            <a:r>
              <a:rPr lang="ru-RU" sz="1100" b="1" dirty="0" smtClean="0">
                <a:solidFill>
                  <a:schemeClr val="tx2">
                    <a:lumMod val="50000"/>
                  </a:schemeClr>
                </a:solidFill>
                <a:latin typeface="Century Gothic" panose="020B0502020202020204" pitchFamily="34" charset="0"/>
              </a:rPr>
              <a:t>.:</a:t>
            </a:r>
          </a:p>
          <a:p>
            <a:pPr algn="ctr">
              <a:defRPr/>
            </a:pPr>
            <a:endParaRPr lang="ru-RU" sz="1100" b="1" dirty="0">
              <a:solidFill>
                <a:schemeClr val="tx2">
                  <a:lumMod val="50000"/>
                </a:schemeClr>
              </a:solidFill>
              <a:latin typeface="Century Gothic" panose="020B0502020202020204" pitchFamily="34" charset="0"/>
            </a:endParaRPr>
          </a:p>
          <a:p>
            <a:r>
              <a:rPr lang="ru-RU" sz="1100" spc="-26" dirty="0">
                <a:solidFill>
                  <a:schemeClr val="accent1">
                    <a:lumMod val="50000"/>
                  </a:schemeClr>
                </a:solidFill>
                <a:latin typeface="Century Gothic" panose="020B0502020202020204" pitchFamily="34" charset="0"/>
                <a:cs typeface="Gotham Pro Black" panose="02000903040000020004" pitchFamily="2" charset="0"/>
              </a:rPr>
              <a:t>1. Реализации проекта «500</a:t>
            </a:r>
            <a:r>
              <a:rPr lang="ru-RU" sz="1100" spc="-26" dirty="0" smtClean="0">
                <a:solidFill>
                  <a:schemeClr val="accent1">
                    <a:lumMod val="50000"/>
                  </a:schemeClr>
                </a:solidFill>
                <a:latin typeface="Century Gothic" panose="020B0502020202020204" pitchFamily="34" charset="0"/>
                <a:cs typeface="Gotham Pro Black" panose="02000903040000020004" pitchFamily="2" charset="0"/>
              </a:rPr>
              <a:t>+»</a:t>
            </a:r>
            <a:endParaRPr lang="ru-RU" sz="1100" spc="-26" dirty="0">
              <a:solidFill>
                <a:schemeClr val="accent1">
                  <a:lumMod val="50000"/>
                </a:schemeClr>
              </a:solidFill>
              <a:latin typeface="Century Gothic" panose="020B0502020202020204" pitchFamily="34" charset="0"/>
              <a:cs typeface="Gotham Pro Black" panose="02000903040000020004" pitchFamily="2" charset="0"/>
            </a:endParaRPr>
          </a:p>
          <a:p>
            <a:endParaRPr lang="ru-RU" sz="1100" spc="-26" dirty="0">
              <a:solidFill>
                <a:schemeClr val="accent1">
                  <a:lumMod val="50000"/>
                </a:schemeClr>
              </a:solidFill>
              <a:latin typeface="Century Gothic" panose="020B0502020202020204" pitchFamily="34" charset="0"/>
              <a:cs typeface="Gotham Pro Black" panose="02000903040000020004" pitchFamily="2" charset="0"/>
            </a:endParaRPr>
          </a:p>
          <a:p>
            <a:r>
              <a:rPr lang="ru-RU" sz="1100" spc="-26" dirty="0">
                <a:solidFill>
                  <a:schemeClr val="accent1">
                    <a:lumMod val="50000"/>
                  </a:schemeClr>
                </a:solidFill>
                <a:latin typeface="Century Gothic" panose="020B0502020202020204" pitchFamily="34" charset="0"/>
                <a:cs typeface="Gotham Pro Black" panose="02000903040000020004" pitchFamily="2" charset="0"/>
              </a:rPr>
              <a:t>2.  Разработка  и реализация муниципальных планов адресной методической поддержки ШНОР, не участвующих в проекте «500+».</a:t>
            </a:r>
          </a:p>
          <a:p>
            <a:r>
              <a:rPr lang="ru-RU" sz="1050" spc="-26" dirty="0">
                <a:solidFill>
                  <a:schemeClr val="accent1">
                    <a:lumMod val="50000"/>
                  </a:schemeClr>
                </a:solidFill>
                <a:latin typeface="Century Gothic" panose="020B0502020202020204" pitchFamily="34" charset="0"/>
                <a:cs typeface="Gotham Pro Black" panose="02000903040000020004" pitchFamily="2" charset="0"/>
              </a:rPr>
              <a:t>(не позднее </a:t>
            </a:r>
            <a:r>
              <a:rPr lang="ru-RU" sz="1050" b="1" spc="-26" dirty="0" smtClean="0">
                <a:solidFill>
                  <a:schemeClr val="accent1">
                    <a:lumMod val="50000"/>
                  </a:schemeClr>
                </a:solidFill>
                <a:latin typeface="Century Gothic" panose="020B0502020202020204" pitchFamily="34" charset="0"/>
                <a:cs typeface="Gotham Pro Black" panose="02000903040000020004" pitchFamily="2" charset="0"/>
              </a:rPr>
              <a:t>20.09.2021</a:t>
            </a:r>
            <a:r>
              <a:rPr lang="ru-RU" sz="1050" spc="-26" dirty="0">
                <a:solidFill>
                  <a:schemeClr val="accent1">
                    <a:lumMod val="50000"/>
                  </a:schemeClr>
                </a:solidFill>
                <a:latin typeface="Century Gothic" panose="020B0502020202020204" pitchFamily="34" charset="0"/>
                <a:cs typeface="Gotham Pro Black" panose="02000903040000020004" pitchFamily="2" charset="0"/>
              </a:rPr>
              <a:t>)</a:t>
            </a:r>
          </a:p>
          <a:p>
            <a:endParaRPr lang="ru-RU" sz="1100" spc="-26" dirty="0">
              <a:solidFill>
                <a:schemeClr val="accent1">
                  <a:lumMod val="50000"/>
                </a:schemeClr>
              </a:solidFill>
              <a:latin typeface="Century Gothic" panose="020B0502020202020204" pitchFamily="34" charset="0"/>
              <a:cs typeface="Gotham Pro Black" panose="02000903040000020004" pitchFamily="2" charset="0"/>
            </a:endParaRPr>
          </a:p>
          <a:p>
            <a:r>
              <a:rPr lang="ru-RU" sz="1100" spc="-26" dirty="0">
                <a:solidFill>
                  <a:schemeClr val="accent1">
                    <a:lumMod val="50000"/>
                  </a:schemeClr>
                </a:solidFill>
                <a:latin typeface="Century Gothic" panose="020B0502020202020204" pitchFamily="34" charset="0"/>
                <a:cs typeface="Gotham Pro Black" panose="02000903040000020004" pitchFamily="2" charset="0"/>
              </a:rPr>
              <a:t>3. Формирование системы выявления и поддержки  </a:t>
            </a:r>
            <a:r>
              <a:rPr lang="ru-RU" sz="1100" spc="-26" dirty="0" smtClean="0">
                <a:solidFill>
                  <a:schemeClr val="accent1">
                    <a:lumMod val="50000"/>
                  </a:schemeClr>
                </a:solidFill>
                <a:latin typeface="Century Gothic" panose="020B0502020202020204" pitchFamily="34" charset="0"/>
                <a:cs typeface="Gotham Pro Black" panose="02000903040000020004" pitchFamily="2" charset="0"/>
              </a:rPr>
              <a:t>ШНОР</a:t>
            </a:r>
            <a:endParaRPr lang="ru-RU" sz="1100" spc="-26" dirty="0">
              <a:solidFill>
                <a:schemeClr val="accent1">
                  <a:lumMod val="50000"/>
                </a:schemeClr>
              </a:solidFill>
              <a:latin typeface="Century Gothic" panose="020B0502020202020204" pitchFamily="34" charset="0"/>
              <a:cs typeface="Gotham Pro Black" panose="02000903040000020004" pitchFamily="2" charset="0"/>
            </a:endParaRPr>
          </a:p>
          <a:p>
            <a:pPr algn="ctr">
              <a:defRPr/>
            </a:pPr>
            <a:r>
              <a:rPr lang="ru-RU" sz="1100" b="1" dirty="0" smtClean="0">
                <a:solidFill>
                  <a:schemeClr val="tx2">
                    <a:lumMod val="50000"/>
                  </a:schemeClr>
                </a:solidFill>
                <a:latin typeface="Century Gothic" panose="020B0502020202020204" pitchFamily="34" charset="0"/>
              </a:rPr>
              <a:t> </a:t>
            </a:r>
            <a:endParaRPr lang="ru-RU" sz="1100" b="1" dirty="0">
              <a:solidFill>
                <a:schemeClr val="tx2">
                  <a:lumMod val="50000"/>
                </a:schemeClr>
              </a:solidFill>
              <a:latin typeface="Century Gothic" panose="020B0502020202020204" pitchFamily="34" charset="0"/>
            </a:endParaRPr>
          </a:p>
          <a:p>
            <a:pPr algn="ctr">
              <a:defRPr/>
            </a:pP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1"/>
                </a:solidFill>
                <a:latin typeface="Century Gothic" panose="020B0502020202020204" pitchFamily="34" charset="0"/>
              </a:rPr>
              <a:t> </a:t>
            </a:r>
          </a:p>
          <a:p>
            <a:pPr algn="ctr">
              <a:defRPr/>
            </a:pPr>
            <a:endParaRPr lang="ru-RU" sz="1100" b="1" dirty="0">
              <a:solidFill>
                <a:schemeClr val="tx1"/>
              </a:solidFill>
            </a:endParaRPr>
          </a:p>
        </p:txBody>
      </p:sp>
    </p:spTree>
    <p:extLst>
      <p:ext uri="{BB962C8B-B14F-4D97-AF65-F5344CB8AC3E}">
        <p14:creationId xmlns:p14="http://schemas.microsoft.com/office/powerpoint/2010/main" val="3448793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xmlns="" id="{06303101-1E77-4C77-8A30-A22484C695F4}"/>
              </a:ext>
            </a:extLst>
          </p:cNvPr>
          <p:cNvSpPr/>
          <p:nvPr/>
        </p:nvSpPr>
        <p:spPr>
          <a:xfrm rot="10800000" flipV="1">
            <a:off x="1304419" y="1110662"/>
            <a:ext cx="5745647" cy="45362"/>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984"/>
          </a:p>
        </p:txBody>
      </p:sp>
      <p:sp>
        <p:nvSpPr>
          <p:cNvPr id="10" name="Прямоугольник 9">
            <a:extLst>
              <a:ext uri="{FF2B5EF4-FFF2-40B4-BE49-F238E27FC236}">
                <a16:creationId xmlns:a16="http://schemas.microsoft.com/office/drawing/2014/main" xmlns="" id="{2DB9C1C5-2440-4B2F-87AE-75644FB9703F}"/>
              </a:ext>
            </a:extLst>
          </p:cNvPr>
          <p:cNvSpPr/>
          <p:nvPr/>
        </p:nvSpPr>
        <p:spPr>
          <a:xfrm>
            <a:off x="2880072" y="970792"/>
            <a:ext cx="5002992" cy="4123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86"/>
          </a:p>
        </p:txBody>
      </p:sp>
      <p:sp>
        <p:nvSpPr>
          <p:cNvPr id="11" name="Прямоугольник 10">
            <a:extLst>
              <a:ext uri="{FF2B5EF4-FFF2-40B4-BE49-F238E27FC236}">
                <a16:creationId xmlns:a16="http://schemas.microsoft.com/office/drawing/2014/main" xmlns="" id="{8FD57ADB-097C-4F85-A796-84746BE2D9E8}"/>
              </a:ext>
            </a:extLst>
          </p:cNvPr>
          <p:cNvSpPr/>
          <p:nvPr/>
        </p:nvSpPr>
        <p:spPr>
          <a:xfrm>
            <a:off x="504031" y="765292"/>
            <a:ext cx="4500055" cy="690738"/>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endParaRPr lang="ru-RU" b="1" cap="all" dirty="0"/>
          </a:p>
        </p:txBody>
      </p:sp>
      <p:sp>
        <p:nvSpPr>
          <p:cNvPr id="12" name="TextBox 11">
            <a:extLst>
              <a:ext uri="{FF2B5EF4-FFF2-40B4-BE49-F238E27FC236}">
                <a16:creationId xmlns:a16="http://schemas.microsoft.com/office/drawing/2014/main" xmlns="" id="{AA23CAE1-5760-4F5C-8FE4-481897F5B882}"/>
              </a:ext>
            </a:extLst>
          </p:cNvPr>
          <p:cNvSpPr txBox="1"/>
          <p:nvPr/>
        </p:nvSpPr>
        <p:spPr>
          <a:xfrm>
            <a:off x="641782" y="837143"/>
            <a:ext cx="4254514" cy="543747"/>
          </a:xfrm>
          <a:prstGeom prst="rect">
            <a:avLst/>
          </a:prstGeom>
          <a:noFill/>
        </p:spPr>
        <p:txBody>
          <a:bodyPr wrap="square" lIns="69097" tIns="34548" rIns="69097" bIns="34548">
            <a:spAutoFit/>
          </a:bodyPr>
          <a:lstStyle/>
          <a:p>
            <a:pPr marL="9596" defTabSz="690947">
              <a:lnSpc>
                <a:spcPct val="110000"/>
              </a:lnSpc>
              <a:spcAft>
                <a:spcPts val="600"/>
              </a:spcAft>
              <a:defRPr/>
            </a:pPr>
            <a:r>
              <a:rPr lang="ru-RU" sz="1400" b="1" spc="-26" dirty="0" smtClean="0">
                <a:solidFill>
                  <a:schemeClr val="bg1"/>
                </a:solidFill>
                <a:latin typeface="Century Gothic" panose="020B0502020202020204" pitchFamily="34" charset="0"/>
                <a:cs typeface="Gotham Pro Black" panose="02000903040000020004" pitchFamily="2" charset="0"/>
              </a:rPr>
              <a:t>Качество образования. Оценка образовательных результатов обучающихся</a:t>
            </a:r>
            <a:endParaRPr lang="ru-RU" sz="1400" b="1" cap="all" spc="-26" dirty="0">
              <a:solidFill>
                <a:schemeClr val="bg1"/>
              </a:solidFill>
              <a:latin typeface="Century Gothic" panose="020B0502020202020204" pitchFamily="34" charset="0"/>
              <a:cs typeface="Gotham Pro Black" panose="02000903040000020004" pitchFamily="2" charset="0"/>
            </a:endParaRPr>
          </a:p>
        </p:txBody>
      </p:sp>
      <p:graphicFrame>
        <p:nvGraphicFramePr>
          <p:cNvPr id="13" name="Таблица 9">
            <a:extLst>
              <a:ext uri="{FF2B5EF4-FFF2-40B4-BE49-F238E27FC236}">
                <a16:creationId xmlns="" xmlns:a16="http://schemas.microsoft.com/office/drawing/2014/main" id="{525E06A5-3C63-4D8B-8BEB-DBDD0D509C92}"/>
              </a:ext>
            </a:extLst>
          </p:cNvPr>
          <p:cNvGraphicFramePr>
            <a:graphicFrameLocks noGrp="1"/>
          </p:cNvGraphicFramePr>
          <p:nvPr>
            <p:extLst/>
          </p:nvPr>
        </p:nvGraphicFramePr>
        <p:xfrm>
          <a:off x="1943968" y="1533731"/>
          <a:ext cx="2880320" cy="1048512"/>
        </p:xfrm>
        <a:graphic>
          <a:graphicData uri="http://schemas.openxmlformats.org/drawingml/2006/table">
            <a:tbl>
              <a:tblPr firstRow="1" bandRow="1">
                <a:tableStyleId>{2D5ABB26-0587-4C30-8999-92F81FD0307C}</a:tableStyleId>
              </a:tblPr>
              <a:tblGrid>
                <a:gridCol w="1008111">
                  <a:extLst>
                    <a:ext uri="{9D8B030D-6E8A-4147-A177-3AD203B41FA5}">
                      <a16:colId xmlns="" xmlns:a16="http://schemas.microsoft.com/office/drawing/2014/main" val="3470755714"/>
                    </a:ext>
                  </a:extLst>
                </a:gridCol>
                <a:gridCol w="936105">
                  <a:extLst>
                    <a:ext uri="{9D8B030D-6E8A-4147-A177-3AD203B41FA5}">
                      <a16:colId xmlns="" xmlns:a16="http://schemas.microsoft.com/office/drawing/2014/main" val="3551575772"/>
                    </a:ext>
                  </a:extLst>
                </a:gridCol>
                <a:gridCol w="936104">
                  <a:extLst>
                    <a:ext uri="{9D8B030D-6E8A-4147-A177-3AD203B41FA5}">
                      <a16:colId xmlns="" xmlns:a16="http://schemas.microsoft.com/office/drawing/2014/main" val="2881948787"/>
                    </a:ext>
                  </a:extLst>
                </a:gridCol>
              </a:tblGrid>
              <a:tr h="198486">
                <a:tc>
                  <a:txBody>
                    <a:bodyPr/>
                    <a:lstStyle/>
                    <a:p>
                      <a:pPr algn="ctr"/>
                      <a:endParaRPr lang="ru-RU" sz="1000" b="1" dirty="0">
                        <a:solidFill>
                          <a:schemeClr val="tx1"/>
                        </a:solidFill>
                        <a:latin typeface="Century Gothic" panose="020B0502020202020204" pitchFamily="34" charset="0"/>
                      </a:endParaRPr>
                    </a:p>
                  </a:txBody>
                  <a:tcPr marL="109728" marR="109728" marT="36000" marB="36000"/>
                </a:tc>
                <a:tc>
                  <a:txBody>
                    <a:bodyPr/>
                    <a:lstStyle/>
                    <a:p>
                      <a:pPr marL="0" indent="0" algn="ctr"/>
                      <a:r>
                        <a:rPr lang="ru-RU" sz="1000" b="1" dirty="0" smtClean="0">
                          <a:solidFill>
                            <a:schemeClr val="tx1"/>
                          </a:solidFill>
                          <a:latin typeface="Century Gothic" panose="020B0502020202020204" pitchFamily="34" charset="0"/>
                        </a:rPr>
                        <a:t>Кол-во ОО</a:t>
                      </a:r>
                      <a:endParaRPr lang="ru-RU" sz="1000" b="0" dirty="0">
                        <a:solidFill>
                          <a:schemeClr val="tx1"/>
                        </a:solidFill>
                        <a:latin typeface="Century Gothic" panose="020B0502020202020204" pitchFamily="34" charset="0"/>
                      </a:endParaRPr>
                    </a:p>
                  </a:txBody>
                  <a:tcPr marL="109728" marR="109728" marT="54864" marB="54864"/>
                </a:tc>
                <a:tc>
                  <a:txBody>
                    <a:bodyPr/>
                    <a:lstStyle/>
                    <a:p>
                      <a:pPr algn="ctr"/>
                      <a:r>
                        <a:rPr lang="ru-RU" sz="1000" b="1" dirty="0" smtClean="0">
                          <a:solidFill>
                            <a:schemeClr val="tx1"/>
                          </a:solidFill>
                          <a:latin typeface="Century Gothic" panose="020B0502020202020204" pitchFamily="34" charset="0"/>
                        </a:rPr>
                        <a:t>Кол-во МО</a:t>
                      </a:r>
                      <a:endParaRPr lang="ru-RU" sz="1000" b="0" dirty="0">
                        <a:solidFill>
                          <a:schemeClr val="tx1"/>
                        </a:solidFill>
                        <a:latin typeface="Century Gothic" panose="020B0502020202020204" pitchFamily="34" charset="0"/>
                      </a:endParaRPr>
                    </a:p>
                  </a:txBody>
                  <a:tcPr marL="109728" marR="109728" marT="54864" marB="54864"/>
                </a:tc>
                <a:extLst>
                  <a:ext uri="{0D108BD9-81ED-4DB2-BD59-A6C34878D82A}">
                    <a16:rowId xmlns="" xmlns:a16="http://schemas.microsoft.com/office/drawing/2014/main" val="45030716"/>
                  </a:ext>
                </a:extLst>
              </a:tr>
              <a:tr h="184250">
                <a:tc>
                  <a:txBody>
                    <a:bodyPr/>
                    <a:lstStyle/>
                    <a:p>
                      <a:pPr algn="ctr"/>
                      <a:r>
                        <a:rPr lang="ru-RU" sz="1000" b="1" dirty="0">
                          <a:solidFill>
                            <a:srgbClr val="EC5F0F"/>
                          </a:solidFill>
                          <a:latin typeface="Century Gothic" panose="020B0502020202020204" pitchFamily="34" charset="0"/>
                        </a:rPr>
                        <a:t>2020/2021 г.</a:t>
                      </a:r>
                    </a:p>
                  </a:txBody>
                  <a:tcPr marL="109728" marR="109728" marT="54864" marB="54864"/>
                </a:tc>
                <a:tc>
                  <a:txBody>
                    <a:bodyPr/>
                    <a:lstStyle/>
                    <a:p>
                      <a:pPr algn="ctr"/>
                      <a:r>
                        <a:rPr lang="ru-RU" sz="1000" b="1" dirty="0" smtClean="0">
                          <a:solidFill>
                            <a:srgbClr val="EC5F0F"/>
                          </a:solidFill>
                          <a:latin typeface="Century Gothic" panose="020B0502020202020204" pitchFamily="34" charset="0"/>
                        </a:rPr>
                        <a:t>22</a:t>
                      </a:r>
                      <a:endParaRPr lang="ru-RU" sz="1000" b="1" dirty="0">
                        <a:solidFill>
                          <a:srgbClr val="EC5F0F"/>
                        </a:solidFill>
                        <a:latin typeface="Century Gothic" panose="020B0502020202020204" pitchFamily="34" charset="0"/>
                      </a:endParaRPr>
                    </a:p>
                  </a:txBody>
                  <a:tcPr marL="109728" marR="109728" marT="54864" marB="54864"/>
                </a:tc>
                <a:tc>
                  <a:txBody>
                    <a:bodyPr/>
                    <a:lstStyle/>
                    <a:p>
                      <a:pPr algn="ctr"/>
                      <a:r>
                        <a:rPr lang="ru-RU" sz="1000" b="1" dirty="0" smtClean="0">
                          <a:solidFill>
                            <a:srgbClr val="EC5F0F"/>
                          </a:solidFill>
                          <a:latin typeface="Century Gothic" panose="020B0502020202020204" pitchFamily="34" charset="0"/>
                        </a:rPr>
                        <a:t>7</a:t>
                      </a:r>
                      <a:endParaRPr lang="ru-RU" sz="1000" b="1" dirty="0">
                        <a:solidFill>
                          <a:srgbClr val="EC5F0F"/>
                        </a:solidFill>
                        <a:latin typeface="Century Gothic" panose="020B0502020202020204" pitchFamily="34" charset="0"/>
                      </a:endParaRPr>
                    </a:p>
                  </a:txBody>
                  <a:tcPr marL="109728" marR="109728" marT="54864" marB="54864"/>
                </a:tc>
                <a:extLst>
                  <a:ext uri="{0D108BD9-81ED-4DB2-BD59-A6C34878D82A}">
                    <a16:rowId xmlns="" xmlns:a16="http://schemas.microsoft.com/office/drawing/2014/main" val="783427687"/>
                  </a:ext>
                </a:extLst>
              </a:tr>
              <a:tr h="232735">
                <a:tc>
                  <a:txBody>
                    <a:bodyPr/>
                    <a:lstStyle/>
                    <a:p>
                      <a:pPr algn="ctr"/>
                      <a:r>
                        <a:rPr lang="ru-RU" sz="1000" b="0" i="0" dirty="0">
                          <a:solidFill>
                            <a:schemeClr val="tx1"/>
                          </a:solidFill>
                          <a:latin typeface="Century Gothic" panose="020B0502020202020204" pitchFamily="34" charset="0"/>
                        </a:rPr>
                        <a:t>2019/2020 г.</a:t>
                      </a:r>
                    </a:p>
                  </a:txBody>
                  <a:tcPr marL="109728" marR="109728" marT="54864" marB="54864"/>
                </a:tc>
                <a:tc>
                  <a:txBody>
                    <a:bodyPr/>
                    <a:lstStyle/>
                    <a:p>
                      <a:pPr algn="ctr"/>
                      <a:r>
                        <a:rPr lang="ru-RU" sz="1000" b="0" i="0" dirty="0" smtClean="0">
                          <a:solidFill>
                            <a:schemeClr val="tx1"/>
                          </a:solidFill>
                          <a:latin typeface="Century Gothic" panose="020B0502020202020204" pitchFamily="34" charset="0"/>
                        </a:rPr>
                        <a:t>41</a:t>
                      </a:r>
                      <a:endParaRPr lang="ru-RU" sz="1000" b="0" i="0" dirty="0">
                        <a:solidFill>
                          <a:schemeClr val="tx1"/>
                        </a:solidFill>
                        <a:latin typeface="Century Gothic" panose="020B0502020202020204" pitchFamily="34" charset="0"/>
                      </a:endParaRPr>
                    </a:p>
                  </a:txBody>
                  <a:tcPr marL="109728" marR="109728" marT="54864" marB="54864"/>
                </a:tc>
                <a:tc>
                  <a:txBody>
                    <a:bodyPr/>
                    <a:lstStyle/>
                    <a:p>
                      <a:pPr algn="ctr"/>
                      <a:r>
                        <a:rPr lang="ru-RU" sz="1000" b="0" i="0" dirty="0" smtClean="0">
                          <a:solidFill>
                            <a:schemeClr val="tx1"/>
                          </a:solidFill>
                          <a:latin typeface="Century Gothic" panose="020B0502020202020204" pitchFamily="34" charset="0"/>
                        </a:rPr>
                        <a:t>9</a:t>
                      </a:r>
                      <a:endParaRPr lang="ru-RU" sz="1000" b="0" i="0" dirty="0">
                        <a:solidFill>
                          <a:schemeClr val="tx1"/>
                        </a:solidFill>
                        <a:latin typeface="Century Gothic" panose="020B0502020202020204" pitchFamily="34" charset="0"/>
                      </a:endParaRPr>
                    </a:p>
                  </a:txBody>
                  <a:tcPr marL="109728" marR="109728" marT="54864" marB="54864"/>
                </a:tc>
                <a:extLst>
                  <a:ext uri="{0D108BD9-81ED-4DB2-BD59-A6C34878D82A}">
                    <a16:rowId xmlns="" xmlns:a16="http://schemas.microsoft.com/office/drawing/2014/main" val="1074731368"/>
                  </a:ext>
                </a:extLst>
              </a:tr>
              <a:tr h="232735">
                <a:tc>
                  <a:txBody>
                    <a:bodyPr/>
                    <a:lstStyle/>
                    <a:p>
                      <a:pPr algn="ctr"/>
                      <a:r>
                        <a:rPr lang="ru-RU" sz="1000" b="0" dirty="0">
                          <a:solidFill>
                            <a:schemeClr val="tx1"/>
                          </a:solidFill>
                          <a:latin typeface="Century Gothic" panose="020B0502020202020204" pitchFamily="34" charset="0"/>
                        </a:rPr>
                        <a:t>2018/2019 г.</a:t>
                      </a:r>
                    </a:p>
                  </a:txBody>
                  <a:tcPr marL="109728" marR="109728" marT="54864" marB="54864"/>
                </a:tc>
                <a:tc>
                  <a:txBody>
                    <a:bodyPr/>
                    <a:lstStyle/>
                    <a:p>
                      <a:pPr algn="ctr"/>
                      <a:r>
                        <a:rPr lang="ru-RU" sz="1000" b="0" dirty="0" smtClean="0">
                          <a:solidFill>
                            <a:schemeClr val="tx1"/>
                          </a:solidFill>
                          <a:latin typeface="Century Gothic" panose="020B0502020202020204" pitchFamily="34" charset="0"/>
                        </a:rPr>
                        <a:t>20</a:t>
                      </a:r>
                      <a:endParaRPr lang="ru-RU" sz="1000" b="0" dirty="0">
                        <a:solidFill>
                          <a:schemeClr val="tx1"/>
                        </a:solidFill>
                        <a:latin typeface="Century Gothic" panose="020B0502020202020204" pitchFamily="34" charset="0"/>
                      </a:endParaRPr>
                    </a:p>
                  </a:txBody>
                  <a:tcPr marL="109728" marR="109728" marT="54864" marB="54864"/>
                </a:tc>
                <a:tc>
                  <a:txBody>
                    <a:bodyPr/>
                    <a:lstStyle/>
                    <a:p>
                      <a:pPr algn="ctr"/>
                      <a:r>
                        <a:rPr lang="ru-RU" sz="1000" b="0" dirty="0" smtClean="0">
                          <a:solidFill>
                            <a:schemeClr val="tx1"/>
                          </a:solidFill>
                          <a:latin typeface="Century Gothic" panose="020B0502020202020204" pitchFamily="34" charset="0"/>
                        </a:rPr>
                        <a:t>10</a:t>
                      </a:r>
                      <a:endParaRPr lang="ru-RU" sz="1000" b="0" dirty="0">
                        <a:solidFill>
                          <a:schemeClr val="tx1"/>
                        </a:solidFill>
                        <a:latin typeface="Century Gothic" panose="020B0502020202020204" pitchFamily="34" charset="0"/>
                      </a:endParaRPr>
                    </a:p>
                  </a:txBody>
                  <a:tcPr marL="109728" marR="109728" marT="54864" marB="54864"/>
                </a:tc>
                <a:extLst>
                  <a:ext uri="{0D108BD9-81ED-4DB2-BD59-A6C34878D82A}">
                    <a16:rowId xmlns="" xmlns:a16="http://schemas.microsoft.com/office/drawing/2014/main" val="1621113826"/>
                  </a:ext>
                </a:extLst>
              </a:tr>
            </a:tbl>
          </a:graphicData>
        </a:graphic>
      </p:graphicFrame>
      <p:sp>
        <p:nvSpPr>
          <p:cNvPr id="14" name="TextBox 13"/>
          <p:cNvSpPr txBox="1"/>
          <p:nvPr/>
        </p:nvSpPr>
        <p:spPr>
          <a:xfrm>
            <a:off x="335143" y="1527881"/>
            <a:ext cx="1813414" cy="1023777"/>
          </a:xfrm>
          <a:prstGeom prst="rect">
            <a:avLst/>
          </a:prstGeom>
          <a:noFill/>
        </p:spPr>
        <p:txBody>
          <a:bodyPr wrap="square" lIns="99474" tIns="49738" rIns="99474" bIns="49738" rtlCol="0">
            <a:spAutoFit/>
          </a:bodyPr>
          <a:lstStyle/>
          <a:p>
            <a:r>
              <a:rPr lang="ru-RU" sz="1200" b="1" dirty="0" smtClean="0">
                <a:solidFill>
                  <a:srgbClr val="EC5F0F"/>
                </a:solidFill>
                <a:latin typeface="Century Gothic" panose="020B0502020202020204" pitchFamily="34" charset="0"/>
                <a:cs typeface="Arial" panose="020B0604020202020204" pitchFamily="34" charset="0"/>
              </a:rPr>
              <a:t>Образовательные организации с признаками необъективных результатов ВПР</a:t>
            </a:r>
            <a:endParaRPr lang="ru-RU" sz="1200" dirty="0">
              <a:solidFill>
                <a:srgbClr val="EC5F0F"/>
              </a:solidFill>
              <a:latin typeface="Century Gothic" panose="020B0502020202020204" pitchFamily="34" charset="0"/>
              <a:cs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529070311"/>
              </p:ext>
            </p:extLst>
          </p:nvPr>
        </p:nvGraphicFramePr>
        <p:xfrm>
          <a:off x="371076" y="2628181"/>
          <a:ext cx="4392488" cy="3681000"/>
        </p:xfrm>
        <a:graphic>
          <a:graphicData uri="http://schemas.openxmlformats.org/drawingml/2006/table">
            <a:tbl>
              <a:tblPr firstRow="1" bandRow="1">
                <a:tableStyleId>{5C22544A-7EE6-4342-B048-85BDC9FD1C3A}</a:tableStyleId>
              </a:tblPr>
              <a:tblGrid>
                <a:gridCol w="1368152"/>
                <a:gridCol w="2160240"/>
                <a:gridCol w="864096"/>
              </a:tblGrid>
              <a:tr h="247024">
                <a:tc>
                  <a:txBody>
                    <a:bodyPr/>
                    <a:lstStyle/>
                    <a:p>
                      <a:r>
                        <a:rPr lang="ru-RU" sz="900" b="0" dirty="0" smtClean="0">
                          <a:solidFill>
                            <a:schemeClr val="tx2">
                              <a:lumMod val="75000"/>
                            </a:schemeClr>
                          </a:solidFill>
                          <a:latin typeface="Century Gothic" panose="020B0502020202020204" pitchFamily="34" charset="0"/>
                        </a:rPr>
                        <a:t>Александровский район</a:t>
                      </a:r>
                      <a:endParaRPr lang="ru-RU" sz="900" b="0" dirty="0">
                        <a:solidFill>
                          <a:schemeClr val="tx2">
                            <a:lumMod val="75000"/>
                          </a:schemeClr>
                        </a:solidFill>
                        <a:latin typeface="Century Gothic" panose="020B0502020202020204" pitchFamily="34" charset="0"/>
                      </a:endParaRPr>
                    </a:p>
                  </a:txBody>
                  <a:tcPr marL="36000" marR="36000" marT="18000" marB="18000">
                    <a:solidFill>
                      <a:srgbClr val="E9EDF4"/>
                    </a:solidFill>
                  </a:tcPr>
                </a:tc>
                <a:tc>
                  <a:txBody>
                    <a:bodyPr/>
                    <a:lstStyle/>
                    <a:p>
                      <a:r>
                        <a:rPr lang="ru-RU" sz="900" b="1" dirty="0" smtClean="0">
                          <a:solidFill>
                            <a:schemeClr val="tx2">
                              <a:lumMod val="75000"/>
                            </a:schemeClr>
                          </a:solidFill>
                          <a:latin typeface="Century Gothic" panose="020B0502020202020204" pitchFamily="34" charset="0"/>
                        </a:rPr>
                        <a:t>МАОУ СОШ № 2 с. Александровское</a:t>
                      </a:r>
                      <a:endParaRPr lang="ru-RU" sz="900" b="1" dirty="0">
                        <a:solidFill>
                          <a:schemeClr val="tx2">
                            <a:lumMod val="75000"/>
                          </a:schemeClr>
                        </a:solidFill>
                        <a:latin typeface="Century Gothic" panose="020B0502020202020204" pitchFamily="34" charset="0"/>
                      </a:endParaRPr>
                    </a:p>
                  </a:txBody>
                  <a:tcPr marL="36000" marR="36000" marT="18000" marB="18000">
                    <a:solidFill>
                      <a:srgbClr val="E9EDF4"/>
                    </a:solidFill>
                  </a:tcPr>
                </a:tc>
                <a:tc>
                  <a:txBody>
                    <a:bodyPr/>
                    <a:lstStyle/>
                    <a:p>
                      <a:r>
                        <a:rPr lang="ru-RU" sz="900" b="0" dirty="0" smtClean="0">
                          <a:solidFill>
                            <a:schemeClr val="tx2">
                              <a:lumMod val="75000"/>
                            </a:schemeClr>
                          </a:solidFill>
                          <a:latin typeface="Century Gothic" panose="020B0502020202020204" pitchFamily="34" charset="0"/>
                        </a:rPr>
                        <a:t>2021г.</a:t>
                      </a:r>
                      <a:endParaRPr lang="ru-RU" sz="900" b="0" dirty="0">
                        <a:solidFill>
                          <a:schemeClr val="tx2">
                            <a:lumMod val="75000"/>
                          </a:schemeClr>
                        </a:solidFill>
                        <a:latin typeface="Century Gothic" panose="020B0502020202020204" pitchFamily="34" charset="0"/>
                      </a:endParaRPr>
                    </a:p>
                  </a:txBody>
                  <a:tcPr marL="36000" marR="36000" marT="18000" marB="18000">
                    <a:solidFill>
                      <a:srgbClr val="E9EDF4"/>
                    </a:solidFill>
                  </a:tcPr>
                </a:tc>
              </a:tr>
              <a:tr h="148247">
                <a:tc>
                  <a:txBody>
                    <a:bodyPr/>
                    <a:lstStyle/>
                    <a:p>
                      <a:r>
                        <a:rPr lang="ru-RU" sz="900" dirty="0" err="1" smtClean="0">
                          <a:solidFill>
                            <a:schemeClr val="tx2">
                              <a:lumMod val="75000"/>
                            </a:schemeClr>
                          </a:solidFill>
                          <a:latin typeface="Century Gothic" panose="020B0502020202020204" pitchFamily="34" charset="0"/>
                        </a:rPr>
                        <a:t>Кожевниковский</a:t>
                      </a:r>
                      <a:r>
                        <a:rPr lang="ru-RU" sz="900" dirty="0" smtClean="0">
                          <a:solidFill>
                            <a:schemeClr val="tx2">
                              <a:lumMod val="75000"/>
                            </a:schemeClr>
                          </a:solidFill>
                          <a:latin typeface="Century Gothic" panose="020B0502020202020204" pitchFamily="34" charset="0"/>
                        </a:rPr>
                        <a:t> район</a:t>
                      </a:r>
                      <a:endParaRPr lang="ru-RU" sz="900" dirty="0">
                        <a:solidFill>
                          <a:schemeClr val="tx2">
                            <a:lumMod val="75000"/>
                          </a:schemeClr>
                        </a:solidFill>
                        <a:latin typeface="Century Gothic" panose="020B0502020202020204" pitchFamily="34" charset="0"/>
                      </a:endParaRPr>
                    </a:p>
                  </a:txBody>
                  <a:tcPr marL="36000" marR="36000" marT="18000" marB="18000"/>
                </a:tc>
                <a:tc>
                  <a:txBody>
                    <a:bodyPr/>
                    <a:lstStyle/>
                    <a:p>
                      <a:r>
                        <a:rPr lang="ru-RU" sz="900" b="1" dirty="0" smtClean="0">
                          <a:solidFill>
                            <a:schemeClr val="tx2">
                              <a:lumMod val="75000"/>
                            </a:schemeClr>
                          </a:solidFill>
                          <a:latin typeface="Century Gothic" panose="020B0502020202020204" pitchFamily="34" charset="0"/>
                        </a:rPr>
                        <a:t>МБОУ </a:t>
                      </a:r>
                      <a:r>
                        <a:rPr lang="ru-RU" sz="900" b="1" dirty="0" err="1" smtClean="0">
                          <a:solidFill>
                            <a:schemeClr val="tx2">
                              <a:lumMod val="75000"/>
                            </a:schemeClr>
                          </a:solidFill>
                          <a:latin typeface="Century Gothic" panose="020B0502020202020204" pitchFamily="34" charset="0"/>
                        </a:rPr>
                        <a:t>Староювалинская</a:t>
                      </a:r>
                      <a:r>
                        <a:rPr lang="ru-RU" sz="900" b="1" dirty="0" smtClean="0">
                          <a:solidFill>
                            <a:schemeClr val="tx2">
                              <a:lumMod val="75000"/>
                            </a:schemeClr>
                          </a:solidFill>
                          <a:latin typeface="Century Gothic" panose="020B0502020202020204" pitchFamily="34" charset="0"/>
                        </a:rPr>
                        <a:t> СОШ</a:t>
                      </a:r>
                      <a:endParaRPr lang="ru-RU" sz="900" b="1" dirty="0">
                        <a:solidFill>
                          <a:schemeClr val="tx2">
                            <a:lumMod val="75000"/>
                          </a:schemeClr>
                        </a:solidFill>
                        <a:latin typeface="Century Gothic" panose="020B0502020202020204" pitchFamily="34" charset="0"/>
                      </a:endParaRPr>
                    </a:p>
                  </a:txBody>
                  <a:tcPr marL="36000" marR="36000" marT="18000" marB="18000"/>
                </a:tc>
                <a:tc>
                  <a:txBody>
                    <a:bodyPr/>
                    <a:lstStyle/>
                    <a:p>
                      <a:r>
                        <a:rPr lang="ru-RU" sz="900" dirty="0" smtClean="0">
                          <a:solidFill>
                            <a:schemeClr val="tx2">
                              <a:lumMod val="75000"/>
                            </a:schemeClr>
                          </a:solidFill>
                          <a:latin typeface="Century Gothic" panose="020B0502020202020204" pitchFamily="34" charset="0"/>
                        </a:rPr>
                        <a:t>2021г.</a:t>
                      </a:r>
                      <a:endParaRPr lang="ru-RU" sz="900" dirty="0">
                        <a:solidFill>
                          <a:schemeClr val="tx2">
                            <a:lumMod val="75000"/>
                          </a:schemeClr>
                        </a:solidFill>
                        <a:latin typeface="Century Gothic" panose="020B0502020202020204" pitchFamily="34" charset="0"/>
                      </a:endParaRPr>
                    </a:p>
                  </a:txBody>
                  <a:tcPr marL="36000" marR="36000" marT="18000" marB="18000"/>
                </a:tc>
              </a:tr>
              <a:tr h="148247">
                <a:tc>
                  <a:txBody>
                    <a:bodyPr/>
                    <a:lstStyle/>
                    <a:p>
                      <a:r>
                        <a:rPr lang="ru-RU" sz="900" dirty="0" err="1" smtClean="0">
                          <a:solidFill>
                            <a:schemeClr val="tx2">
                              <a:lumMod val="75000"/>
                            </a:schemeClr>
                          </a:solidFill>
                          <a:latin typeface="Century Gothic" panose="020B0502020202020204" pitchFamily="34" charset="0"/>
                        </a:rPr>
                        <a:t>Кривошеинский</a:t>
                      </a:r>
                      <a:r>
                        <a:rPr lang="ru-RU" sz="900" dirty="0" smtClean="0">
                          <a:solidFill>
                            <a:schemeClr val="tx2">
                              <a:lumMod val="75000"/>
                            </a:schemeClr>
                          </a:solidFill>
                          <a:latin typeface="Century Gothic" panose="020B0502020202020204" pitchFamily="34" charset="0"/>
                        </a:rPr>
                        <a:t> район</a:t>
                      </a:r>
                      <a:endParaRPr lang="ru-RU" sz="900" dirty="0">
                        <a:solidFill>
                          <a:schemeClr val="tx2">
                            <a:lumMod val="75000"/>
                          </a:schemeClr>
                        </a:solidFill>
                        <a:latin typeface="Century Gothic" panose="020B0502020202020204" pitchFamily="34" charset="0"/>
                      </a:endParaRPr>
                    </a:p>
                  </a:txBody>
                  <a:tcPr marL="36000" marR="36000" marT="18000" marB="18000"/>
                </a:tc>
                <a:tc>
                  <a:txBody>
                    <a:bodyPr/>
                    <a:lstStyle/>
                    <a:p>
                      <a:r>
                        <a:rPr lang="ru-RU" sz="900" b="1" dirty="0" smtClean="0">
                          <a:solidFill>
                            <a:schemeClr val="tx2">
                              <a:lumMod val="75000"/>
                            </a:schemeClr>
                          </a:solidFill>
                          <a:latin typeface="Century Gothic" panose="020B0502020202020204" pitchFamily="34" charset="0"/>
                        </a:rPr>
                        <a:t>МБОУ </a:t>
                      </a:r>
                      <a:r>
                        <a:rPr lang="ru-RU" sz="900" b="1" dirty="0" err="1" smtClean="0">
                          <a:solidFill>
                            <a:schemeClr val="tx2">
                              <a:lumMod val="75000"/>
                            </a:schemeClr>
                          </a:solidFill>
                          <a:latin typeface="Century Gothic" panose="020B0502020202020204" pitchFamily="34" charset="0"/>
                        </a:rPr>
                        <a:t>Володинская</a:t>
                      </a:r>
                      <a:r>
                        <a:rPr lang="ru-RU" sz="900" b="1" dirty="0" smtClean="0">
                          <a:solidFill>
                            <a:schemeClr val="tx2">
                              <a:lumMod val="75000"/>
                            </a:schemeClr>
                          </a:solidFill>
                          <a:latin typeface="Century Gothic" panose="020B0502020202020204" pitchFamily="34" charset="0"/>
                        </a:rPr>
                        <a:t> СОШ</a:t>
                      </a:r>
                      <a:endParaRPr lang="ru-RU" sz="900" b="1" dirty="0">
                        <a:solidFill>
                          <a:schemeClr val="tx2">
                            <a:lumMod val="75000"/>
                          </a:schemeClr>
                        </a:solidFill>
                        <a:latin typeface="Century Gothic" panose="020B0502020202020204" pitchFamily="34" charset="0"/>
                      </a:endParaRPr>
                    </a:p>
                  </a:txBody>
                  <a:tcPr marL="36000" marR="36000" marT="18000" marB="18000"/>
                </a:tc>
                <a:tc>
                  <a:txBody>
                    <a:bodyPr/>
                    <a:lstStyle/>
                    <a:p>
                      <a:r>
                        <a:rPr lang="ru-RU" sz="900" dirty="0" smtClean="0">
                          <a:solidFill>
                            <a:schemeClr val="tx2">
                              <a:lumMod val="75000"/>
                            </a:schemeClr>
                          </a:solidFill>
                          <a:latin typeface="Century Gothic" panose="020B0502020202020204" pitchFamily="34" charset="0"/>
                        </a:rPr>
                        <a:t>2021г.</a:t>
                      </a:r>
                      <a:endParaRPr lang="ru-RU" sz="900" dirty="0">
                        <a:solidFill>
                          <a:schemeClr val="tx2">
                            <a:lumMod val="75000"/>
                          </a:schemeClr>
                        </a:solidFill>
                        <a:latin typeface="Century Gothic" panose="020B0502020202020204" pitchFamily="34" charset="0"/>
                      </a:endParaRPr>
                    </a:p>
                  </a:txBody>
                  <a:tcPr marL="36000" marR="36000" marT="18000" marB="18000"/>
                </a:tc>
              </a:tr>
              <a:tr h="388087">
                <a:tc>
                  <a:txBody>
                    <a:bodyPr/>
                    <a:lstStyle/>
                    <a:p>
                      <a:r>
                        <a:rPr lang="ru-RU" sz="900" dirty="0" smtClean="0">
                          <a:solidFill>
                            <a:schemeClr val="tx2">
                              <a:lumMod val="75000"/>
                            </a:schemeClr>
                          </a:solidFill>
                          <a:latin typeface="Century Gothic" panose="020B0502020202020204" pitchFamily="34" charset="0"/>
                        </a:rPr>
                        <a:t>Томский район</a:t>
                      </a:r>
                      <a:endParaRPr lang="ru-RU" sz="900" dirty="0">
                        <a:solidFill>
                          <a:schemeClr val="tx2">
                            <a:lumMod val="75000"/>
                          </a:schemeClr>
                        </a:solidFill>
                        <a:latin typeface="Century Gothic" panose="020B0502020202020204" pitchFamily="34" charset="0"/>
                      </a:endParaRPr>
                    </a:p>
                  </a:txBody>
                  <a:tcPr marL="36000" marR="36000" marT="18000" marB="18000"/>
                </a:tc>
                <a:tc>
                  <a:txBody>
                    <a:bodyPr/>
                    <a:lstStyle/>
                    <a:p>
                      <a:r>
                        <a:rPr lang="ru-RU" sz="900" b="1" dirty="0" smtClean="0">
                          <a:solidFill>
                            <a:schemeClr val="tx2">
                              <a:lumMod val="75000"/>
                            </a:schemeClr>
                          </a:solidFill>
                          <a:latin typeface="Century Gothic" panose="020B0502020202020204" pitchFamily="34" charset="0"/>
                        </a:rPr>
                        <a:t>МБОУ </a:t>
                      </a:r>
                      <a:r>
                        <a:rPr lang="ru-RU" sz="900" b="1" dirty="0" err="1" smtClean="0">
                          <a:solidFill>
                            <a:schemeClr val="tx2">
                              <a:lumMod val="75000"/>
                            </a:schemeClr>
                          </a:solidFill>
                          <a:latin typeface="Century Gothic" panose="020B0502020202020204" pitchFamily="34" charset="0"/>
                        </a:rPr>
                        <a:t>Зоркальцевская</a:t>
                      </a:r>
                      <a:r>
                        <a:rPr lang="ru-RU" sz="900" b="1" dirty="0" smtClean="0">
                          <a:solidFill>
                            <a:schemeClr val="tx2">
                              <a:lumMod val="75000"/>
                            </a:schemeClr>
                          </a:solidFill>
                          <a:latin typeface="Century Gothic" panose="020B0502020202020204" pitchFamily="34" charset="0"/>
                        </a:rPr>
                        <a:t> СОШ,</a:t>
                      </a:r>
                    </a:p>
                    <a:p>
                      <a:r>
                        <a:rPr lang="ru-RU" sz="900" b="1" dirty="0" smtClean="0">
                          <a:solidFill>
                            <a:schemeClr val="tx2">
                              <a:lumMod val="75000"/>
                            </a:schemeClr>
                          </a:solidFill>
                          <a:latin typeface="Century Gothic" panose="020B0502020202020204" pitchFamily="34" charset="0"/>
                        </a:rPr>
                        <a:t>МБОУ </a:t>
                      </a:r>
                      <a:r>
                        <a:rPr lang="ru-RU" sz="900" b="1" dirty="0" err="1" smtClean="0">
                          <a:solidFill>
                            <a:schemeClr val="tx2">
                              <a:lumMod val="75000"/>
                            </a:schemeClr>
                          </a:solidFill>
                          <a:latin typeface="Century Gothic" panose="020B0502020202020204" pitchFamily="34" charset="0"/>
                        </a:rPr>
                        <a:t>Корниловская</a:t>
                      </a:r>
                      <a:r>
                        <a:rPr lang="ru-RU" sz="900" b="1" dirty="0" smtClean="0">
                          <a:solidFill>
                            <a:schemeClr val="tx2">
                              <a:lumMod val="75000"/>
                            </a:schemeClr>
                          </a:solidFill>
                          <a:latin typeface="Century Gothic" panose="020B0502020202020204" pitchFamily="34" charset="0"/>
                        </a:rPr>
                        <a:t> СОШ,</a:t>
                      </a:r>
                    </a:p>
                    <a:p>
                      <a:r>
                        <a:rPr lang="ru-RU" sz="900" b="1" dirty="0" smtClean="0">
                          <a:solidFill>
                            <a:schemeClr val="tx2">
                              <a:lumMod val="75000"/>
                            </a:schemeClr>
                          </a:solidFill>
                          <a:latin typeface="Century Gothic" panose="020B0502020202020204" pitchFamily="34" charset="0"/>
                        </a:rPr>
                        <a:t>МБОУ </a:t>
                      </a:r>
                      <a:r>
                        <a:rPr lang="ru-RU" sz="900" b="1" dirty="0" err="1" smtClean="0">
                          <a:solidFill>
                            <a:schemeClr val="tx2">
                              <a:lumMod val="75000"/>
                            </a:schemeClr>
                          </a:solidFill>
                          <a:latin typeface="Century Gothic" panose="020B0502020202020204" pitchFamily="34" charset="0"/>
                        </a:rPr>
                        <a:t>Рассветовская</a:t>
                      </a:r>
                      <a:r>
                        <a:rPr lang="ru-RU" sz="900" b="1" dirty="0" smtClean="0">
                          <a:solidFill>
                            <a:schemeClr val="tx2">
                              <a:lumMod val="75000"/>
                            </a:schemeClr>
                          </a:solidFill>
                          <a:latin typeface="Century Gothic" panose="020B0502020202020204" pitchFamily="34" charset="0"/>
                        </a:rPr>
                        <a:t> СОШ</a:t>
                      </a:r>
                      <a:endParaRPr lang="ru-RU" sz="900" b="1" dirty="0">
                        <a:solidFill>
                          <a:schemeClr val="tx2">
                            <a:lumMod val="75000"/>
                          </a:schemeClr>
                        </a:solidFill>
                        <a:latin typeface="Century Gothic" panose="020B0502020202020204" pitchFamily="34" charset="0"/>
                      </a:endParaRPr>
                    </a:p>
                  </a:txBody>
                  <a:tcPr marL="36000" marR="36000" marT="18000" marB="18000"/>
                </a:tc>
                <a:tc>
                  <a:txBody>
                    <a:bodyPr/>
                    <a:lstStyle/>
                    <a:p>
                      <a:r>
                        <a:rPr lang="ru-RU" sz="900" dirty="0" smtClean="0">
                          <a:solidFill>
                            <a:schemeClr val="tx2">
                              <a:lumMod val="75000"/>
                            </a:schemeClr>
                          </a:solidFill>
                          <a:latin typeface="Century Gothic" panose="020B0502020202020204" pitchFamily="34" charset="0"/>
                        </a:rPr>
                        <a:t>2021г.</a:t>
                      </a:r>
                    </a:p>
                    <a:p>
                      <a:r>
                        <a:rPr lang="ru-RU" sz="900" dirty="0" smtClean="0">
                          <a:solidFill>
                            <a:schemeClr val="tx2">
                              <a:lumMod val="75000"/>
                            </a:schemeClr>
                          </a:solidFill>
                          <a:latin typeface="Century Gothic" panose="020B0502020202020204" pitchFamily="34" charset="0"/>
                        </a:rPr>
                        <a:t>2021г., 2019г.</a:t>
                      </a:r>
                    </a:p>
                    <a:p>
                      <a:r>
                        <a:rPr lang="ru-RU" sz="900" dirty="0" smtClean="0">
                          <a:solidFill>
                            <a:schemeClr val="tx2">
                              <a:lumMod val="75000"/>
                            </a:schemeClr>
                          </a:solidFill>
                          <a:latin typeface="Century Gothic" panose="020B0502020202020204" pitchFamily="34" charset="0"/>
                        </a:rPr>
                        <a:t>2021г.</a:t>
                      </a:r>
                      <a:endParaRPr lang="ru-RU" sz="900" dirty="0">
                        <a:solidFill>
                          <a:schemeClr val="tx2">
                            <a:lumMod val="75000"/>
                          </a:schemeClr>
                        </a:solidFill>
                        <a:latin typeface="Century Gothic" panose="020B0502020202020204" pitchFamily="34" charset="0"/>
                      </a:endParaRPr>
                    </a:p>
                  </a:txBody>
                  <a:tcPr marL="36000" marR="36000" marT="18000" marB="18000"/>
                </a:tc>
              </a:tr>
              <a:tr h="148247">
                <a:tc>
                  <a:txBody>
                    <a:bodyPr/>
                    <a:lstStyle/>
                    <a:p>
                      <a:r>
                        <a:rPr lang="ru-RU" sz="900" dirty="0" err="1" smtClean="0">
                          <a:solidFill>
                            <a:schemeClr val="tx2">
                              <a:lumMod val="75000"/>
                            </a:schemeClr>
                          </a:solidFill>
                          <a:latin typeface="Century Gothic" panose="020B0502020202020204" pitchFamily="34" charset="0"/>
                        </a:rPr>
                        <a:t>Шегарский</a:t>
                      </a:r>
                      <a:r>
                        <a:rPr lang="ru-RU" sz="900" dirty="0" smtClean="0">
                          <a:solidFill>
                            <a:schemeClr val="tx2">
                              <a:lumMod val="75000"/>
                            </a:schemeClr>
                          </a:solidFill>
                          <a:latin typeface="Century Gothic" panose="020B0502020202020204" pitchFamily="34" charset="0"/>
                        </a:rPr>
                        <a:t> район</a:t>
                      </a:r>
                      <a:endParaRPr lang="ru-RU" sz="900" dirty="0">
                        <a:solidFill>
                          <a:schemeClr val="tx2">
                            <a:lumMod val="75000"/>
                          </a:schemeClr>
                        </a:solidFill>
                        <a:latin typeface="Century Gothic" panose="020B0502020202020204" pitchFamily="34" charset="0"/>
                      </a:endParaRPr>
                    </a:p>
                  </a:txBody>
                  <a:tcPr marL="36000" marR="36000" marT="18000" marB="18000"/>
                </a:tc>
                <a:tc>
                  <a:txBody>
                    <a:bodyPr/>
                    <a:lstStyle/>
                    <a:p>
                      <a:r>
                        <a:rPr lang="ru-RU" sz="900" b="1" dirty="0" smtClean="0">
                          <a:solidFill>
                            <a:schemeClr val="tx2">
                              <a:lumMod val="75000"/>
                            </a:schemeClr>
                          </a:solidFill>
                          <a:latin typeface="Century Gothic" panose="020B0502020202020204" pitchFamily="34" charset="0"/>
                        </a:rPr>
                        <a:t>МБОУ </a:t>
                      </a:r>
                      <a:r>
                        <a:rPr lang="ru-RU" sz="900" b="1" dirty="0" err="1" smtClean="0">
                          <a:solidFill>
                            <a:schemeClr val="tx2">
                              <a:lumMod val="75000"/>
                            </a:schemeClr>
                          </a:solidFill>
                          <a:latin typeface="Century Gothic" panose="020B0502020202020204" pitchFamily="34" charset="0"/>
                        </a:rPr>
                        <a:t>Бабарыкинская</a:t>
                      </a:r>
                      <a:r>
                        <a:rPr lang="ru-RU" sz="900" b="1" dirty="0" smtClean="0">
                          <a:solidFill>
                            <a:schemeClr val="tx2">
                              <a:lumMod val="75000"/>
                            </a:schemeClr>
                          </a:solidFill>
                          <a:latin typeface="Century Gothic" panose="020B0502020202020204" pitchFamily="34" charset="0"/>
                        </a:rPr>
                        <a:t> СОШ</a:t>
                      </a:r>
                      <a:endParaRPr lang="ru-RU" sz="900" b="1" dirty="0">
                        <a:solidFill>
                          <a:schemeClr val="tx2">
                            <a:lumMod val="75000"/>
                          </a:schemeClr>
                        </a:solidFill>
                        <a:latin typeface="Century Gothic" panose="020B0502020202020204" pitchFamily="34" charset="0"/>
                      </a:endParaRPr>
                    </a:p>
                  </a:txBody>
                  <a:tcPr marL="36000" marR="36000" marT="18000" marB="18000"/>
                </a:tc>
                <a:tc>
                  <a:txBody>
                    <a:bodyPr/>
                    <a:lstStyle/>
                    <a:p>
                      <a:r>
                        <a:rPr lang="ru-RU" sz="900" dirty="0" smtClean="0">
                          <a:solidFill>
                            <a:schemeClr val="tx2">
                              <a:lumMod val="75000"/>
                            </a:schemeClr>
                          </a:solidFill>
                          <a:latin typeface="Century Gothic" panose="020B0502020202020204" pitchFamily="34" charset="0"/>
                        </a:rPr>
                        <a:t>2021г.</a:t>
                      </a:r>
                      <a:endParaRPr lang="ru-RU" sz="900" dirty="0">
                        <a:solidFill>
                          <a:schemeClr val="tx2">
                            <a:lumMod val="75000"/>
                          </a:schemeClr>
                        </a:solidFill>
                        <a:latin typeface="Century Gothic" panose="020B0502020202020204" pitchFamily="34" charset="0"/>
                      </a:endParaRPr>
                    </a:p>
                  </a:txBody>
                  <a:tcPr marL="36000" marR="36000" marT="18000" marB="18000"/>
                </a:tc>
              </a:tr>
              <a:tr h="148247">
                <a:tc>
                  <a:txBody>
                    <a:bodyPr/>
                    <a:lstStyle/>
                    <a:p>
                      <a:r>
                        <a:rPr lang="ru-RU" sz="900" dirty="0" err="1" smtClean="0">
                          <a:solidFill>
                            <a:schemeClr val="tx2">
                              <a:lumMod val="75000"/>
                            </a:schemeClr>
                          </a:solidFill>
                          <a:latin typeface="Century Gothic" panose="020B0502020202020204" pitchFamily="34" charset="0"/>
                        </a:rPr>
                        <a:t>г.Стрежевой</a:t>
                      </a:r>
                      <a:endParaRPr lang="ru-RU" sz="900" dirty="0">
                        <a:solidFill>
                          <a:schemeClr val="tx2">
                            <a:lumMod val="75000"/>
                          </a:schemeClr>
                        </a:solidFill>
                        <a:latin typeface="Century Gothic" panose="020B0502020202020204" pitchFamily="34" charset="0"/>
                      </a:endParaRPr>
                    </a:p>
                  </a:txBody>
                  <a:tcPr marL="36000" marR="36000" marT="18000" marB="18000"/>
                </a:tc>
                <a:tc>
                  <a:txBody>
                    <a:bodyPr/>
                    <a:lstStyle/>
                    <a:p>
                      <a:r>
                        <a:rPr lang="ru-RU" sz="900" b="1" dirty="0" smtClean="0">
                          <a:solidFill>
                            <a:schemeClr val="tx2">
                              <a:lumMod val="75000"/>
                            </a:schemeClr>
                          </a:solidFill>
                          <a:latin typeface="Century Gothic" panose="020B0502020202020204" pitchFamily="34" charset="0"/>
                        </a:rPr>
                        <a:t>МБОУ СОШ № 4</a:t>
                      </a:r>
                      <a:endParaRPr lang="ru-RU" sz="900" b="1" dirty="0">
                        <a:solidFill>
                          <a:schemeClr val="tx2">
                            <a:lumMod val="75000"/>
                          </a:schemeClr>
                        </a:solidFill>
                        <a:latin typeface="Century Gothic" panose="020B0502020202020204" pitchFamily="34" charset="0"/>
                      </a:endParaRPr>
                    </a:p>
                  </a:txBody>
                  <a:tcPr marL="36000" marR="36000" marT="18000" marB="18000"/>
                </a:tc>
                <a:tc>
                  <a:txBody>
                    <a:bodyPr/>
                    <a:lstStyle/>
                    <a:p>
                      <a:r>
                        <a:rPr lang="ru-RU" sz="900" dirty="0" smtClean="0">
                          <a:solidFill>
                            <a:schemeClr val="tx2">
                              <a:lumMod val="75000"/>
                            </a:schemeClr>
                          </a:solidFill>
                          <a:latin typeface="Century Gothic" panose="020B0502020202020204" pitchFamily="34" charset="0"/>
                        </a:rPr>
                        <a:t>2021г., 2020г.</a:t>
                      </a:r>
                      <a:endParaRPr lang="ru-RU" sz="900" dirty="0">
                        <a:solidFill>
                          <a:schemeClr val="tx2">
                            <a:lumMod val="75000"/>
                          </a:schemeClr>
                        </a:solidFill>
                        <a:latin typeface="Century Gothic" panose="020B0502020202020204" pitchFamily="34" charset="0"/>
                      </a:endParaRPr>
                    </a:p>
                  </a:txBody>
                  <a:tcPr marL="36000" marR="36000" marT="18000" marB="18000"/>
                </a:tc>
              </a:tr>
              <a:tr h="1707206">
                <a:tc>
                  <a:txBody>
                    <a:bodyPr/>
                    <a:lstStyle/>
                    <a:p>
                      <a:r>
                        <a:rPr lang="ru-RU" sz="900" dirty="0" err="1" smtClean="0">
                          <a:solidFill>
                            <a:schemeClr val="tx2">
                              <a:lumMod val="75000"/>
                            </a:schemeClr>
                          </a:solidFill>
                          <a:latin typeface="Century Gothic" panose="020B0502020202020204" pitchFamily="34" charset="0"/>
                        </a:rPr>
                        <a:t>г.Томск</a:t>
                      </a:r>
                      <a:endParaRPr lang="ru-RU" sz="900" dirty="0">
                        <a:solidFill>
                          <a:schemeClr val="tx2">
                            <a:lumMod val="75000"/>
                          </a:schemeClr>
                        </a:solidFill>
                        <a:latin typeface="Century Gothic" panose="020B0502020202020204" pitchFamily="34" charset="0"/>
                      </a:endParaRPr>
                    </a:p>
                  </a:txBody>
                  <a:tcPr marL="36000" marR="36000" marT="18000" marB="18000"/>
                </a:tc>
                <a:tc>
                  <a:txBody>
                    <a:bodyPr/>
                    <a:lstStyle/>
                    <a:p>
                      <a:r>
                        <a:rPr lang="ru-RU" sz="900" b="1" dirty="0" smtClean="0">
                          <a:solidFill>
                            <a:schemeClr val="tx2">
                              <a:lumMod val="75000"/>
                            </a:schemeClr>
                          </a:solidFill>
                          <a:latin typeface="Century Gothic" panose="020B0502020202020204" pitchFamily="34" charset="0"/>
                        </a:rPr>
                        <a:t>МАОУ СОШ № 4,</a:t>
                      </a:r>
                    </a:p>
                    <a:p>
                      <a:r>
                        <a:rPr lang="ru-RU" sz="900" b="1" dirty="0" smtClean="0">
                          <a:solidFill>
                            <a:schemeClr val="tx2">
                              <a:lumMod val="75000"/>
                            </a:schemeClr>
                          </a:solidFill>
                          <a:latin typeface="Century Gothic" panose="020B0502020202020204" pitchFamily="34" charset="0"/>
                        </a:rPr>
                        <a:t>МАОУ СОШ № 5,</a:t>
                      </a:r>
                    </a:p>
                    <a:p>
                      <a:r>
                        <a:rPr lang="ru-RU" sz="900" b="1" dirty="0" smtClean="0">
                          <a:solidFill>
                            <a:schemeClr val="tx2">
                              <a:lumMod val="75000"/>
                            </a:schemeClr>
                          </a:solidFill>
                          <a:latin typeface="Century Gothic" panose="020B0502020202020204" pitchFamily="34" charset="0"/>
                        </a:rPr>
                        <a:t>МАОУ СОШ № 14,</a:t>
                      </a:r>
                    </a:p>
                    <a:p>
                      <a:r>
                        <a:rPr lang="ru-RU" sz="900" b="1" dirty="0" smtClean="0">
                          <a:solidFill>
                            <a:schemeClr val="tx2">
                              <a:lumMod val="75000"/>
                            </a:schemeClr>
                          </a:solidFill>
                          <a:latin typeface="Century Gothic" panose="020B0502020202020204" pitchFamily="34" charset="0"/>
                        </a:rPr>
                        <a:t>МАОУ гимназия № 18,</a:t>
                      </a:r>
                    </a:p>
                    <a:p>
                      <a:r>
                        <a:rPr lang="ru-RU" sz="900" b="1" dirty="0" smtClean="0">
                          <a:solidFill>
                            <a:schemeClr val="tx2">
                              <a:lumMod val="75000"/>
                            </a:schemeClr>
                          </a:solidFill>
                          <a:latin typeface="Century Gothic" panose="020B0502020202020204" pitchFamily="34" charset="0"/>
                        </a:rPr>
                        <a:t>МАОУ СОШ № 22,</a:t>
                      </a:r>
                    </a:p>
                    <a:p>
                      <a:r>
                        <a:rPr lang="ru-RU" sz="900" b="1" dirty="0" smtClean="0">
                          <a:solidFill>
                            <a:schemeClr val="tx2">
                              <a:lumMod val="75000"/>
                            </a:schemeClr>
                          </a:solidFill>
                          <a:latin typeface="Century Gothic" panose="020B0502020202020204" pitchFamily="34" charset="0"/>
                        </a:rPr>
                        <a:t>МАОУ СОШ № 28,</a:t>
                      </a:r>
                    </a:p>
                    <a:p>
                      <a:r>
                        <a:rPr lang="ru-RU" sz="900" b="1" dirty="0" smtClean="0">
                          <a:solidFill>
                            <a:schemeClr val="tx2">
                              <a:lumMod val="75000"/>
                            </a:schemeClr>
                          </a:solidFill>
                          <a:latin typeface="Century Gothic" panose="020B0502020202020204" pitchFamily="34" charset="0"/>
                        </a:rPr>
                        <a:t>МАОУ СОШ № 32,</a:t>
                      </a:r>
                    </a:p>
                    <a:p>
                      <a:r>
                        <a:rPr lang="ru-RU" sz="900" b="1" dirty="0" smtClean="0">
                          <a:solidFill>
                            <a:schemeClr val="tx2">
                              <a:lumMod val="75000"/>
                            </a:schemeClr>
                          </a:solidFill>
                          <a:latin typeface="Century Gothic" panose="020B0502020202020204" pitchFamily="34" charset="0"/>
                        </a:rPr>
                        <a:t>МАОУ СОШ № 37,</a:t>
                      </a:r>
                    </a:p>
                    <a:p>
                      <a:r>
                        <a:rPr lang="ru-RU" sz="900" b="1" dirty="0" smtClean="0">
                          <a:solidFill>
                            <a:schemeClr val="tx2">
                              <a:lumMod val="75000"/>
                            </a:schemeClr>
                          </a:solidFill>
                          <a:latin typeface="Century Gothic" panose="020B0502020202020204" pitchFamily="34" charset="0"/>
                        </a:rPr>
                        <a:t>МАОУ СОШ № 40,</a:t>
                      </a:r>
                    </a:p>
                    <a:p>
                      <a:r>
                        <a:rPr lang="ru-RU" sz="900" b="1" dirty="0" smtClean="0">
                          <a:solidFill>
                            <a:schemeClr val="tx2">
                              <a:lumMod val="75000"/>
                            </a:schemeClr>
                          </a:solidFill>
                          <a:latin typeface="Century Gothic" panose="020B0502020202020204" pitchFamily="34" charset="0"/>
                        </a:rPr>
                        <a:t>МАОУ СОШ № 43,</a:t>
                      </a:r>
                    </a:p>
                    <a:p>
                      <a:r>
                        <a:rPr lang="ru-RU" sz="900" b="1" dirty="0" smtClean="0">
                          <a:solidFill>
                            <a:schemeClr val="tx2">
                              <a:lumMod val="75000"/>
                            </a:schemeClr>
                          </a:solidFill>
                          <a:latin typeface="Century Gothic" panose="020B0502020202020204" pitchFamily="34" charset="0"/>
                        </a:rPr>
                        <a:t>МАОУ СОШ № 44,</a:t>
                      </a:r>
                    </a:p>
                    <a:p>
                      <a:r>
                        <a:rPr lang="ru-RU" sz="900" b="1" dirty="0" smtClean="0">
                          <a:solidFill>
                            <a:schemeClr val="tx2">
                              <a:lumMod val="75000"/>
                            </a:schemeClr>
                          </a:solidFill>
                          <a:latin typeface="Century Gothic" panose="020B0502020202020204" pitchFamily="34" charset="0"/>
                        </a:rPr>
                        <a:t>МБОУ СОШ № 46</a:t>
                      </a:r>
                    </a:p>
                    <a:p>
                      <a:r>
                        <a:rPr lang="ru-RU" sz="900" b="1" dirty="0" smtClean="0">
                          <a:solidFill>
                            <a:schemeClr val="tx2">
                              <a:lumMod val="75000"/>
                            </a:schemeClr>
                          </a:solidFill>
                          <a:latin typeface="Century Gothic" panose="020B0502020202020204" pitchFamily="34" charset="0"/>
                        </a:rPr>
                        <a:t>МАОУ СОШ № 58,</a:t>
                      </a:r>
                    </a:p>
                    <a:p>
                      <a:r>
                        <a:rPr lang="ru-RU" sz="900" b="1" dirty="0" smtClean="0">
                          <a:solidFill>
                            <a:schemeClr val="tx2">
                              <a:lumMod val="75000"/>
                            </a:schemeClr>
                          </a:solidFill>
                          <a:latin typeface="Century Gothic" panose="020B0502020202020204" pitchFamily="34" charset="0"/>
                        </a:rPr>
                        <a:t>МАОУ СОШ № 64</a:t>
                      </a:r>
                      <a:endParaRPr lang="ru-RU" sz="900" b="1" dirty="0">
                        <a:solidFill>
                          <a:schemeClr val="tx2">
                            <a:lumMod val="75000"/>
                          </a:schemeClr>
                        </a:solidFill>
                        <a:latin typeface="Century Gothic" panose="020B0502020202020204" pitchFamily="34" charset="0"/>
                      </a:endParaRPr>
                    </a:p>
                  </a:txBody>
                  <a:tcPr marL="36000" marR="36000" marT="18000" marB="18000"/>
                </a:tc>
                <a:tc>
                  <a:txBody>
                    <a:bodyPr/>
                    <a:lstStyle/>
                    <a:p>
                      <a:r>
                        <a:rPr lang="ru-RU" sz="900" dirty="0" smtClean="0">
                          <a:solidFill>
                            <a:schemeClr val="tx2">
                              <a:lumMod val="75000"/>
                            </a:schemeClr>
                          </a:solidFill>
                          <a:latin typeface="Century Gothic" panose="020B0502020202020204" pitchFamily="34" charset="0"/>
                        </a:rPr>
                        <a:t>2021г., 2020г.</a:t>
                      </a:r>
                    </a:p>
                    <a:p>
                      <a:r>
                        <a:rPr lang="ru-RU" sz="900" dirty="0" smtClean="0">
                          <a:solidFill>
                            <a:schemeClr val="tx2">
                              <a:lumMod val="75000"/>
                            </a:schemeClr>
                          </a:solidFill>
                          <a:latin typeface="Century Gothic" panose="020B0502020202020204" pitchFamily="34" charset="0"/>
                        </a:rPr>
                        <a:t>2021г.</a:t>
                      </a:r>
                    </a:p>
                    <a:p>
                      <a:r>
                        <a:rPr lang="ru-RU" sz="900" dirty="0" smtClean="0">
                          <a:solidFill>
                            <a:schemeClr val="tx2">
                              <a:lumMod val="75000"/>
                            </a:schemeClr>
                          </a:solidFill>
                          <a:latin typeface="Century Gothic" panose="020B0502020202020204" pitchFamily="34" charset="0"/>
                        </a:rPr>
                        <a:t>2021г., 2020г.</a:t>
                      </a:r>
                    </a:p>
                    <a:p>
                      <a:r>
                        <a:rPr lang="ru-RU" sz="900" dirty="0" smtClean="0">
                          <a:solidFill>
                            <a:schemeClr val="tx2">
                              <a:lumMod val="75000"/>
                            </a:schemeClr>
                          </a:solidFill>
                          <a:latin typeface="Century Gothic" panose="020B0502020202020204" pitchFamily="34" charset="0"/>
                        </a:rPr>
                        <a:t>2021г., 2020г.</a:t>
                      </a:r>
                    </a:p>
                    <a:p>
                      <a:r>
                        <a:rPr lang="ru-RU" sz="900" dirty="0" smtClean="0">
                          <a:solidFill>
                            <a:schemeClr val="tx2">
                              <a:lumMod val="75000"/>
                            </a:schemeClr>
                          </a:solidFill>
                          <a:latin typeface="Century Gothic" panose="020B0502020202020204" pitchFamily="34" charset="0"/>
                        </a:rPr>
                        <a:t>2021г., 2020г.</a:t>
                      </a:r>
                    </a:p>
                    <a:p>
                      <a:r>
                        <a:rPr lang="ru-RU" sz="900" dirty="0" smtClean="0">
                          <a:solidFill>
                            <a:schemeClr val="tx2">
                              <a:lumMod val="75000"/>
                            </a:schemeClr>
                          </a:solidFill>
                          <a:latin typeface="Century Gothic" panose="020B0502020202020204" pitchFamily="34" charset="0"/>
                        </a:rPr>
                        <a:t>2021г., 2020г.</a:t>
                      </a:r>
                    </a:p>
                    <a:p>
                      <a:r>
                        <a:rPr lang="ru-RU" sz="900" dirty="0" smtClean="0">
                          <a:solidFill>
                            <a:schemeClr val="tx2">
                              <a:lumMod val="75000"/>
                            </a:schemeClr>
                          </a:solidFill>
                          <a:latin typeface="Century Gothic" panose="020B0502020202020204" pitchFamily="34" charset="0"/>
                        </a:rPr>
                        <a:t>2021г.</a:t>
                      </a:r>
                    </a:p>
                    <a:p>
                      <a:r>
                        <a:rPr lang="ru-RU" sz="900" dirty="0" smtClean="0">
                          <a:solidFill>
                            <a:schemeClr val="tx2">
                              <a:lumMod val="75000"/>
                            </a:schemeClr>
                          </a:solidFill>
                          <a:latin typeface="Century Gothic" panose="020B0502020202020204" pitchFamily="34" charset="0"/>
                        </a:rPr>
                        <a:t>2021г.</a:t>
                      </a:r>
                    </a:p>
                    <a:p>
                      <a:r>
                        <a:rPr lang="ru-RU" sz="900" dirty="0" smtClean="0">
                          <a:solidFill>
                            <a:schemeClr val="tx2">
                              <a:lumMod val="75000"/>
                            </a:schemeClr>
                          </a:solidFill>
                          <a:latin typeface="Century Gothic" panose="020B0502020202020204" pitchFamily="34" charset="0"/>
                        </a:rPr>
                        <a:t>2021г., 2020г.</a:t>
                      </a:r>
                    </a:p>
                    <a:p>
                      <a:r>
                        <a:rPr lang="ru-RU" sz="900" dirty="0" smtClean="0">
                          <a:solidFill>
                            <a:schemeClr val="tx2">
                              <a:lumMod val="75000"/>
                            </a:schemeClr>
                          </a:solidFill>
                          <a:latin typeface="Century Gothic" panose="020B0502020202020204" pitchFamily="34" charset="0"/>
                        </a:rPr>
                        <a:t>2021г.</a:t>
                      </a:r>
                    </a:p>
                    <a:p>
                      <a:r>
                        <a:rPr lang="ru-RU" sz="900" dirty="0" smtClean="0">
                          <a:solidFill>
                            <a:schemeClr val="tx2">
                              <a:lumMod val="75000"/>
                            </a:schemeClr>
                          </a:solidFill>
                          <a:latin typeface="Century Gothic" panose="020B0502020202020204" pitchFamily="34" charset="0"/>
                        </a:rPr>
                        <a:t>2021г., 2020г</a:t>
                      </a:r>
                    </a:p>
                    <a:p>
                      <a:r>
                        <a:rPr lang="ru-RU" sz="900" dirty="0" smtClean="0">
                          <a:solidFill>
                            <a:schemeClr val="tx2">
                              <a:lumMod val="75000"/>
                            </a:schemeClr>
                          </a:solidFill>
                          <a:latin typeface="Century Gothic" panose="020B0502020202020204" pitchFamily="34" charset="0"/>
                        </a:rPr>
                        <a:t>2021г., 2020г..</a:t>
                      </a:r>
                    </a:p>
                    <a:p>
                      <a:r>
                        <a:rPr lang="ru-RU" sz="900" dirty="0" smtClean="0">
                          <a:solidFill>
                            <a:schemeClr val="tx2">
                              <a:lumMod val="75000"/>
                            </a:schemeClr>
                          </a:solidFill>
                          <a:latin typeface="Century Gothic" panose="020B0502020202020204" pitchFamily="34" charset="0"/>
                        </a:rPr>
                        <a:t>2021г., 2020г.</a:t>
                      </a:r>
                    </a:p>
                    <a:p>
                      <a:r>
                        <a:rPr lang="ru-RU" sz="900" dirty="0" smtClean="0">
                          <a:solidFill>
                            <a:schemeClr val="tx2">
                              <a:lumMod val="75000"/>
                            </a:schemeClr>
                          </a:solidFill>
                          <a:latin typeface="Century Gothic" panose="020B0502020202020204" pitchFamily="34" charset="0"/>
                        </a:rPr>
                        <a:t>2021г.</a:t>
                      </a:r>
                      <a:endParaRPr lang="ru-RU" sz="900" dirty="0">
                        <a:solidFill>
                          <a:schemeClr val="tx2">
                            <a:lumMod val="75000"/>
                          </a:schemeClr>
                        </a:solidFill>
                        <a:latin typeface="Century Gothic" panose="020B0502020202020204" pitchFamily="34" charset="0"/>
                      </a:endParaRPr>
                    </a:p>
                  </a:txBody>
                  <a:tcPr marL="36000" marR="36000" marT="18000" marB="18000"/>
                </a:tc>
              </a:tr>
            </a:tbl>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3331486381"/>
              </p:ext>
            </p:extLst>
          </p:nvPr>
        </p:nvGraphicFramePr>
        <p:xfrm>
          <a:off x="4990046" y="1554661"/>
          <a:ext cx="3276586" cy="4702810"/>
        </p:xfrm>
        <a:graphic>
          <a:graphicData uri="http://schemas.openxmlformats.org/drawingml/2006/table">
            <a:tbl>
              <a:tblPr firstRow="1" firstCol="1" bandRow="1">
                <a:tableStyleId>{2D5ABB26-0587-4C30-8999-92F81FD0307C}</a:tableStyleId>
              </a:tblPr>
              <a:tblGrid>
                <a:gridCol w="3120558">
                  <a:extLst>
                    <a:ext uri="{9D8B030D-6E8A-4147-A177-3AD203B41FA5}">
                      <a16:colId xmlns:a16="http://schemas.microsoft.com/office/drawing/2014/main" xmlns="" val="20000"/>
                    </a:ext>
                  </a:extLst>
                </a:gridCol>
                <a:gridCol w="156028">
                  <a:extLst>
                    <a:ext uri="{9D8B030D-6E8A-4147-A177-3AD203B41FA5}">
                      <a16:colId xmlns:a16="http://schemas.microsoft.com/office/drawing/2014/main" xmlns="" val="20001"/>
                    </a:ext>
                  </a:extLst>
                </a:gridCol>
              </a:tblGrid>
              <a:tr h="4618483">
                <a:tc>
                  <a:txBody>
                    <a:bodyPr/>
                    <a:lstStyle/>
                    <a:p>
                      <a:pPr marL="0" lvl="0" indent="0" algn="ctr">
                        <a:lnSpc>
                          <a:spcPct val="114000"/>
                        </a:lnSpc>
                        <a:spcAft>
                          <a:spcPts val="600"/>
                        </a:spcAft>
                        <a:buFont typeface="+mj-lt"/>
                        <a:buNone/>
                        <a:tabLst>
                          <a:tab pos="378460" algn="l"/>
                        </a:tabLst>
                      </a:pPr>
                      <a:r>
                        <a:rPr lang="ru-RU" sz="1200" b="1"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Рекомендации по проведению оценочных процедур в ОО в 2021/2022 учебном году*:</a:t>
                      </a:r>
                      <a:endParaRPr lang="ru-RU" sz="1200" b="1" kern="120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endParaRPr>
                    </a:p>
                    <a:p>
                      <a:pPr marL="0" lvl="0" indent="0" algn="l">
                        <a:lnSpc>
                          <a:spcPct val="114000"/>
                        </a:lnSpc>
                        <a:spcAft>
                          <a:spcPts val="600"/>
                        </a:spcAft>
                        <a:buFont typeface="+mj-lt"/>
                        <a:buNone/>
                        <a:tabLst>
                          <a:tab pos="378460" algn="l"/>
                        </a:tabLst>
                      </a:pPr>
                      <a:r>
                        <a:rPr lang="ru-RU" sz="1200" b="0" kern="120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а) проводить не чаще </a:t>
                      </a:r>
                      <a:r>
                        <a:rPr lang="ru-RU" sz="1200" b="1" kern="120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1 </a:t>
                      </a:r>
                      <a:r>
                        <a:rPr lang="ru-RU" sz="1200" b="0" kern="120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раза в </a:t>
                      </a:r>
                      <a:r>
                        <a:rPr lang="ru-RU" sz="1200" b="1" kern="120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2,5 </a:t>
                      </a:r>
                      <a:r>
                        <a:rPr lang="ru-RU" sz="1200" b="0" kern="120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недели в одной</a:t>
                      </a:r>
                      <a:r>
                        <a:rPr lang="ru-RU" sz="1200" b="0"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 параллели  (объем – не более </a:t>
                      </a:r>
                      <a:r>
                        <a:rPr lang="ru-RU" sz="1200" b="1"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10%</a:t>
                      </a:r>
                      <a:r>
                        <a:rPr lang="ru-RU" sz="1200" b="0"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 от всего учебного времени по предмету);</a:t>
                      </a:r>
                    </a:p>
                    <a:p>
                      <a:pPr marL="0" lvl="0" indent="0" algn="l">
                        <a:lnSpc>
                          <a:spcPct val="114000"/>
                        </a:lnSpc>
                        <a:spcAft>
                          <a:spcPts val="600"/>
                        </a:spcAft>
                        <a:buFont typeface="+mj-lt"/>
                        <a:buNone/>
                        <a:tabLst>
                          <a:tab pos="378460" algn="l"/>
                        </a:tabLst>
                      </a:pPr>
                      <a:r>
                        <a:rPr lang="ru-RU" sz="1200" b="0"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б) не проводить на 1-м и последнем уроках;</a:t>
                      </a:r>
                    </a:p>
                    <a:p>
                      <a:pPr marL="0" lvl="0" indent="0" algn="l">
                        <a:lnSpc>
                          <a:spcPct val="114000"/>
                        </a:lnSpc>
                        <a:spcAft>
                          <a:spcPts val="600"/>
                        </a:spcAft>
                        <a:buFont typeface="+mj-lt"/>
                        <a:buNone/>
                        <a:tabLst>
                          <a:tab pos="378460" algn="l"/>
                        </a:tabLst>
                      </a:pPr>
                      <a:r>
                        <a:rPr lang="ru-RU" sz="1200" b="0"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в) не проводить более </a:t>
                      </a:r>
                      <a:r>
                        <a:rPr lang="ru-RU" sz="1200" b="1"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1 </a:t>
                      </a:r>
                      <a:r>
                        <a:rPr lang="ru-RU" sz="1200" b="0"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оценочной процедуры в день для 1-го класса;</a:t>
                      </a:r>
                    </a:p>
                    <a:p>
                      <a:pPr marL="0" lvl="0" indent="0" algn="l">
                        <a:lnSpc>
                          <a:spcPct val="114000"/>
                        </a:lnSpc>
                        <a:spcAft>
                          <a:spcPts val="600"/>
                        </a:spcAft>
                        <a:buFont typeface="+mj-lt"/>
                        <a:buNone/>
                        <a:tabLst>
                          <a:tab pos="378460" algn="l"/>
                        </a:tabLst>
                      </a:pPr>
                      <a:r>
                        <a:rPr lang="ru-RU" sz="1200" b="0"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г) исключить замещение ООП многократным выполнением однотипных заданий конкретной оценочной процедуры </a:t>
                      </a:r>
                      <a:r>
                        <a:rPr lang="en-US" sz="1200" b="0"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&lt;</a:t>
                      </a:r>
                      <a:r>
                        <a:rPr lang="ru-RU" sz="1200" b="0"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1200" b="0"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&gt;</a:t>
                      </a:r>
                      <a:r>
                        <a:rPr lang="ru-RU" sz="1200" b="0"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a:t>
                      </a:r>
                    </a:p>
                    <a:p>
                      <a:pPr marL="0" lvl="0" indent="0" algn="l">
                        <a:lnSpc>
                          <a:spcPct val="114000"/>
                        </a:lnSpc>
                        <a:spcAft>
                          <a:spcPts val="600"/>
                        </a:spcAft>
                        <a:buFont typeface="+mj-lt"/>
                        <a:buNone/>
                        <a:tabLst>
                          <a:tab pos="378460" algn="l"/>
                        </a:tabLst>
                      </a:pPr>
                      <a:r>
                        <a:rPr lang="ru-RU" sz="1200" b="0"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д)  реализация всех этапов оценочной процедуры;</a:t>
                      </a:r>
                    </a:p>
                    <a:p>
                      <a:pPr marL="0" lvl="0" indent="0" algn="l">
                        <a:lnSpc>
                          <a:spcPct val="114000"/>
                        </a:lnSpc>
                        <a:spcAft>
                          <a:spcPts val="600"/>
                        </a:spcAft>
                        <a:buFont typeface="+mj-lt"/>
                        <a:buNone/>
                        <a:tabLst>
                          <a:tab pos="378460" algn="l"/>
                        </a:tabLst>
                      </a:pPr>
                      <a:r>
                        <a:rPr lang="ru-RU" sz="1200" b="0" kern="1200" baseline="0" dirty="0" smtClean="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е) не использовать ксерокопии листов с заданиями</a:t>
                      </a:r>
                    </a:p>
                    <a:p>
                      <a:pPr marL="0" lvl="0" indent="0" algn="ctr">
                        <a:lnSpc>
                          <a:spcPct val="114000"/>
                        </a:lnSpc>
                        <a:spcAft>
                          <a:spcPts val="600"/>
                        </a:spcAft>
                        <a:buFont typeface="+mj-lt"/>
                        <a:buNone/>
                        <a:tabLst>
                          <a:tab pos="378460" algn="l"/>
                        </a:tabLst>
                      </a:pPr>
                      <a:r>
                        <a:rPr lang="ru-RU" sz="1200" b="1" kern="1200" baseline="0" dirty="0" smtClean="0">
                          <a:solidFill>
                            <a:srgbClr val="EC5F0F"/>
                          </a:solidFill>
                          <a:latin typeface="Century Gothic" panose="020B0502020202020204" pitchFamily="34" charset="0"/>
                          <a:ea typeface="Times New Roman" panose="02020603050405020304" pitchFamily="18" charset="0"/>
                          <a:cs typeface="Times New Roman" panose="02020603050405020304" pitchFamily="18" charset="0"/>
                        </a:rPr>
                        <a:t>Единый график проведения в ОО</a:t>
                      </a:r>
                      <a:endParaRPr lang="ru-RU" sz="1200" b="1" kern="1200" dirty="0" smtClean="0">
                        <a:solidFill>
                          <a:srgbClr val="EC5F0F"/>
                        </a:solidFill>
                        <a:latin typeface="Century Gothic" panose="020B0502020202020204" pitchFamily="34" charset="0"/>
                        <a:ea typeface="Times New Roman" panose="02020603050405020304" pitchFamily="18" charset="0"/>
                        <a:cs typeface="Times New Roman" panose="02020603050405020304" pitchFamily="18" charset="0"/>
                      </a:endParaRPr>
                    </a:p>
                  </a:txBody>
                  <a:tcPr marL="50850" marR="50850" marT="0" marB="0"/>
                </a:tc>
                <a:tc>
                  <a:txBody>
                    <a:bodyPr/>
                    <a:lstStyle/>
                    <a:p>
                      <a:pPr marL="0" lvl="0" indent="0" algn="l">
                        <a:lnSpc>
                          <a:spcPct val="114000"/>
                        </a:lnSpc>
                        <a:spcAft>
                          <a:spcPts val="600"/>
                        </a:spcAft>
                        <a:buFont typeface="+mj-lt"/>
                        <a:buNone/>
                        <a:tabLst>
                          <a:tab pos="378460" algn="l"/>
                        </a:tabLst>
                      </a:pPr>
                      <a:endParaRPr lang="ru-RU" sz="1200" b="0" kern="1200" dirty="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endParaRPr>
                    </a:p>
                  </a:txBody>
                  <a:tcPr marL="50850" marR="50850" marT="0" marB="0"/>
                </a:tc>
                <a:extLst>
                  <a:ext uri="{0D108BD9-81ED-4DB2-BD59-A6C34878D82A}">
                    <a16:rowId xmlns:a16="http://schemas.microsoft.com/office/drawing/2014/main" xmlns="" val="10000"/>
                  </a:ext>
                </a:extLst>
              </a:tr>
            </a:tbl>
          </a:graphicData>
        </a:graphic>
      </p:graphicFrame>
      <p:cxnSp>
        <p:nvCxnSpPr>
          <p:cNvPr id="18" name="Прямая соединительная линия 17">
            <a:extLst>
              <a:ext uri="{FF2B5EF4-FFF2-40B4-BE49-F238E27FC236}">
                <a16:creationId xmlns="" xmlns:a16="http://schemas.microsoft.com/office/drawing/2014/main" id="{1DDB18C8-E391-4213-BD38-7FF2DDE232A1}"/>
              </a:ext>
            </a:extLst>
          </p:cNvPr>
          <p:cNvCxnSpPr>
            <a:cxnSpLocks/>
          </p:cNvCxnSpPr>
          <p:nvPr/>
        </p:nvCxnSpPr>
        <p:spPr>
          <a:xfrm>
            <a:off x="4896296" y="1620069"/>
            <a:ext cx="0" cy="4392488"/>
          </a:xfrm>
          <a:prstGeom prst="line">
            <a:avLst/>
          </a:prstGeom>
          <a:ln w="9525">
            <a:solidFill>
              <a:srgbClr val="F57E1B"/>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9792" y="6317139"/>
            <a:ext cx="7848872" cy="415498"/>
          </a:xfrm>
          <a:prstGeom prst="rect">
            <a:avLst/>
          </a:prstGeom>
          <a:noFill/>
        </p:spPr>
        <p:txBody>
          <a:bodyPr wrap="square" rtlCol="0">
            <a:spAutoFit/>
          </a:bodyPr>
          <a:lstStyle/>
          <a:p>
            <a:r>
              <a:rPr lang="ru-RU" sz="700" dirty="0" smtClean="0">
                <a:solidFill>
                  <a:schemeClr val="bg1"/>
                </a:solidFill>
                <a:latin typeface="Century Gothic" panose="020B0502020202020204" pitchFamily="34" charset="0"/>
              </a:rPr>
              <a:t>* Письмо </a:t>
            </a:r>
            <a:r>
              <a:rPr lang="ru-RU" sz="700" dirty="0" err="1" smtClean="0">
                <a:solidFill>
                  <a:schemeClr val="bg1"/>
                </a:solidFill>
                <a:latin typeface="Century Gothic" panose="020B0502020202020204" pitchFamily="34" charset="0"/>
              </a:rPr>
              <a:t>Минпросвещения</a:t>
            </a:r>
            <a:r>
              <a:rPr lang="ru-RU" sz="700" dirty="0" smtClean="0">
                <a:solidFill>
                  <a:schemeClr val="bg1"/>
                </a:solidFill>
                <a:latin typeface="Century Gothic" panose="020B0502020202020204" pitchFamily="34" charset="0"/>
              </a:rPr>
              <a:t> России от 11.08.2021 № АЗ-405/03  «О направлении совместного письма»  / Письмо </a:t>
            </a:r>
            <a:r>
              <a:rPr lang="ru-RU" sz="700" dirty="0" err="1" smtClean="0">
                <a:solidFill>
                  <a:schemeClr val="bg1"/>
                </a:solidFill>
                <a:latin typeface="Century Gothic" panose="020B0502020202020204" pitchFamily="34" charset="0"/>
              </a:rPr>
              <a:t>Минпросвещения</a:t>
            </a:r>
            <a:r>
              <a:rPr lang="ru-RU" sz="700" dirty="0" smtClean="0">
                <a:solidFill>
                  <a:schemeClr val="bg1"/>
                </a:solidFill>
                <a:latin typeface="Century Gothic" panose="020B0502020202020204" pitchFamily="34" charset="0"/>
              </a:rPr>
              <a:t> России от 06.08.2021 № СК-228/03 и </a:t>
            </a:r>
            <a:r>
              <a:rPr lang="ru-RU" sz="700" dirty="0" err="1" smtClean="0">
                <a:solidFill>
                  <a:schemeClr val="bg1"/>
                </a:solidFill>
                <a:latin typeface="Century Gothic" panose="020B0502020202020204" pitchFamily="34" charset="0"/>
              </a:rPr>
              <a:t>Рособрнадзора</a:t>
            </a:r>
            <a:r>
              <a:rPr lang="ru-RU" sz="700" dirty="0" smtClean="0">
                <a:solidFill>
                  <a:schemeClr val="bg1"/>
                </a:solidFill>
                <a:latin typeface="Century Gothic" panose="020B0502020202020204" pitchFamily="34" charset="0"/>
              </a:rPr>
              <a:t> от 06.08.2021 № 01-169/08-01 о направлении рекомендаций для системы общего образования по основным подходам к формированию графика проведения оценочных процедур в общеобразовательных организациях в 2021/2022 учебном году</a:t>
            </a:r>
            <a:endParaRPr lang="ru-RU" sz="700" dirty="0">
              <a:solidFill>
                <a:schemeClr val="bg1"/>
              </a:solidFill>
              <a:latin typeface="Century Gothic" panose="020B0502020202020204" pitchFamily="34" charset="0"/>
            </a:endParaRPr>
          </a:p>
        </p:txBody>
      </p:sp>
      <p:sp>
        <p:nvSpPr>
          <p:cNvPr id="19" name="Прямоугольник 18"/>
          <p:cNvSpPr/>
          <p:nvPr/>
        </p:nvSpPr>
        <p:spPr>
          <a:xfrm>
            <a:off x="8113907" y="1172244"/>
            <a:ext cx="1714500" cy="500221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ru-RU" sz="1100" b="1" dirty="0" smtClean="0">
              <a:solidFill>
                <a:schemeClr val="tx2">
                  <a:lumMod val="50000"/>
                </a:schemeClr>
              </a:solidFill>
              <a:latin typeface="Century Gothic" panose="020B0502020202020204" pitchFamily="34" charset="0"/>
            </a:endParaRPr>
          </a:p>
          <a:p>
            <a:pPr algn="ctr">
              <a:defRPr/>
            </a:pPr>
            <a:r>
              <a:rPr lang="ru-RU" sz="1100" b="1" dirty="0" smtClean="0">
                <a:solidFill>
                  <a:schemeClr val="tx2">
                    <a:lumMod val="50000"/>
                  </a:schemeClr>
                </a:solidFill>
                <a:latin typeface="Century Gothic" panose="020B0502020202020204" pitchFamily="34" charset="0"/>
              </a:rPr>
              <a:t>Задачи </a:t>
            </a: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2">
                    <a:lumMod val="50000"/>
                  </a:schemeClr>
                </a:solidFill>
                <a:latin typeface="Century Gothic" panose="020B0502020202020204" pitchFamily="34" charset="0"/>
              </a:rPr>
              <a:t>на 2021/2022 </a:t>
            </a:r>
            <a:r>
              <a:rPr lang="ru-RU" sz="1100" b="1" dirty="0" err="1">
                <a:solidFill>
                  <a:schemeClr val="tx2">
                    <a:lumMod val="50000"/>
                  </a:schemeClr>
                </a:solidFill>
                <a:latin typeface="Century Gothic" panose="020B0502020202020204" pitchFamily="34" charset="0"/>
              </a:rPr>
              <a:t>уч.г</a:t>
            </a:r>
            <a:r>
              <a:rPr lang="ru-RU" sz="1100" b="1" dirty="0" smtClean="0">
                <a:solidFill>
                  <a:schemeClr val="tx2">
                    <a:lumMod val="50000"/>
                  </a:schemeClr>
                </a:solidFill>
                <a:latin typeface="Century Gothic" panose="020B0502020202020204" pitchFamily="34" charset="0"/>
              </a:rPr>
              <a:t>.:</a:t>
            </a:r>
          </a:p>
          <a:p>
            <a:pPr algn="ctr">
              <a:defRPr/>
            </a:pPr>
            <a:endParaRPr lang="ru-RU" sz="1100" b="1" dirty="0">
              <a:solidFill>
                <a:schemeClr val="tx2">
                  <a:lumMod val="50000"/>
                </a:schemeClr>
              </a:solidFill>
              <a:latin typeface="Century Gothic" panose="020B0502020202020204" pitchFamily="34" charset="0"/>
            </a:endParaRPr>
          </a:p>
          <a:p>
            <a:r>
              <a:rPr lang="ru-RU" sz="1100" spc="-26" dirty="0">
                <a:solidFill>
                  <a:schemeClr val="accent1">
                    <a:lumMod val="50000"/>
                  </a:schemeClr>
                </a:solidFill>
                <a:latin typeface="Century Gothic" panose="020B0502020202020204" pitchFamily="34" charset="0"/>
                <a:cs typeface="Gotham Pro Black" panose="02000903040000020004" pitchFamily="2" charset="0"/>
              </a:rPr>
              <a:t>1. Оптимизация количества проводимых в ОО проверочных и иных диагностических работ для обучающихся.</a:t>
            </a:r>
          </a:p>
          <a:p>
            <a:r>
              <a:rPr lang="ru-RU" sz="1100" spc="-26" dirty="0">
                <a:solidFill>
                  <a:schemeClr val="accent1">
                    <a:lumMod val="50000"/>
                  </a:schemeClr>
                </a:solidFill>
                <a:latin typeface="Century Gothic" panose="020B0502020202020204" pitchFamily="34" charset="0"/>
                <a:cs typeface="Gotham Pro Black" panose="02000903040000020004" pitchFamily="2" charset="0"/>
              </a:rPr>
              <a:t> </a:t>
            </a:r>
          </a:p>
          <a:p>
            <a:r>
              <a:rPr lang="ru-RU" sz="1100" spc="-26" dirty="0">
                <a:solidFill>
                  <a:schemeClr val="accent1">
                    <a:lumMod val="50000"/>
                  </a:schemeClr>
                </a:solidFill>
                <a:latin typeface="Century Gothic" panose="020B0502020202020204" pitchFamily="34" charset="0"/>
                <a:cs typeface="Gotham Pro Black" panose="02000903040000020004" pitchFamily="2" charset="0"/>
              </a:rPr>
              <a:t>2. Формирование  и утверждение  единого графика проведения в ОО оценочных процедур</a:t>
            </a:r>
          </a:p>
          <a:p>
            <a:pPr algn="r"/>
            <a:endParaRPr lang="ru-RU" sz="1000" dirty="0">
              <a:solidFill>
                <a:schemeClr val="accent1">
                  <a:lumMod val="50000"/>
                </a:schemeClr>
              </a:solidFill>
            </a:endParaRPr>
          </a:p>
          <a:p>
            <a:pPr algn="r"/>
            <a:r>
              <a:rPr lang="ru-RU" sz="1000" dirty="0">
                <a:solidFill>
                  <a:schemeClr val="accent1">
                    <a:lumMod val="50000"/>
                  </a:schemeClr>
                </a:solidFill>
                <a:latin typeface="Century Gothic" panose="020B0502020202020204" pitchFamily="34" charset="0"/>
              </a:rPr>
              <a:t>(не позднее чем через </a:t>
            </a:r>
            <a:r>
              <a:rPr lang="ru-RU" sz="1000" b="1" dirty="0">
                <a:solidFill>
                  <a:schemeClr val="accent1">
                    <a:lumMod val="50000"/>
                  </a:schemeClr>
                </a:solidFill>
                <a:latin typeface="Century Gothic" panose="020B0502020202020204" pitchFamily="34" charset="0"/>
              </a:rPr>
              <a:t>2 недели</a:t>
            </a:r>
            <a:r>
              <a:rPr lang="ru-RU" sz="1000" dirty="0">
                <a:solidFill>
                  <a:schemeClr val="accent1">
                    <a:lumMod val="50000"/>
                  </a:schemeClr>
                </a:solidFill>
                <a:latin typeface="Century Gothic" panose="020B0502020202020204" pitchFamily="34" charset="0"/>
              </a:rPr>
              <a:t> после начала учебного года</a:t>
            </a:r>
            <a:r>
              <a:rPr lang="ru-RU" sz="1100" b="1" dirty="0" smtClean="0">
                <a:solidFill>
                  <a:schemeClr val="accent1">
                    <a:lumMod val="50000"/>
                  </a:schemeClr>
                </a:solidFill>
                <a:latin typeface="Century Gothic" panose="020B0502020202020204" pitchFamily="34" charset="0"/>
              </a:rPr>
              <a:t> </a:t>
            </a:r>
            <a:endParaRPr lang="ru-RU" sz="1100" b="1" dirty="0">
              <a:solidFill>
                <a:schemeClr val="accent1">
                  <a:lumMod val="50000"/>
                </a:schemeClr>
              </a:solidFill>
              <a:latin typeface="Century Gothic" panose="020B0502020202020204" pitchFamily="34" charset="0"/>
            </a:endParaRPr>
          </a:p>
          <a:p>
            <a:pPr algn="ctr">
              <a:defRPr/>
            </a:pP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1"/>
                </a:solidFill>
                <a:latin typeface="Century Gothic" panose="020B0502020202020204" pitchFamily="34" charset="0"/>
              </a:rPr>
              <a:t> </a:t>
            </a:r>
          </a:p>
          <a:p>
            <a:pPr algn="ctr">
              <a:defRPr/>
            </a:pPr>
            <a:endParaRPr lang="ru-RU" sz="1100" b="1" dirty="0">
              <a:solidFill>
                <a:schemeClr val="tx1"/>
              </a:solidFill>
            </a:endParaRPr>
          </a:p>
        </p:txBody>
      </p:sp>
    </p:spTree>
    <p:extLst>
      <p:ext uri="{BB962C8B-B14F-4D97-AF65-F5344CB8AC3E}">
        <p14:creationId xmlns:p14="http://schemas.microsoft.com/office/powerpoint/2010/main" val="2903783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090" y="3498474"/>
            <a:ext cx="8095082" cy="1691577"/>
          </a:xfrm>
          <a:prstGeom prst="rect">
            <a:avLst/>
          </a:prstGeom>
          <a:solidFill>
            <a:schemeClr val="accent5">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478" tIns="45478" rIns="45478" bIns="45478" numCol="1" spcCol="38100" rtlCol="0" anchor="ctr">
            <a:spAutoFit/>
          </a:bodyPr>
          <a:lstStyle/>
          <a:p>
            <a:pPr defTabSz="909590" hangingPunct="0"/>
            <a:endParaRPr lang="ru-RU" sz="1791" dirty="0">
              <a:solidFill>
                <a:srgbClr val="000000"/>
              </a:solidFill>
              <a:sym typeface="Calibri"/>
            </a:endParaRPr>
          </a:p>
        </p:txBody>
      </p:sp>
      <p:sp>
        <p:nvSpPr>
          <p:cNvPr id="4" name="Прямоугольник 3">
            <a:extLst>
              <a:ext uri="{FF2B5EF4-FFF2-40B4-BE49-F238E27FC236}">
                <a16:creationId xmlns:a16="http://schemas.microsoft.com/office/drawing/2014/main" xmlns="" id="{06303101-1E77-4C77-8A30-A22484C695F4}"/>
              </a:ext>
            </a:extLst>
          </p:cNvPr>
          <p:cNvSpPr/>
          <p:nvPr/>
        </p:nvSpPr>
        <p:spPr>
          <a:xfrm rot="10800000" flipV="1">
            <a:off x="1162224" y="1044709"/>
            <a:ext cx="5760314" cy="45478"/>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989"/>
          </a:p>
        </p:txBody>
      </p:sp>
      <p:sp>
        <p:nvSpPr>
          <p:cNvPr id="5" name="Прямоугольник 4">
            <a:extLst>
              <a:ext uri="{FF2B5EF4-FFF2-40B4-BE49-F238E27FC236}">
                <a16:creationId xmlns:a16="http://schemas.microsoft.com/office/drawing/2014/main" xmlns="" id="{2DB9C1C5-2440-4B2F-87AE-75644FB9703F}"/>
              </a:ext>
            </a:extLst>
          </p:cNvPr>
          <p:cNvSpPr/>
          <p:nvPr/>
        </p:nvSpPr>
        <p:spPr>
          <a:xfrm>
            <a:off x="2838610" y="904482"/>
            <a:ext cx="5015764" cy="41343"/>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91"/>
          </a:p>
        </p:txBody>
      </p:sp>
      <p:sp>
        <p:nvSpPr>
          <p:cNvPr id="6" name="Прямоугольник 5">
            <a:extLst>
              <a:ext uri="{FF2B5EF4-FFF2-40B4-BE49-F238E27FC236}">
                <a16:creationId xmlns:a16="http://schemas.microsoft.com/office/drawing/2014/main" xmlns="" id="{8FD57ADB-097C-4F85-A796-84746BE2D9E8}"/>
              </a:ext>
            </a:extLst>
          </p:cNvPr>
          <p:cNvSpPr/>
          <p:nvPr/>
        </p:nvSpPr>
        <p:spPr>
          <a:xfrm>
            <a:off x="359792" y="683965"/>
            <a:ext cx="4511543" cy="692501"/>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805" b="1" cap="all" dirty="0"/>
          </a:p>
        </p:txBody>
      </p:sp>
      <p:sp>
        <p:nvSpPr>
          <p:cNvPr id="7" name="TextBox 6">
            <a:extLst>
              <a:ext uri="{FF2B5EF4-FFF2-40B4-BE49-F238E27FC236}">
                <a16:creationId xmlns:a16="http://schemas.microsoft.com/office/drawing/2014/main" xmlns="" id="{AA23CAE1-5760-4F5C-8FE4-481897F5B882}"/>
              </a:ext>
            </a:extLst>
          </p:cNvPr>
          <p:cNvSpPr txBox="1"/>
          <p:nvPr/>
        </p:nvSpPr>
        <p:spPr>
          <a:xfrm>
            <a:off x="497895" y="755999"/>
            <a:ext cx="4284543" cy="501936"/>
          </a:xfrm>
          <a:prstGeom prst="rect">
            <a:avLst/>
          </a:prstGeom>
          <a:noFill/>
        </p:spPr>
        <p:txBody>
          <a:bodyPr wrap="square" lIns="69273" tIns="34636" rIns="69273" bIns="34636">
            <a:spAutoFit/>
          </a:bodyPr>
          <a:lstStyle/>
          <a:p>
            <a:pPr marL="9621" defTabSz="692743">
              <a:spcBef>
                <a:spcPts val="75"/>
              </a:spcBef>
              <a:defRPr/>
            </a:pPr>
            <a:r>
              <a:rPr lang="ru-RU" sz="1404" b="1" cap="all" spc="-26" dirty="0">
                <a:solidFill>
                  <a:schemeClr val="bg1"/>
                </a:solidFill>
                <a:latin typeface="Century Gothic" panose="020B0502020202020204" pitchFamily="34" charset="0"/>
                <a:cs typeface="Gotham Pro Black" panose="02000903040000020004" pitchFamily="2" charset="0"/>
              </a:rPr>
              <a:t>Развитие кадрового потенциала системы общего образования Томской области</a:t>
            </a:r>
          </a:p>
        </p:txBody>
      </p:sp>
      <p:sp>
        <p:nvSpPr>
          <p:cNvPr id="8" name="object 10"/>
          <p:cNvSpPr txBox="1"/>
          <p:nvPr/>
        </p:nvSpPr>
        <p:spPr>
          <a:xfrm>
            <a:off x="244381" y="1678468"/>
            <a:ext cx="1619562" cy="521984"/>
          </a:xfrm>
          <a:prstGeom prst="rect">
            <a:avLst/>
          </a:prstGeom>
        </p:spPr>
        <p:txBody>
          <a:bodyPr vert="horz" wrap="square" lIns="0" tIns="12732" rIns="0" bIns="0" rtlCol="0">
            <a:spAutoFit/>
          </a:bodyPr>
          <a:lstStyle/>
          <a:p>
            <a:pPr marL="12733" marR="5093"/>
            <a:r>
              <a:rPr lang="ru-RU" sz="1103" b="1" spc="-26" dirty="0">
                <a:solidFill>
                  <a:schemeClr val="accent1">
                    <a:lumMod val="75000"/>
                  </a:schemeClr>
                </a:solidFill>
                <a:latin typeface="Century Gothic" panose="020B0502020202020204" pitchFamily="34" charset="0"/>
                <a:cs typeface="Gotham Pro Black" panose="02000903040000020004" pitchFamily="2" charset="0"/>
              </a:rPr>
              <a:t>численность педагогических работников</a:t>
            </a:r>
            <a:endParaRPr sz="1103" b="1" spc="-26" dirty="0">
              <a:solidFill>
                <a:schemeClr val="accent1">
                  <a:lumMod val="75000"/>
                </a:schemeClr>
              </a:solidFill>
              <a:latin typeface="Century Gothic" panose="020B0502020202020204" pitchFamily="34" charset="0"/>
              <a:cs typeface="Gotham Pro Black" panose="02000903040000020004" pitchFamily="2" charset="0"/>
            </a:endParaRPr>
          </a:p>
        </p:txBody>
      </p:sp>
      <p:sp>
        <p:nvSpPr>
          <p:cNvPr id="9" name="object 5"/>
          <p:cNvSpPr txBox="1"/>
          <p:nvPr/>
        </p:nvSpPr>
        <p:spPr>
          <a:xfrm>
            <a:off x="1597189" y="1692689"/>
            <a:ext cx="1635400" cy="475700"/>
          </a:xfrm>
          <a:prstGeom prst="rect">
            <a:avLst/>
          </a:prstGeom>
        </p:spPr>
        <p:txBody>
          <a:bodyPr vert="horz" wrap="square" lIns="0" tIns="12732" rIns="0" bIns="0" rtlCol="0">
            <a:spAutoFit/>
          </a:bodyPr>
          <a:lstStyle/>
          <a:p>
            <a:pPr marL="12733" marR="319599"/>
            <a:r>
              <a:rPr lang="ru-RU" sz="1003" spc="-26" dirty="0">
                <a:latin typeface="Century Gothic" panose="020B0502020202020204" pitchFamily="34" charset="0"/>
                <a:cs typeface="Gotham Pro Black" panose="02000903040000020004" pitchFamily="2" charset="0"/>
              </a:rPr>
              <a:t>ДОУ – </a:t>
            </a:r>
            <a:r>
              <a:rPr lang="ru-RU" sz="1003" spc="-26" dirty="0" smtClean="0">
                <a:latin typeface="Century Gothic" panose="020B0502020202020204" pitchFamily="34" charset="0"/>
                <a:cs typeface="Gotham Pro Black" panose="02000903040000020004" pitchFamily="2" charset="0"/>
              </a:rPr>
              <a:t>6976</a:t>
            </a:r>
            <a:endParaRPr lang="ru-RU" sz="1003" spc="-26" dirty="0">
              <a:latin typeface="Century Gothic" panose="020B0502020202020204" pitchFamily="34" charset="0"/>
              <a:cs typeface="Gotham Pro Black" panose="02000903040000020004" pitchFamily="2" charset="0"/>
            </a:endParaRPr>
          </a:p>
          <a:p>
            <a:pPr marL="12733" marR="319599"/>
            <a:r>
              <a:rPr lang="ru-RU" sz="1003" spc="-26" dirty="0">
                <a:latin typeface="Century Gothic" panose="020B0502020202020204" pitchFamily="34" charset="0"/>
                <a:cs typeface="Gotham Pro Black" panose="02000903040000020004" pitchFamily="2" charset="0"/>
              </a:rPr>
              <a:t>СОШ – 10171 </a:t>
            </a:r>
          </a:p>
          <a:p>
            <a:pPr marL="12733" marR="319599"/>
            <a:r>
              <a:rPr lang="ru-RU" sz="1003" spc="-26" dirty="0">
                <a:latin typeface="Century Gothic" panose="020B0502020202020204" pitchFamily="34" charset="0"/>
                <a:cs typeface="Gotham Pro Black" panose="02000903040000020004" pitchFamily="2" charset="0"/>
              </a:rPr>
              <a:t>ДОП - </a:t>
            </a:r>
            <a:r>
              <a:rPr lang="ru-RU" sz="1003" spc="-26" dirty="0" smtClean="0">
                <a:latin typeface="Century Gothic" panose="020B0502020202020204" pitchFamily="34" charset="0"/>
                <a:cs typeface="Gotham Pro Black" panose="02000903040000020004" pitchFamily="2" charset="0"/>
              </a:rPr>
              <a:t>1354</a:t>
            </a:r>
            <a:endParaRPr lang="ru-RU" sz="1003" spc="-26" dirty="0">
              <a:latin typeface="Century Gothic" panose="020B0502020202020204" pitchFamily="34" charset="0"/>
              <a:cs typeface="Gotham Pro Black" panose="02000903040000020004" pitchFamily="2" charset="0"/>
            </a:endParaRPr>
          </a:p>
        </p:txBody>
      </p:sp>
      <p:sp>
        <p:nvSpPr>
          <p:cNvPr id="10" name="Прямоугольник 9"/>
          <p:cNvSpPr/>
          <p:nvPr/>
        </p:nvSpPr>
        <p:spPr>
          <a:xfrm>
            <a:off x="2911852" y="1738601"/>
            <a:ext cx="2564529" cy="385703"/>
          </a:xfrm>
          <a:prstGeom prst="rect">
            <a:avLst/>
          </a:prstGeom>
        </p:spPr>
        <p:txBody>
          <a:bodyPr wrap="square">
            <a:spAutoFit/>
          </a:bodyPr>
          <a:lstStyle/>
          <a:p>
            <a:r>
              <a:rPr lang="ru-RU" sz="1103" b="1" spc="-26" dirty="0">
                <a:solidFill>
                  <a:schemeClr val="accent1">
                    <a:lumMod val="75000"/>
                  </a:schemeClr>
                </a:solidFill>
                <a:latin typeface="Century Gothic" panose="020B0502020202020204" pitchFamily="34" charset="0"/>
                <a:cs typeface="Gotham Pro Black" panose="02000903040000020004" pitchFamily="2" charset="0"/>
              </a:rPr>
              <a:t>Доля молодых</a:t>
            </a:r>
            <a:r>
              <a:rPr lang="ru-RU" sz="1103" spc="-26" dirty="0">
                <a:solidFill>
                  <a:schemeClr val="accent1">
                    <a:lumMod val="75000"/>
                  </a:schemeClr>
                </a:solidFill>
                <a:latin typeface="Century Gothic" panose="020B0502020202020204" pitchFamily="34" charset="0"/>
                <a:cs typeface="Gotham Pro Black" panose="02000903040000020004" pitchFamily="2" charset="0"/>
              </a:rPr>
              <a:t> учителей </a:t>
            </a:r>
            <a:r>
              <a:rPr lang="ru-RU" sz="1103" kern="0" dirty="0">
                <a:solidFill>
                  <a:schemeClr val="accent1">
                    <a:lumMod val="75000"/>
                  </a:schemeClr>
                </a:solidFill>
                <a:latin typeface="Century Gothic" panose="020B0502020202020204" pitchFamily="34" charset="0"/>
                <a:cs typeface="Arial" panose="020B0604020202020204" pitchFamily="34" charset="0"/>
              </a:rPr>
              <a:t>до 35 лет</a:t>
            </a:r>
            <a:endParaRPr lang="ru-RU" sz="1103" spc="-26" dirty="0">
              <a:solidFill>
                <a:schemeClr val="accent1">
                  <a:lumMod val="75000"/>
                </a:schemeClr>
              </a:solidFill>
              <a:latin typeface="Century Gothic" panose="020B0502020202020204" pitchFamily="34" charset="0"/>
              <a:cs typeface="Gotham Pro Black" panose="02000903040000020004" pitchFamily="2" charset="0"/>
            </a:endParaRPr>
          </a:p>
          <a:p>
            <a:r>
              <a:rPr lang="en-US" sz="802" spc="-26" dirty="0">
                <a:solidFill>
                  <a:schemeClr val="accent1">
                    <a:lumMod val="75000"/>
                  </a:schemeClr>
                </a:solidFill>
                <a:latin typeface="Century Gothic" panose="020B0502020202020204" pitchFamily="34" charset="0"/>
                <a:cs typeface="Gotham Pro Black" panose="02000903040000020004" pitchFamily="2" charset="0"/>
              </a:rPr>
              <a:t>max</a:t>
            </a:r>
            <a:r>
              <a:rPr lang="ru-RU" sz="802" spc="-26" dirty="0">
                <a:solidFill>
                  <a:schemeClr val="accent1">
                    <a:lumMod val="75000"/>
                  </a:schemeClr>
                </a:solidFill>
                <a:latin typeface="Century Gothic" panose="020B0502020202020204" pitchFamily="34" charset="0"/>
                <a:cs typeface="Gotham Pro Black" panose="02000903040000020004" pitchFamily="2" charset="0"/>
              </a:rPr>
              <a:t> – Томск (32,88%)</a:t>
            </a:r>
            <a:r>
              <a:rPr lang="en-US" sz="802" spc="-26" dirty="0">
                <a:solidFill>
                  <a:schemeClr val="accent1">
                    <a:lumMod val="75000"/>
                  </a:schemeClr>
                </a:solidFill>
                <a:latin typeface="Century Gothic" panose="020B0502020202020204" pitchFamily="34" charset="0"/>
                <a:cs typeface="Gotham Pro Black" panose="02000903040000020004" pitchFamily="2" charset="0"/>
              </a:rPr>
              <a:t> </a:t>
            </a:r>
            <a:r>
              <a:rPr lang="ru-RU" sz="802" spc="-26" dirty="0">
                <a:solidFill>
                  <a:schemeClr val="accent1">
                    <a:lumMod val="75000"/>
                  </a:schemeClr>
                </a:solidFill>
                <a:latin typeface="Century Gothic" panose="020B0502020202020204" pitchFamily="34" charset="0"/>
                <a:cs typeface="Gotham Pro Black" panose="02000903040000020004" pitchFamily="2" charset="0"/>
              </a:rPr>
              <a:t>             </a:t>
            </a:r>
            <a:r>
              <a:rPr lang="en-US" sz="802" spc="-26" dirty="0">
                <a:solidFill>
                  <a:schemeClr val="accent1">
                    <a:lumMod val="75000"/>
                  </a:schemeClr>
                </a:solidFill>
                <a:latin typeface="Century Gothic" panose="020B0502020202020204" pitchFamily="34" charset="0"/>
                <a:cs typeface="Gotham Pro Black" panose="02000903040000020004" pitchFamily="2" charset="0"/>
              </a:rPr>
              <a:t>min</a:t>
            </a:r>
            <a:r>
              <a:rPr lang="ru-RU" sz="802" spc="-26" dirty="0">
                <a:solidFill>
                  <a:schemeClr val="accent1">
                    <a:lumMod val="75000"/>
                  </a:schemeClr>
                </a:solidFill>
                <a:latin typeface="Century Gothic" panose="020B0502020202020204" pitchFamily="34" charset="0"/>
                <a:cs typeface="Gotham Pro Black" panose="02000903040000020004" pitchFamily="2" charset="0"/>
              </a:rPr>
              <a:t> – Асино (13,8%)</a:t>
            </a:r>
          </a:p>
        </p:txBody>
      </p:sp>
      <p:sp>
        <p:nvSpPr>
          <p:cNvPr id="11" name="Прямоугольник 10"/>
          <p:cNvSpPr/>
          <p:nvPr/>
        </p:nvSpPr>
        <p:spPr>
          <a:xfrm>
            <a:off x="2408690" y="1516230"/>
            <a:ext cx="1735721" cy="242220"/>
          </a:xfrm>
          <a:prstGeom prst="rect">
            <a:avLst/>
          </a:prstGeom>
        </p:spPr>
        <p:txBody>
          <a:bodyPr wrap="square" lIns="68754" tIns="34377" rIns="68754" bIns="34377">
            <a:spAutoFit/>
          </a:bodyPr>
          <a:lstStyle/>
          <a:p>
            <a:pPr marL="9550" algn="ctr">
              <a:lnSpc>
                <a:spcPct val="80000"/>
              </a:lnSpc>
              <a:spcBef>
                <a:spcPts val="237"/>
              </a:spcBef>
              <a:tabLst>
                <a:tab pos="1948581" algn="l"/>
              </a:tabLst>
            </a:pPr>
            <a:r>
              <a:rPr lang="ru-RU" sz="1404" b="1" spc="-4" dirty="0">
                <a:solidFill>
                  <a:schemeClr val="accent6">
                    <a:lumMod val="75000"/>
                  </a:schemeClr>
                </a:solidFill>
                <a:latin typeface="Century Gothic" panose="020B0502020202020204" pitchFamily="34" charset="0"/>
                <a:cs typeface="Arial" panose="020B0604020202020204" pitchFamily="34" charset="0"/>
              </a:rPr>
              <a:t> 26,25%</a:t>
            </a:r>
            <a:endParaRPr lang="ru-RU" sz="1203" dirty="0">
              <a:solidFill>
                <a:schemeClr val="accent6">
                  <a:lumMod val="75000"/>
                </a:schemeClr>
              </a:solidFill>
              <a:latin typeface="Century Gothic" panose="020B0502020202020204" pitchFamily="34" charset="0"/>
              <a:cs typeface="Arial" panose="020B0604020202020204" pitchFamily="34" charset="0"/>
            </a:endParaRPr>
          </a:p>
        </p:txBody>
      </p:sp>
      <p:sp>
        <p:nvSpPr>
          <p:cNvPr id="12" name="Прямоугольник 11"/>
          <p:cNvSpPr/>
          <p:nvPr/>
        </p:nvSpPr>
        <p:spPr>
          <a:xfrm>
            <a:off x="120648" y="1483422"/>
            <a:ext cx="1204167" cy="242220"/>
          </a:xfrm>
          <a:prstGeom prst="rect">
            <a:avLst/>
          </a:prstGeom>
        </p:spPr>
        <p:txBody>
          <a:bodyPr wrap="square" lIns="68754" tIns="34377" rIns="68754" bIns="34377">
            <a:spAutoFit/>
          </a:bodyPr>
          <a:lstStyle/>
          <a:p>
            <a:pPr marL="9550">
              <a:lnSpc>
                <a:spcPct val="80000"/>
              </a:lnSpc>
              <a:spcBef>
                <a:spcPts val="237"/>
              </a:spcBef>
              <a:tabLst>
                <a:tab pos="1948581" algn="l"/>
              </a:tabLst>
            </a:pPr>
            <a:r>
              <a:rPr lang="ru-RU" sz="1404" b="1" spc="-4" dirty="0">
                <a:solidFill>
                  <a:schemeClr val="accent6">
                    <a:lumMod val="75000"/>
                  </a:schemeClr>
                </a:solidFill>
                <a:latin typeface="Century Gothic" panose="020B0502020202020204" pitchFamily="34" charset="0"/>
                <a:cs typeface="Arial" panose="020B0604020202020204" pitchFamily="34" charset="0"/>
              </a:rPr>
              <a:t> </a:t>
            </a:r>
            <a:r>
              <a:rPr lang="ru-RU" sz="1404" b="1" spc="-4" dirty="0" smtClean="0">
                <a:solidFill>
                  <a:schemeClr val="accent6">
                    <a:lumMod val="75000"/>
                  </a:schemeClr>
                </a:solidFill>
                <a:latin typeface="Century Gothic" panose="020B0502020202020204" pitchFamily="34" charset="0"/>
                <a:cs typeface="Arial" panose="020B0604020202020204" pitchFamily="34" charset="0"/>
              </a:rPr>
              <a:t>18501 </a:t>
            </a:r>
            <a:r>
              <a:rPr lang="ru-RU" sz="1404" b="1" spc="-4" dirty="0" smtClean="0">
                <a:solidFill>
                  <a:schemeClr val="accent6">
                    <a:lumMod val="75000"/>
                  </a:schemeClr>
                </a:solidFill>
                <a:latin typeface="Century Gothic" panose="020B0502020202020204" pitchFamily="34" charset="0"/>
                <a:cs typeface="Arial" panose="020B0604020202020204" pitchFamily="34" charset="0"/>
              </a:rPr>
              <a:t>чел.</a:t>
            </a:r>
            <a:endParaRPr lang="ru-RU" sz="1203" dirty="0">
              <a:solidFill>
                <a:schemeClr val="accent6">
                  <a:lumMod val="75000"/>
                </a:schemeClr>
              </a:solidFill>
              <a:latin typeface="Century Gothic" panose="020B0502020202020204" pitchFamily="34" charset="0"/>
              <a:cs typeface="Arial" panose="020B0604020202020204" pitchFamily="34" charset="0"/>
            </a:endParaRPr>
          </a:p>
        </p:txBody>
      </p:sp>
      <p:sp>
        <p:nvSpPr>
          <p:cNvPr id="13" name="Прямоугольник 12"/>
          <p:cNvSpPr/>
          <p:nvPr/>
        </p:nvSpPr>
        <p:spPr>
          <a:xfrm>
            <a:off x="5655895" y="1894479"/>
            <a:ext cx="1232562" cy="292618"/>
          </a:xfrm>
          <a:prstGeom prst="rect">
            <a:avLst/>
          </a:prstGeom>
        </p:spPr>
        <p:txBody>
          <a:bodyPr wrap="square" lIns="68754" tIns="34377" rIns="68754" bIns="34377">
            <a:spAutoFit/>
          </a:bodyPr>
          <a:lstStyle/>
          <a:p>
            <a:pPr marL="181446" indent="-171896">
              <a:lnSpc>
                <a:spcPct val="80000"/>
              </a:lnSpc>
              <a:spcBef>
                <a:spcPts val="237"/>
              </a:spcBef>
              <a:buFont typeface="Wingdings" panose="05000000000000000000" pitchFamily="2" charset="2"/>
              <a:buChar char="ü"/>
              <a:tabLst>
                <a:tab pos="1948581" algn="l"/>
              </a:tabLst>
            </a:pPr>
            <a:r>
              <a:rPr lang="ru-RU" sz="802" spc="-4" dirty="0">
                <a:solidFill>
                  <a:schemeClr val="accent1">
                    <a:lumMod val="75000"/>
                  </a:schemeClr>
                </a:solidFill>
                <a:latin typeface="Century Gothic" panose="020B0502020202020204" pitchFamily="34" charset="0"/>
                <a:cs typeface="Arial" panose="020B0604020202020204" pitchFamily="34" charset="0"/>
              </a:rPr>
              <a:t>математики</a:t>
            </a:r>
          </a:p>
          <a:p>
            <a:pPr marL="181446" indent="-171896">
              <a:lnSpc>
                <a:spcPct val="80000"/>
              </a:lnSpc>
              <a:spcBef>
                <a:spcPts val="237"/>
              </a:spcBef>
              <a:buFont typeface="Wingdings" panose="05000000000000000000" pitchFamily="2" charset="2"/>
              <a:buChar char="ü"/>
              <a:tabLst>
                <a:tab pos="1948581" algn="l"/>
              </a:tabLst>
            </a:pPr>
            <a:r>
              <a:rPr lang="ru-RU" sz="802" spc="-4" dirty="0">
                <a:solidFill>
                  <a:schemeClr val="accent1">
                    <a:lumMod val="75000"/>
                  </a:schemeClr>
                </a:solidFill>
                <a:latin typeface="Century Gothic" panose="020B0502020202020204" pitchFamily="34" charset="0"/>
                <a:cs typeface="Arial" panose="020B0604020202020204" pitchFamily="34" charset="0"/>
              </a:rPr>
              <a:t>рус. яз. и литер.</a:t>
            </a:r>
          </a:p>
        </p:txBody>
      </p:sp>
      <p:sp>
        <p:nvSpPr>
          <p:cNvPr id="14" name="Прямоугольник 13"/>
          <p:cNvSpPr/>
          <p:nvPr/>
        </p:nvSpPr>
        <p:spPr>
          <a:xfrm>
            <a:off x="5568903" y="1511296"/>
            <a:ext cx="2165755" cy="366673"/>
          </a:xfrm>
          <a:prstGeom prst="rect">
            <a:avLst/>
          </a:prstGeom>
        </p:spPr>
        <p:txBody>
          <a:bodyPr wrap="square" lIns="68754" tIns="34377" rIns="68754" bIns="34377">
            <a:spAutoFit/>
          </a:bodyPr>
          <a:lstStyle/>
          <a:p>
            <a:pPr marL="9550" algn="ctr">
              <a:lnSpc>
                <a:spcPct val="80000"/>
              </a:lnSpc>
              <a:spcBef>
                <a:spcPts val="237"/>
              </a:spcBef>
              <a:tabLst>
                <a:tab pos="1948581" algn="l"/>
              </a:tabLst>
            </a:pPr>
            <a:r>
              <a:rPr lang="en-US" sz="1400" b="1" spc="-4" dirty="0">
                <a:solidFill>
                  <a:schemeClr val="accent6">
                    <a:lumMod val="75000"/>
                  </a:schemeClr>
                </a:solidFill>
                <a:latin typeface="Century Gothic" panose="020B0502020202020204" pitchFamily="34" charset="0"/>
                <a:cs typeface="Arial" panose="020B0604020202020204" pitchFamily="34" charset="0"/>
              </a:rPr>
              <a:t>&gt;</a:t>
            </a:r>
            <a:r>
              <a:rPr lang="ru-RU" sz="1400" b="1" spc="-4" dirty="0">
                <a:solidFill>
                  <a:schemeClr val="accent6">
                    <a:lumMod val="75000"/>
                  </a:schemeClr>
                </a:solidFill>
                <a:latin typeface="Century Gothic" panose="020B0502020202020204" pitchFamily="34" charset="0"/>
                <a:cs typeface="Arial" panose="020B0604020202020204" pitchFamily="34" charset="0"/>
              </a:rPr>
              <a:t>25</a:t>
            </a:r>
            <a:r>
              <a:rPr lang="en-US" sz="1404" b="1" spc="-4" dirty="0">
                <a:solidFill>
                  <a:schemeClr val="accent6">
                    <a:lumMod val="75000"/>
                  </a:schemeClr>
                </a:solidFill>
                <a:latin typeface="Century Gothic" panose="020B0502020202020204" pitchFamily="34" charset="0"/>
                <a:cs typeface="Arial" panose="020B0604020202020204" pitchFamily="34" charset="0"/>
              </a:rPr>
              <a:t>0</a:t>
            </a:r>
            <a:r>
              <a:rPr lang="ru-RU" sz="1404" b="1" spc="-4" dirty="0">
                <a:solidFill>
                  <a:schemeClr val="accent6">
                    <a:lumMod val="75000"/>
                  </a:schemeClr>
                </a:solidFill>
                <a:latin typeface="Century Gothic" panose="020B0502020202020204" pitchFamily="34" charset="0"/>
                <a:cs typeface="Arial" panose="020B0604020202020204" pitchFamily="34" charset="0"/>
              </a:rPr>
              <a:t> </a:t>
            </a:r>
            <a:r>
              <a:rPr lang="ru-RU" sz="1203" b="1" spc="-4" dirty="0">
                <a:solidFill>
                  <a:schemeClr val="accent6">
                    <a:lumMod val="75000"/>
                  </a:schemeClr>
                </a:solidFill>
                <a:latin typeface="Century Gothic" panose="020B0502020202020204" pitchFamily="34" charset="0"/>
                <a:cs typeface="Arial" panose="020B0604020202020204" pitchFamily="34" charset="0"/>
              </a:rPr>
              <a:t>вакантных ставок </a:t>
            </a:r>
          </a:p>
          <a:p>
            <a:pPr marL="9550" algn="ctr">
              <a:lnSpc>
                <a:spcPct val="80000"/>
              </a:lnSpc>
              <a:spcBef>
                <a:spcPts val="237"/>
              </a:spcBef>
              <a:tabLst>
                <a:tab pos="1948581" algn="l"/>
              </a:tabLst>
            </a:pPr>
            <a:r>
              <a:rPr lang="ru-RU" sz="802" spc="-4" dirty="0">
                <a:solidFill>
                  <a:schemeClr val="accent1">
                    <a:lumMod val="75000"/>
                  </a:schemeClr>
                </a:solidFill>
                <a:latin typeface="Century Gothic" panose="020B0502020202020204" pitchFamily="34" charset="0"/>
                <a:cs typeface="Arial" panose="020B0604020202020204" pitchFamily="34" charset="0"/>
              </a:rPr>
              <a:t>(по состоянию на 16.08.2021)</a:t>
            </a:r>
            <a:endParaRPr lang="ru-RU" sz="802" dirty="0">
              <a:solidFill>
                <a:schemeClr val="accent1">
                  <a:lumMod val="75000"/>
                </a:schemeClr>
              </a:solidFill>
              <a:latin typeface="Century Gothic" panose="020B0502020202020204" pitchFamily="34" charset="0"/>
              <a:cs typeface="Arial" panose="020B0604020202020204" pitchFamily="34" charset="0"/>
            </a:endParaRPr>
          </a:p>
        </p:txBody>
      </p:sp>
      <p:sp>
        <p:nvSpPr>
          <p:cNvPr id="15" name="Прямоугольник 14"/>
          <p:cNvSpPr/>
          <p:nvPr/>
        </p:nvSpPr>
        <p:spPr>
          <a:xfrm>
            <a:off x="5709025" y="2606785"/>
            <a:ext cx="2558603" cy="416396"/>
          </a:xfrm>
          <a:prstGeom prst="rect">
            <a:avLst/>
          </a:prstGeom>
        </p:spPr>
        <p:txBody>
          <a:bodyPr wrap="square">
            <a:spAutoFit/>
          </a:bodyPr>
          <a:lstStyle/>
          <a:p>
            <a:r>
              <a:rPr lang="ru-RU" sz="1053" spc="-4" dirty="0">
                <a:solidFill>
                  <a:schemeClr val="accent1">
                    <a:lumMod val="75000"/>
                  </a:schemeClr>
                </a:solidFill>
                <a:latin typeface="Century Gothic" panose="020B0502020202020204" pitchFamily="34" charset="0"/>
                <a:cs typeface="Arial" panose="020B0604020202020204" pitchFamily="34" charset="0"/>
              </a:rPr>
              <a:t>участников </a:t>
            </a:r>
            <a:r>
              <a:rPr lang="ru-RU" sz="1053" b="1" spc="-26" dirty="0" smtClean="0">
                <a:solidFill>
                  <a:schemeClr val="accent1">
                    <a:lumMod val="75000"/>
                  </a:schemeClr>
                </a:solidFill>
                <a:latin typeface="Century Gothic" panose="020B0502020202020204" pitchFamily="34" charset="0"/>
                <a:cs typeface="Gotham Pro Black" panose="02000903040000020004" pitchFamily="2" charset="0"/>
              </a:rPr>
              <a:t>конкурсов </a:t>
            </a:r>
            <a:endParaRPr lang="ru-RU" sz="1053" b="1" spc="-26" dirty="0">
              <a:solidFill>
                <a:schemeClr val="accent1">
                  <a:lumMod val="75000"/>
                </a:schemeClr>
              </a:solidFill>
              <a:latin typeface="Century Gothic" panose="020B0502020202020204" pitchFamily="34" charset="0"/>
              <a:cs typeface="Gotham Pro Black" panose="02000903040000020004" pitchFamily="2" charset="0"/>
            </a:endParaRPr>
          </a:p>
          <a:p>
            <a:r>
              <a:rPr lang="ru-RU" sz="1053" b="1" spc="-26" dirty="0" err="1">
                <a:solidFill>
                  <a:schemeClr val="accent1">
                    <a:lumMod val="75000"/>
                  </a:schemeClr>
                </a:solidFill>
                <a:latin typeface="Century Gothic" panose="020B0502020202020204" pitchFamily="34" charset="0"/>
                <a:cs typeface="Gotham Pro Black" panose="02000903040000020004" pitchFamily="2" charset="0"/>
              </a:rPr>
              <a:t>профмастерства</a:t>
            </a:r>
            <a:r>
              <a:rPr lang="ru-RU" sz="1053" b="1" spc="-26" dirty="0">
                <a:solidFill>
                  <a:schemeClr val="accent1">
                    <a:lumMod val="75000"/>
                  </a:schemeClr>
                </a:solidFill>
                <a:latin typeface="Century Gothic" panose="020B0502020202020204" pitchFamily="34" charset="0"/>
                <a:cs typeface="Gotham Pro Black" panose="02000903040000020004" pitchFamily="2" charset="0"/>
              </a:rPr>
              <a:t> </a:t>
            </a:r>
            <a:r>
              <a:rPr lang="ru-RU" sz="1053" dirty="0">
                <a:solidFill>
                  <a:schemeClr val="accent1">
                    <a:lumMod val="75000"/>
                  </a:schemeClr>
                </a:solidFill>
                <a:latin typeface="Century Gothic" panose="020B0502020202020204" pitchFamily="34" charset="0"/>
              </a:rPr>
              <a:t>	</a:t>
            </a:r>
          </a:p>
        </p:txBody>
      </p:sp>
      <p:sp>
        <p:nvSpPr>
          <p:cNvPr id="16" name="Прямоугольник 15"/>
          <p:cNvSpPr/>
          <p:nvPr/>
        </p:nvSpPr>
        <p:spPr>
          <a:xfrm>
            <a:off x="5709025" y="2437372"/>
            <a:ext cx="573461" cy="242220"/>
          </a:xfrm>
          <a:prstGeom prst="rect">
            <a:avLst/>
          </a:prstGeom>
        </p:spPr>
        <p:txBody>
          <a:bodyPr wrap="square" lIns="68754" tIns="34377" rIns="68754" bIns="34377">
            <a:spAutoFit/>
          </a:bodyPr>
          <a:lstStyle/>
          <a:p>
            <a:pPr marL="9550" algn="ctr">
              <a:lnSpc>
                <a:spcPct val="80000"/>
              </a:lnSpc>
              <a:spcBef>
                <a:spcPts val="237"/>
              </a:spcBef>
              <a:tabLst>
                <a:tab pos="1948581" algn="l"/>
              </a:tabLst>
            </a:pPr>
            <a:r>
              <a:rPr lang="en-US" sz="1404" b="1" spc="-4" dirty="0">
                <a:solidFill>
                  <a:schemeClr val="accent6">
                    <a:lumMod val="75000"/>
                  </a:schemeClr>
                </a:solidFill>
                <a:latin typeface="Century Gothic" panose="020B0502020202020204" pitchFamily="34" charset="0"/>
                <a:cs typeface="Arial" panose="020B0604020202020204" pitchFamily="34" charset="0"/>
              </a:rPr>
              <a:t>&gt;</a:t>
            </a:r>
            <a:r>
              <a:rPr lang="ru-RU" sz="1404" b="1" spc="-4" dirty="0">
                <a:solidFill>
                  <a:schemeClr val="accent6">
                    <a:lumMod val="75000"/>
                  </a:schemeClr>
                </a:solidFill>
                <a:latin typeface="Century Gothic" panose="020B0502020202020204" pitchFamily="34" charset="0"/>
                <a:cs typeface="Arial" panose="020B0604020202020204" pitchFamily="34" charset="0"/>
              </a:rPr>
              <a:t>5</a:t>
            </a:r>
            <a:r>
              <a:rPr lang="en-US" sz="1404" b="1" spc="-4" dirty="0">
                <a:solidFill>
                  <a:schemeClr val="accent6">
                    <a:lumMod val="75000"/>
                  </a:schemeClr>
                </a:solidFill>
                <a:latin typeface="Century Gothic" panose="020B0502020202020204" pitchFamily="34" charset="0"/>
                <a:cs typeface="Arial" panose="020B0604020202020204" pitchFamily="34" charset="0"/>
              </a:rPr>
              <a:t>00</a:t>
            </a:r>
            <a:endParaRPr lang="ru-RU" sz="1203" dirty="0">
              <a:solidFill>
                <a:schemeClr val="accent6">
                  <a:lumMod val="75000"/>
                </a:schemeClr>
              </a:solidFill>
              <a:latin typeface="Century Gothic" panose="020B0502020202020204" pitchFamily="34" charset="0"/>
              <a:cs typeface="Arial" panose="020B0604020202020204" pitchFamily="34" charset="0"/>
            </a:endParaRPr>
          </a:p>
        </p:txBody>
      </p:sp>
      <p:sp>
        <p:nvSpPr>
          <p:cNvPr id="17" name="Прямоугольник 16"/>
          <p:cNvSpPr/>
          <p:nvPr/>
        </p:nvSpPr>
        <p:spPr>
          <a:xfrm>
            <a:off x="2900722" y="2606833"/>
            <a:ext cx="2461837" cy="740459"/>
          </a:xfrm>
          <a:prstGeom prst="rect">
            <a:avLst/>
          </a:prstGeom>
        </p:spPr>
        <p:txBody>
          <a:bodyPr wrap="square">
            <a:spAutoFit/>
          </a:bodyPr>
          <a:lstStyle/>
          <a:p>
            <a:r>
              <a:rPr lang="ru-RU" sz="1053" spc="-26" dirty="0">
                <a:solidFill>
                  <a:schemeClr val="accent1">
                    <a:lumMod val="75000"/>
                  </a:schemeClr>
                </a:solidFill>
                <a:latin typeface="Century Gothic" panose="020B0502020202020204" pitchFamily="34" charset="0"/>
                <a:cs typeface="Gotham Pro Black" panose="02000903040000020004" pitchFamily="2" charset="0"/>
              </a:rPr>
              <a:t>участников </a:t>
            </a:r>
            <a:r>
              <a:rPr lang="ru-RU" sz="1053" b="1" spc="-26" dirty="0" err="1">
                <a:solidFill>
                  <a:schemeClr val="accent1">
                    <a:lumMod val="75000"/>
                  </a:schemeClr>
                </a:solidFill>
                <a:latin typeface="Century Gothic" panose="020B0502020202020204" pitchFamily="34" charset="0"/>
                <a:cs typeface="Gotham Pro Black" panose="02000903040000020004" pitchFamily="2" charset="0"/>
              </a:rPr>
              <a:t>профсообществ</a:t>
            </a:r>
            <a:r>
              <a:rPr lang="ru-RU" sz="1053" b="1" spc="-26" dirty="0">
                <a:solidFill>
                  <a:schemeClr val="accent1">
                    <a:lumMod val="75000"/>
                  </a:schemeClr>
                </a:solidFill>
                <a:latin typeface="Century Gothic" panose="020B0502020202020204" pitchFamily="34" charset="0"/>
                <a:cs typeface="Gotham Pro Black" panose="02000903040000020004" pitchFamily="2" charset="0"/>
              </a:rPr>
              <a:t>: </a:t>
            </a:r>
          </a:p>
          <a:p>
            <a:pPr marL="171450" indent="-171450">
              <a:buFont typeface="Wingdings" panose="05000000000000000000" pitchFamily="2" charset="2"/>
              <a:buChar char="ü"/>
            </a:pPr>
            <a:r>
              <a:rPr lang="ru-RU" sz="1053" b="1" spc="-4" dirty="0">
                <a:solidFill>
                  <a:schemeClr val="accent1">
                    <a:lumMod val="75000"/>
                  </a:schemeClr>
                </a:solidFill>
                <a:latin typeface="Century Gothic" panose="020B0502020202020204" pitchFamily="34" charset="0"/>
                <a:cs typeface="Arial" panose="020B0604020202020204" pitchFamily="34" charset="0"/>
              </a:rPr>
              <a:t>11 </a:t>
            </a:r>
            <a:r>
              <a:rPr lang="ru-RU" sz="1053" spc="-26" dirty="0">
                <a:solidFill>
                  <a:schemeClr val="accent1">
                    <a:lumMod val="75000"/>
                  </a:schemeClr>
                </a:solidFill>
                <a:latin typeface="Century Gothic" panose="020B0502020202020204" pitchFamily="34" charset="0"/>
                <a:cs typeface="Gotham Pro Black" panose="02000903040000020004" pitchFamily="2" charset="0"/>
              </a:rPr>
              <a:t>ассоциаций  </a:t>
            </a:r>
            <a:endParaRPr lang="ru-RU" sz="1053" spc="-26" dirty="0" smtClean="0">
              <a:solidFill>
                <a:schemeClr val="accent1">
                  <a:lumMod val="75000"/>
                </a:schemeClr>
              </a:solidFill>
              <a:latin typeface="Century Gothic" panose="020B0502020202020204" pitchFamily="34" charset="0"/>
              <a:cs typeface="Gotham Pro Black" panose="02000903040000020004" pitchFamily="2" charset="0"/>
            </a:endParaRPr>
          </a:p>
          <a:p>
            <a:pPr marL="171450" indent="-171450">
              <a:buFont typeface="Wingdings" panose="05000000000000000000" pitchFamily="2" charset="2"/>
              <a:buChar char="ü"/>
            </a:pPr>
            <a:r>
              <a:rPr lang="ru-RU" sz="1053" b="1" spc="-4" dirty="0" smtClean="0">
                <a:solidFill>
                  <a:schemeClr val="accent1">
                    <a:lumMod val="75000"/>
                  </a:schemeClr>
                </a:solidFill>
                <a:latin typeface="Century Gothic" panose="020B0502020202020204" pitchFamily="34" charset="0"/>
                <a:cs typeface="Arial" panose="020B0604020202020204" pitchFamily="34" charset="0"/>
              </a:rPr>
              <a:t>2 </a:t>
            </a:r>
            <a:r>
              <a:rPr lang="ru-RU" sz="1053" spc="-26" dirty="0">
                <a:solidFill>
                  <a:schemeClr val="accent1">
                    <a:lumMod val="75000"/>
                  </a:schemeClr>
                </a:solidFill>
                <a:latin typeface="Century Gothic" panose="020B0502020202020204" pitchFamily="34" charset="0"/>
                <a:cs typeface="Gotham Pro Black" panose="02000903040000020004" pitchFamily="2" charset="0"/>
              </a:rPr>
              <a:t>рег. отделения</a:t>
            </a:r>
          </a:p>
          <a:p>
            <a:endParaRPr lang="ru-RU" sz="1053" dirty="0">
              <a:solidFill>
                <a:schemeClr val="accent1">
                  <a:lumMod val="75000"/>
                </a:schemeClr>
              </a:solidFill>
              <a:latin typeface="Century Gothic" panose="020B0502020202020204" pitchFamily="34" charset="0"/>
            </a:endParaRPr>
          </a:p>
        </p:txBody>
      </p:sp>
      <p:sp>
        <p:nvSpPr>
          <p:cNvPr id="18" name="Прямоугольник 17"/>
          <p:cNvSpPr/>
          <p:nvPr/>
        </p:nvSpPr>
        <p:spPr>
          <a:xfrm>
            <a:off x="2935686" y="2373260"/>
            <a:ext cx="866302" cy="308563"/>
          </a:xfrm>
          <a:prstGeom prst="rect">
            <a:avLst/>
          </a:prstGeom>
        </p:spPr>
        <p:txBody>
          <a:bodyPr wrap="square">
            <a:spAutoFit/>
          </a:bodyPr>
          <a:lstStyle/>
          <a:p>
            <a:r>
              <a:rPr lang="en-US" sz="1404" b="1" spc="-4" dirty="0">
                <a:solidFill>
                  <a:schemeClr val="accent6">
                    <a:lumMod val="75000"/>
                  </a:schemeClr>
                </a:solidFill>
                <a:latin typeface="Century Gothic" panose="020B0502020202020204" pitchFamily="34" charset="0"/>
                <a:cs typeface="Arial" panose="020B0604020202020204" pitchFamily="34" charset="0"/>
              </a:rPr>
              <a:t>&gt; </a:t>
            </a:r>
            <a:r>
              <a:rPr lang="ru-RU" sz="1404" b="1" spc="-4" dirty="0">
                <a:solidFill>
                  <a:schemeClr val="accent6">
                    <a:lumMod val="75000"/>
                  </a:schemeClr>
                </a:solidFill>
                <a:latin typeface="Century Gothic" panose="020B0502020202020204" pitchFamily="34" charset="0"/>
                <a:cs typeface="Arial" panose="020B0604020202020204" pitchFamily="34" charset="0"/>
              </a:rPr>
              <a:t>6000</a:t>
            </a:r>
            <a:endParaRPr lang="ru-RU" sz="1103" spc="-26" dirty="0">
              <a:solidFill>
                <a:schemeClr val="accent6">
                  <a:lumMod val="75000"/>
                </a:schemeClr>
              </a:solidFill>
              <a:latin typeface="Century Gothic" panose="020B0502020202020204" pitchFamily="34" charset="0"/>
              <a:cs typeface="Gotham Pro Black" panose="02000903040000020004" pitchFamily="2" charset="0"/>
            </a:endParaRPr>
          </a:p>
        </p:txBody>
      </p:sp>
      <p:sp>
        <p:nvSpPr>
          <p:cNvPr id="20" name="Прямоугольник 19"/>
          <p:cNvSpPr/>
          <p:nvPr/>
        </p:nvSpPr>
        <p:spPr>
          <a:xfrm>
            <a:off x="2817816" y="5939286"/>
            <a:ext cx="5285138" cy="277706"/>
          </a:xfrm>
          <a:prstGeom prst="rect">
            <a:avLst/>
          </a:prstGeom>
        </p:spPr>
        <p:txBody>
          <a:bodyPr wrap="square">
            <a:spAutoFit/>
          </a:bodyPr>
          <a:lstStyle/>
          <a:p>
            <a:r>
              <a:rPr lang="ru-RU" sz="802" spc="-26" dirty="0">
                <a:solidFill>
                  <a:schemeClr val="accent1">
                    <a:lumMod val="75000"/>
                  </a:schemeClr>
                </a:solidFill>
                <a:latin typeface="Century Gothic" panose="020B0502020202020204" pitchFamily="34" charset="0"/>
                <a:cs typeface="Gotham Pro Black" panose="02000903040000020004" pitchFamily="2" charset="0"/>
              </a:rPr>
              <a:t>конкурс по </a:t>
            </a:r>
            <a:r>
              <a:rPr lang="ru-RU" sz="1203" spc="-26" dirty="0">
                <a:solidFill>
                  <a:schemeClr val="accent1">
                    <a:lumMod val="75000"/>
                  </a:schemeClr>
                </a:solidFill>
                <a:latin typeface="Century Gothic" panose="020B0502020202020204" pitchFamily="34" charset="0"/>
                <a:cs typeface="Gotham Pro Black" panose="02000903040000020004" pitchFamily="2" charset="0"/>
              </a:rPr>
              <a:t>4</a:t>
            </a:r>
            <a:r>
              <a:rPr lang="ru-RU" sz="802" spc="-26" dirty="0">
                <a:solidFill>
                  <a:schemeClr val="accent1">
                    <a:lumMod val="75000"/>
                  </a:schemeClr>
                </a:solidFill>
                <a:latin typeface="Century Gothic" panose="020B0502020202020204" pitchFamily="34" charset="0"/>
                <a:cs typeface="Gotham Pro Black" panose="02000903040000020004" pitchFamily="2" charset="0"/>
              </a:rPr>
              <a:t> вакансиям продолжается (</a:t>
            </a:r>
            <a:r>
              <a:rPr lang="ru-RU" sz="802" spc="-26" dirty="0" err="1">
                <a:solidFill>
                  <a:schemeClr val="accent1">
                    <a:lumMod val="75000"/>
                  </a:schemeClr>
                </a:solidFill>
                <a:latin typeface="Century Gothic" panose="020B0502020202020204" pitchFamily="34" charset="0"/>
                <a:cs typeface="Gotham Pro Black" panose="02000903040000020004" pitchFamily="2" charset="0"/>
              </a:rPr>
              <a:t>Бакчарский</a:t>
            </a:r>
            <a:r>
              <a:rPr lang="ru-RU" sz="802" spc="-26" dirty="0">
                <a:solidFill>
                  <a:schemeClr val="accent1">
                    <a:lumMod val="75000"/>
                  </a:schemeClr>
                </a:solidFill>
                <a:latin typeface="Century Gothic" panose="020B0502020202020204" pitchFamily="34" charset="0"/>
                <a:cs typeface="Gotham Pro Black" panose="02000903040000020004" pitchFamily="2" charset="0"/>
              </a:rPr>
              <a:t>, Верхнекетский, Молчановский, Шегарский р-ны)</a:t>
            </a:r>
          </a:p>
        </p:txBody>
      </p:sp>
      <p:pic>
        <p:nvPicPr>
          <p:cNvPr id="21" name="Picture 2" descr="https://uoirbitmo.ru/upload/images/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30" y="5350582"/>
            <a:ext cx="763572" cy="761521"/>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a:extLst>
              <a:ext uri="{FF2B5EF4-FFF2-40B4-BE49-F238E27FC236}">
                <a16:creationId xmlns:a16="http://schemas.microsoft.com/office/drawing/2014/main" xmlns="" id="{6D74B629-9633-49EA-B878-A2982EDB63F8}"/>
              </a:ext>
            </a:extLst>
          </p:cNvPr>
          <p:cNvSpPr/>
          <p:nvPr/>
        </p:nvSpPr>
        <p:spPr>
          <a:xfrm>
            <a:off x="1329151" y="5344050"/>
            <a:ext cx="3663147" cy="751351"/>
          </a:xfrm>
          <a:prstGeom prst="rect">
            <a:avLst/>
          </a:prstGeom>
        </p:spPr>
        <p:txBody>
          <a:bodyPr wrap="square" lIns="71814" tIns="35906" rIns="71814" bIns="35906">
            <a:spAutoFit/>
          </a:bodyPr>
          <a:lstStyle/>
          <a:p>
            <a:pPr>
              <a:buClr>
                <a:schemeClr val="accent1"/>
              </a:buClr>
              <a:buSzPct val="160000"/>
              <a:defRPr sz="1300"/>
            </a:pPr>
            <a:r>
              <a:rPr lang="ru-RU" sz="1103" dirty="0">
                <a:solidFill>
                  <a:schemeClr val="accent1">
                    <a:lumMod val="75000"/>
                  </a:schemeClr>
                </a:solidFill>
                <a:latin typeface="Century Gothic" panose="020B0502020202020204" pitchFamily="34" charset="0"/>
              </a:rPr>
              <a:t>19 квот - 2020 г. </a:t>
            </a:r>
          </a:p>
          <a:p>
            <a:pPr>
              <a:buClr>
                <a:schemeClr val="accent1"/>
              </a:buClr>
              <a:buSzPct val="160000"/>
              <a:defRPr sz="1300"/>
            </a:pPr>
            <a:r>
              <a:rPr lang="ru-RU" sz="1103" b="1" dirty="0">
                <a:solidFill>
                  <a:schemeClr val="accent1">
                    <a:lumMod val="75000"/>
                  </a:schemeClr>
                </a:solidFill>
                <a:latin typeface="Century Gothic" panose="020B0502020202020204" pitchFamily="34" charset="0"/>
              </a:rPr>
              <a:t>     </a:t>
            </a:r>
            <a:r>
              <a:rPr lang="ru-RU" sz="1103" dirty="0">
                <a:solidFill>
                  <a:schemeClr val="accent1">
                    <a:lumMod val="75000"/>
                  </a:schemeClr>
                </a:solidFill>
                <a:latin typeface="Century Gothic" panose="020B0502020202020204" pitchFamily="34" charset="0"/>
              </a:rPr>
              <a:t>квот - 2021 г. </a:t>
            </a:r>
            <a:r>
              <a:rPr lang="ru-RU" sz="902" b="1" spc="-26" dirty="0">
                <a:solidFill>
                  <a:schemeClr val="accent1">
                    <a:lumMod val="75000"/>
                  </a:schemeClr>
                </a:solidFill>
                <a:latin typeface="Century Gothic" panose="020B0502020202020204" pitchFamily="34" charset="0"/>
                <a:cs typeface="Gotham Pro Black" panose="02000903040000020004" pitchFamily="2" charset="0"/>
              </a:rPr>
              <a:t>– выплаты в с августе – октябре</a:t>
            </a:r>
            <a:endParaRPr lang="ru-RU" sz="902" b="1" dirty="0">
              <a:solidFill>
                <a:schemeClr val="accent1">
                  <a:lumMod val="75000"/>
                </a:schemeClr>
              </a:solidFill>
              <a:latin typeface="Century Gothic" panose="020B0502020202020204" pitchFamily="34" charset="0"/>
            </a:endParaRPr>
          </a:p>
          <a:p>
            <a:pPr>
              <a:buClr>
                <a:schemeClr val="accent1"/>
              </a:buClr>
              <a:buSzPct val="160000"/>
              <a:defRPr sz="1300"/>
            </a:pPr>
            <a:r>
              <a:rPr lang="ru-RU" sz="1103" dirty="0">
                <a:solidFill>
                  <a:schemeClr val="accent1">
                    <a:lumMod val="75000"/>
                  </a:schemeClr>
                </a:solidFill>
                <a:latin typeface="Century Gothic" panose="020B0502020202020204" pitchFamily="34" charset="0"/>
              </a:rPr>
              <a:t>14 квот - 2023 г. </a:t>
            </a:r>
          </a:p>
          <a:p>
            <a:pPr>
              <a:buClr>
                <a:schemeClr val="accent1"/>
              </a:buClr>
              <a:buSzPct val="160000"/>
              <a:defRPr sz="1300"/>
            </a:pPr>
            <a:r>
              <a:rPr lang="ru-RU" sz="1103" dirty="0">
                <a:solidFill>
                  <a:schemeClr val="accent1">
                    <a:lumMod val="75000"/>
                  </a:schemeClr>
                </a:solidFill>
                <a:latin typeface="Century Gothic" panose="020B0502020202020204" pitchFamily="34" charset="0"/>
              </a:rPr>
              <a:t> …квот – 2024 г.</a:t>
            </a:r>
          </a:p>
        </p:txBody>
      </p:sp>
      <p:sp>
        <p:nvSpPr>
          <p:cNvPr id="23" name="TextBox 22">
            <a:extLst>
              <a:ext uri="{FF2B5EF4-FFF2-40B4-BE49-F238E27FC236}">
                <a16:creationId xmlns:a16="http://schemas.microsoft.com/office/drawing/2014/main" xmlns="" id="{22A9B4CD-9394-44C6-A336-27E4F77A1AA5}"/>
              </a:ext>
            </a:extLst>
          </p:cNvPr>
          <p:cNvSpPr txBox="1"/>
          <p:nvPr/>
        </p:nvSpPr>
        <p:spPr>
          <a:xfrm>
            <a:off x="5544368" y="5448009"/>
            <a:ext cx="3187622" cy="4890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901" tIns="35901" rIns="35901" bIns="35901" numCol="1" spcCol="22382" rtlCol="0" anchor="t">
            <a:spAutoFit/>
          </a:bodyPr>
          <a:lstStyle/>
          <a:p>
            <a:pPr defTabSz="957400"/>
            <a:r>
              <a:rPr lang="ru-RU" sz="902" b="1" dirty="0">
                <a:solidFill>
                  <a:schemeClr val="accent1">
                    <a:lumMod val="75000"/>
                  </a:schemeClr>
                </a:solidFill>
                <a:latin typeface="Century Gothic" panose="020B0502020202020204" pitchFamily="34" charset="0"/>
              </a:rPr>
              <a:t>2020 г.: ФБ – 15,77 млн. ₽, ОБ – 3,23 млн. ₽</a:t>
            </a:r>
          </a:p>
          <a:p>
            <a:pPr defTabSz="957400"/>
            <a:r>
              <a:rPr lang="ru-RU" sz="902" dirty="0">
                <a:solidFill>
                  <a:schemeClr val="accent6">
                    <a:lumMod val="75000"/>
                  </a:schemeClr>
                </a:solidFill>
                <a:latin typeface="Century Gothic" panose="020B0502020202020204" pitchFamily="34" charset="0"/>
              </a:rPr>
              <a:t>2021 г.: ФБ – 14,11 млн. ₽, ОБ – 2,89 млн. ₽</a:t>
            </a:r>
          </a:p>
          <a:p>
            <a:pPr defTabSz="957400"/>
            <a:r>
              <a:rPr lang="ru-RU" sz="902" dirty="0">
                <a:solidFill>
                  <a:schemeClr val="accent1">
                    <a:lumMod val="75000"/>
                  </a:schemeClr>
                </a:solidFill>
                <a:latin typeface="Century Gothic" panose="020B0502020202020204" pitchFamily="34" charset="0"/>
              </a:rPr>
              <a:t>2023 г.: ФБ – 12,18 млн. ₽, ОБ – 1,82 млн. ₽</a:t>
            </a:r>
          </a:p>
        </p:txBody>
      </p:sp>
      <p:sp>
        <p:nvSpPr>
          <p:cNvPr id="27" name="TextBox 26"/>
          <p:cNvSpPr txBox="1"/>
          <p:nvPr/>
        </p:nvSpPr>
        <p:spPr>
          <a:xfrm>
            <a:off x="1081159" y="3527702"/>
            <a:ext cx="6796180" cy="254365"/>
          </a:xfrm>
          <a:prstGeom prst="rect">
            <a:avLst/>
          </a:prstGeom>
          <a:noFill/>
        </p:spPr>
        <p:txBody>
          <a:bodyPr wrap="square" rtlCol="0">
            <a:spAutoFit/>
          </a:bodyPr>
          <a:lstStyle/>
          <a:p>
            <a:r>
              <a:rPr lang="ru-RU" sz="1053" b="1" dirty="0">
                <a:solidFill>
                  <a:schemeClr val="accent1">
                    <a:lumMod val="75000"/>
                  </a:schemeClr>
                </a:solidFill>
                <a:latin typeface="Century Gothic" panose="020B0502020202020204" pitchFamily="34" charset="0"/>
                <a:ea typeface="PT Astra Serif" panose="020A0603040505020204" pitchFamily="18" charset="-52"/>
              </a:rPr>
              <a:t>Центр непрерывного повышения </a:t>
            </a:r>
            <a:r>
              <a:rPr lang="ru-RU" sz="1053" b="1" dirty="0" smtClean="0">
                <a:solidFill>
                  <a:schemeClr val="accent1">
                    <a:lumMod val="75000"/>
                  </a:schemeClr>
                </a:solidFill>
                <a:latin typeface="Century Gothic" panose="020B0502020202020204" pitchFamily="34" charset="0"/>
                <a:ea typeface="PT Astra Serif" panose="020A0603040505020204" pitchFamily="18" charset="-52"/>
              </a:rPr>
              <a:t>профессионального </a:t>
            </a:r>
            <a:r>
              <a:rPr lang="ru-RU" sz="1053" b="1" dirty="0">
                <a:solidFill>
                  <a:schemeClr val="accent1">
                    <a:lumMod val="75000"/>
                  </a:schemeClr>
                </a:solidFill>
                <a:latin typeface="Century Gothic" panose="020B0502020202020204" pitchFamily="34" charset="0"/>
                <a:ea typeface="PT Astra Serif" panose="020A0603040505020204" pitchFamily="18" charset="-52"/>
              </a:rPr>
              <a:t>мастерства </a:t>
            </a:r>
            <a:r>
              <a:rPr lang="ru-RU" sz="1053" b="1" dirty="0" smtClean="0">
                <a:solidFill>
                  <a:schemeClr val="accent1">
                    <a:lumMod val="75000"/>
                  </a:schemeClr>
                </a:solidFill>
                <a:latin typeface="Century Gothic" panose="020B0502020202020204" pitchFamily="34" charset="0"/>
                <a:ea typeface="PT Astra Serif" panose="020A0603040505020204" pitchFamily="18" charset="-52"/>
              </a:rPr>
              <a:t>педагогических </a:t>
            </a:r>
            <a:r>
              <a:rPr lang="ru-RU" sz="1053" b="1" dirty="0">
                <a:solidFill>
                  <a:schemeClr val="accent1">
                    <a:lumMod val="75000"/>
                  </a:schemeClr>
                </a:solidFill>
                <a:latin typeface="Century Gothic" panose="020B0502020202020204" pitchFamily="34" charset="0"/>
                <a:ea typeface="PT Astra Serif" panose="020A0603040505020204" pitchFamily="18" charset="-52"/>
              </a:rPr>
              <a:t>работников</a:t>
            </a:r>
          </a:p>
        </p:txBody>
      </p:sp>
      <p:sp>
        <p:nvSpPr>
          <p:cNvPr id="28" name="TextBox 27"/>
          <p:cNvSpPr txBox="1"/>
          <p:nvPr/>
        </p:nvSpPr>
        <p:spPr>
          <a:xfrm>
            <a:off x="296517" y="3498474"/>
            <a:ext cx="405952" cy="830997"/>
          </a:xfrm>
          <a:prstGeom prst="rect">
            <a:avLst/>
          </a:prstGeom>
          <a:noFill/>
        </p:spPr>
        <p:txBody>
          <a:bodyPr wrap="square" rtlCol="0">
            <a:spAutoFit/>
          </a:bodyPr>
          <a:lstStyle/>
          <a:p>
            <a:r>
              <a:rPr lang="ru-RU" sz="4800" b="1" dirty="0">
                <a:solidFill>
                  <a:schemeClr val="accent1">
                    <a:lumMod val="75000"/>
                  </a:schemeClr>
                </a:solidFill>
                <a:latin typeface="Century Gothic" panose="020B0502020202020204" pitchFamily="34" charset="0"/>
                <a:ea typeface="PT Astra Serif" panose="020A0603040505020204" pitchFamily="18" charset="-52"/>
              </a:rPr>
              <a:t>1</a:t>
            </a:r>
          </a:p>
        </p:txBody>
      </p:sp>
      <p:sp>
        <p:nvSpPr>
          <p:cNvPr id="31" name="Прямоугольник 30"/>
          <p:cNvSpPr/>
          <p:nvPr/>
        </p:nvSpPr>
        <p:spPr>
          <a:xfrm>
            <a:off x="168029" y="2608929"/>
            <a:ext cx="2721501" cy="740459"/>
          </a:xfrm>
          <a:prstGeom prst="rect">
            <a:avLst/>
          </a:prstGeom>
        </p:spPr>
        <p:txBody>
          <a:bodyPr wrap="square">
            <a:spAutoFit/>
          </a:bodyPr>
          <a:lstStyle/>
          <a:p>
            <a:r>
              <a:rPr lang="ru-RU" sz="1053" dirty="0">
                <a:solidFill>
                  <a:schemeClr val="accent1">
                    <a:lumMod val="75000"/>
                  </a:schemeClr>
                </a:solidFill>
                <a:latin typeface="Century Gothic" panose="020B0502020202020204" pitchFamily="34" charset="0"/>
                <a:ea typeface="PT Astra Serif" panose="020A0603040505020204" pitchFamily="18" charset="-52"/>
              </a:rPr>
              <a:t>прошли </a:t>
            </a:r>
            <a:r>
              <a:rPr lang="ru-RU" sz="1053" b="1" dirty="0">
                <a:solidFill>
                  <a:schemeClr val="accent1">
                    <a:lumMod val="75000"/>
                  </a:schemeClr>
                </a:solidFill>
                <a:latin typeface="Century Gothic" panose="020B0502020202020204" pitchFamily="34" charset="0"/>
                <a:ea typeface="PT Astra Serif" panose="020A0603040505020204" pitchFamily="18" charset="-52"/>
              </a:rPr>
              <a:t>обучение по </a:t>
            </a:r>
            <a:r>
              <a:rPr lang="ru-RU" sz="1053" b="1" dirty="0" smtClean="0">
                <a:solidFill>
                  <a:schemeClr val="accent1">
                    <a:lumMod val="75000"/>
                  </a:schemeClr>
                </a:solidFill>
                <a:latin typeface="Century Gothic" panose="020B0502020202020204" pitchFamily="34" charset="0"/>
                <a:ea typeface="PT Astra Serif" panose="020A0603040505020204" pitchFamily="18" charset="-52"/>
              </a:rPr>
              <a:t>программам повышения квалификации </a:t>
            </a:r>
            <a:r>
              <a:rPr lang="ru-RU" sz="1053" dirty="0" smtClean="0">
                <a:solidFill>
                  <a:schemeClr val="accent1">
                    <a:lumMod val="75000"/>
                  </a:schemeClr>
                </a:solidFill>
                <a:latin typeface="Century Gothic" panose="020B0502020202020204" pitchFamily="34" charset="0"/>
                <a:ea typeface="PT Astra Serif" panose="020A0603040505020204" pitchFamily="18" charset="-52"/>
              </a:rPr>
              <a:t>ТОИПКРО и программам из федерального </a:t>
            </a:r>
            <a:r>
              <a:rPr lang="ru-RU" sz="1053" dirty="0">
                <a:solidFill>
                  <a:schemeClr val="accent1">
                    <a:lumMod val="75000"/>
                  </a:schemeClr>
                </a:solidFill>
                <a:latin typeface="Century Gothic" panose="020B0502020202020204" pitchFamily="34" charset="0"/>
                <a:ea typeface="PT Astra Serif" panose="020A0603040505020204" pitchFamily="18" charset="-52"/>
              </a:rPr>
              <a:t>реестра </a:t>
            </a:r>
            <a:r>
              <a:rPr lang="ru-RU" sz="1053" dirty="0" smtClean="0">
                <a:solidFill>
                  <a:schemeClr val="accent1">
                    <a:lumMod val="75000"/>
                  </a:schemeClr>
                </a:solidFill>
                <a:latin typeface="Century Gothic" panose="020B0502020202020204" pitchFamily="34" charset="0"/>
                <a:ea typeface="PT Astra Serif" panose="020A0603040505020204" pitchFamily="18" charset="-52"/>
              </a:rPr>
              <a:t>программ </a:t>
            </a:r>
            <a:r>
              <a:rPr lang="ru-RU" sz="1053" dirty="0">
                <a:solidFill>
                  <a:schemeClr val="accent1">
                    <a:lumMod val="75000"/>
                  </a:schemeClr>
                </a:solidFill>
                <a:latin typeface="Century Gothic" panose="020B0502020202020204" pitchFamily="34" charset="0"/>
                <a:ea typeface="PT Astra Serif" panose="020A0603040505020204" pitchFamily="18" charset="-52"/>
              </a:rPr>
              <a:t>ДПО</a:t>
            </a:r>
          </a:p>
        </p:txBody>
      </p:sp>
      <p:sp>
        <p:nvSpPr>
          <p:cNvPr id="32" name="TextBox 31"/>
          <p:cNvSpPr txBox="1"/>
          <p:nvPr/>
        </p:nvSpPr>
        <p:spPr>
          <a:xfrm>
            <a:off x="190806" y="2371174"/>
            <a:ext cx="995978" cy="308418"/>
          </a:xfrm>
          <a:prstGeom prst="rect">
            <a:avLst/>
          </a:prstGeom>
          <a:noFill/>
        </p:spPr>
        <p:txBody>
          <a:bodyPr wrap="none" rtlCol="0">
            <a:spAutoFit/>
          </a:bodyPr>
          <a:lstStyle/>
          <a:p>
            <a:r>
              <a:rPr lang="ru-RU" sz="1404" b="1" spc="-4" dirty="0">
                <a:solidFill>
                  <a:schemeClr val="accent6">
                    <a:lumMod val="75000"/>
                  </a:schemeClr>
                </a:solidFill>
                <a:latin typeface="Century Gothic" panose="020B0502020202020204" pitchFamily="34" charset="0"/>
                <a:cs typeface="Arial" panose="020B0604020202020204" pitchFamily="34" charset="0"/>
              </a:rPr>
              <a:t>2595 чел.</a:t>
            </a:r>
          </a:p>
        </p:txBody>
      </p:sp>
      <p:pic>
        <p:nvPicPr>
          <p:cNvPr id="33" name="Picture 2" descr="https://xn-----clcjfanibt5a3ayab4byb7i9a.xn--p1ai/wp-content/uploads/2020/11/unnam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4891" y="5965008"/>
            <a:ext cx="226261" cy="22626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276558" y="5508501"/>
            <a:ext cx="390845" cy="277706"/>
          </a:xfrm>
          <a:prstGeom prst="rect">
            <a:avLst/>
          </a:prstGeom>
          <a:noFill/>
        </p:spPr>
        <p:txBody>
          <a:bodyPr wrap="none" rtlCol="0">
            <a:spAutoFit/>
          </a:bodyPr>
          <a:lstStyle/>
          <a:p>
            <a:r>
              <a:rPr lang="ru-RU" sz="1203" dirty="0">
                <a:solidFill>
                  <a:schemeClr val="accent6">
                    <a:lumMod val="75000"/>
                  </a:schemeClr>
                </a:solidFill>
                <a:latin typeface="Arial Black" panose="020B0A04020102020204" pitchFamily="34" charset="0"/>
              </a:rPr>
              <a:t>17</a:t>
            </a:r>
            <a:endParaRPr lang="ru-RU" sz="1203" dirty="0">
              <a:solidFill>
                <a:schemeClr val="accent6">
                  <a:lumMod val="75000"/>
                </a:schemeClr>
              </a:solidFill>
            </a:endParaRPr>
          </a:p>
        </p:txBody>
      </p:sp>
      <p:sp>
        <p:nvSpPr>
          <p:cNvPr id="38" name="Прямоугольник 37"/>
          <p:cNvSpPr/>
          <p:nvPr/>
        </p:nvSpPr>
        <p:spPr>
          <a:xfrm>
            <a:off x="1159713" y="3866927"/>
            <a:ext cx="5598699" cy="1226554"/>
          </a:xfrm>
          <a:prstGeom prst="rect">
            <a:avLst/>
          </a:prstGeom>
        </p:spPr>
        <p:txBody>
          <a:bodyPr wrap="square">
            <a:spAutoFit/>
          </a:bodyPr>
          <a:lstStyle/>
          <a:p>
            <a:pPr marL="171896" indent="-171896">
              <a:buFont typeface="Wingdings" panose="05000000000000000000" pitchFamily="2" charset="2"/>
              <a:buChar char="ü"/>
            </a:pPr>
            <a:r>
              <a:rPr lang="ru-RU" sz="1053" spc="-26" dirty="0">
                <a:solidFill>
                  <a:schemeClr val="accent1">
                    <a:lumMod val="75000"/>
                  </a:schemeClr>
                </a:solidFill>
                <a:latin typeface="Century Gothic" panose="020B0502020202020204" pitchFamily="34" charset="0"/>
                <a:cs typeface="Gotham Pro Black" panose="02000903040000020004" pitchFamily="2" charset="0"/>
              </a:rPr>
              <a:t>Координация </a:t>
            </a:r>
            <a:r>
              <a:rPr lang="ru-RU" sz="1053" b="1" spc="-26" dirty="0">
                <a:solidFill>
                  <a:schemeClr val="accent1">
                    <a:lumMod val="75000"/>
                  </a:schemeClr>
                </a:solidFill>
                <a:latin typeface="Century Gothic" panose="020B0502020202020204" pitchFamily="34" charset="0"/>
                <a:cs typeface="Gotham Pro Black" panose="02000903040000020004" pitchFamily="2" charset="0"/>
              </a:rPr>
              <a:t>региональной системы научно-методического сопровождения</a:t>
            </a:r>
          </a:p>
          <a:p>
            <a:pPr marL="171896" indent="-171896">
              <a:buFont typeface="Wingdings" panose="05000000000000000000" pitchFamily="2" charset="2"/>
              <a:buChar char="ü"/>
            </a:pPr>
            <a:r>
              <a:rPr lang="ru-RU" sz="1053" spc="-26" dirty="0">
                <a:solidFill>
                  <a:schemeClr val="accent1">
                    <a:lumMod val="75000"/>
                  </a:schemeClr>
                </a:solidFill>
                <a:latin typeface="Century Gothic" panose="020B0502020202020204" pitchFamily="34" charset="0"/>
                <a:cs typeface="Gotham Pro Black" panose="02000903040000020004" pitchFamily="2" charset="0"/>
              </a:rPr>
              <a:t>Построение </a:t>
            </a:r>
            <a:r>
              <a:rPr lang="ru-RU" sz="1053" b="1" spc="-26" dirty="0">
                <a:solidFill>
                  <a:schemeClr val="accent1">
                    <a:lumMod val="75000"/>
                  </a:schemeClr>
                </a:solidFill>
                <a:latin typeface="Century Gothic" panose="020B0502020202020204" pitchFamily="34" charset="0"/>
                <a:cs typeface="Gotham Pro Black" panose="02000903040000020004" pitchFamily="2" charset="0"/>
              </a:rPr>
              <a:t>индивидуальных образовательных маршрутов</a:t>
            </a:r>
            <a:r>
              <a:rPr lang="ru-RU" sz="1053" spc="-26" dirty="0">
                <a:solidFill>
                  <a:schemeClr val="accent1">
                    <a:lumMod val="75000"/>
                  </a:schemeClr>
                </a:solidFill>
                <a:latin typeface="Century Gothic" panose="020B0502020202020204" pitchFamily="34" charset="0"/>
                <a:cs typeface="Gotham Pro Black" panose="02000903040000020004" pitchFamily="2" charset="0"/>
              </a:rPr>
              <a:t> для педагогических работников </a:t>
            </a:r>
            <a:r>
              <a:rPr lang="ru-RU" sz="1053" b="1" spc="-26" dirty="0">
                <a:solidFill>
                  <a:schemeClr val="accent1">
                    <a:lumMod val="75000"/>
                  </a:schemeClr>
                </a:solidFill>
                <a:latin typeface="Century Gothic" panose="020B0502020202020204" pitchFamily="34" charset="0"/>
                <a:cs typeface="Gotham Pro Black" panose="02000903040000020004" pitchFamily="2" charset="0"/>
              </a:rPr>
              <a:t>на основе результатов диагностики </a:t>
            </a:r>
            <a:r>
              <a:rPr lang="ru-RU" sz="1053" spc="-26" dirty="0">
                <a:solidFill>
                  <a:schemeClr val="accent1">
                    <a:lumMod val="75000"/>
                  </a:schemeClr>
                </a:solidFill>
                <a:latin typeface="Century Gothic" panose="020B0502020202020204" pitchFamily="34" charset="0"/>
                <a:cs typeface="Gotham Pro Black" panose="02000903040000020004" pitchFamily="2" charset="0"/>
              </a:rPr>
              <a:t>уровня </a:t>
            </a:r>
            <a:r>
              <a:rPr lang="ru-RU" sz="1053" spc="-26" dirty="0" err="1">
                <a:solidFill>
                  <a:schemeClr val="accent1">
                    <a:lumMod val="75000"/>
                  </a:schemeClr>
                </a:solidFill>
                <a:latin typeface="Century Gothic" panose="020B0502020202020204" pitchFamily="34" charset="0"/>
                <a:cs typeface="Gotham Pro Black" panose="02000903040000020004" pitchFamily="2" charset="0"/>
              </a:rPr>
              <a:t>сформированности</a:t>
            </a:r>
            <a:r>
              <a:rPr lang="ru-RU" sz="1053" spc="-26" dirty="0">
                <a:solidFill>
                  <a:schemeClr val="accent1">
                    <a:lumMod val="75000"/>
                  </a:schemeClr>
                </a:solidFill>
                <a:latin typeface="Century Gothic" panose="020B0502020202020204" pitchFamily="34" charset="0"/>
                <a:cs typeface="Gotham Pro Black" panose="02000903040000020004" pitchFamily="2" charset="0"/>
              </a:rPr>
              <a:t> компетенций. </a:t>
            </a:r>
            <a:r>
              <a:rPr lang="ru-RU" sz="1053" b="1" spc="-26" dirty="0" err="1">
                <a:solidFill>
                  <a:schemeClr val="accent1">
                    <a:lumMod val="75000"/>
                  </a:schemeClr>
                </a:solidFill>
                <a:latin typeface="Century Gothic" panose="020B0502020202020204" pitchFamily="34" charset="0"/>
                <a:cs typeface="Gotham Pro Black" panose="02000903040000020004" pitchFamily="2" charset="0"/>
              </a:rPr>
              <a:t>Тьюторское</a:t>
            </a:r>
            <a:r>
              <a:rPr lang="ru-RU" sz="1053" b="1" spc="-26" dirty="0">
                <a:solidFill>
                  <a:schemeClr val="accent1">
                    <a:lumMod val="75000"/>
                  </a:schemeClr>
                </a:solidFill>
                <a:latin typeface="Century Gothic" panose="020B0502020202020204" pitchFamily="34" charset="0"/>
                <a:cs typeface="Gotham Pro Black" panose="02000903040000020004" pitchFamily="2" charset="0"/>
              </a:rPr>
              <a:t> сопровождение</a:t>
            </a:r>
          </a:p>
          <a:p>
            <a:pPr marL="171896" indent="-171896">
              <a:buFont typeface="Wingdings" panose="05000000000000000000" pitchFamily="2" charset="2"/>
              <a:buChar char="ü"/>
            </a:pPr>
            <a:r>
              <a:rPr lang="ru-RU" sz="1053" spc="-26" dirty="0">
                <a:solidFill>
                  <a:schemeClr val="accent1">
                    <a:lumMod val="75000"/>
                  </a:schemeClr>
                </a:solidFill>
                <a:latin typeface="Century Gothic" panose="020B0502020202020204" pitchFamily="34" charset="0"/>
                <a:cs typeface="Gotham Pro Black" panose="02000903040000020004" pitchFamily="2" charset="0"/>
              </a:rPr>
              <a:t>Организация и проведение </a:t>
            </a:r>
            <a:r>
              <a:rPr lang="ru-RU" sz="1053" b="1" spc="-26" dirty="0" err="1">
                <a:solidFill>
                  <a:schemeClr val="accent1">
                    <a:lumMod val="75000"/>
                  </a:schemeClr>
                </a:solidFill>
                <a:latin typeface="Century Gothic" panose="020B0502020202020204" pitchFamily="34" charset="0"/>
                <a:cs typeface="Gotham Pro Black" panose="02000903040000020004" pitchFamily="2" charset="0"/>
              </a:rPr>
              <a:t>практикоориентированных</a:t>
            </a:r>
            <a:r>
              <a:rPr lang="ru-RU" sz="1053" b="1" spc="-26" dirty="0">
                <a:solidFill>
                  <a:schemeClr val="accent1">
                    <a:lumMod val="75000"/>
                  </a:schemeClr>
                </a:solidFill>
                <a:latin typeface="Century Gothic" panose="020B0502020202020204" pitchFamily="34" charset="0"/>
                <a:cs typeface="Gotham Pro Black" panose="02000903040000020004" pitchFamily="2" charset="0"/>
              </a:rPr>
              <a:t> КПК, стажировок</a:t>
            </a:r>
          </a:p>
          <a:p>
            <a:pPr marL="171896" indent="-171896">
              <a:buFont typeface="Wingdings" panose="05000000000000000000" pitchFamily="2" charset="2"/>
              <a:buChar char="ü"/>
            </a:pPr>
            <a:r>
              <a:rPr lang="ru-RU" sz="1053" spc="-26" dirty="0">
                <a:solidFill>
                  <a:schemeClr val="accent1">
                    <a:lumMod val="75000"/>
                  </a:schemeClr>
                </a:solidFill>
                <a:latin typeface="Century Gothic" panose="020B0502020202020204" pitchFamily="34" charset="0"/>
                <a:cs typeface="Gotham Pro Black" panose="02000903040000020004" pitchFamily="2" charset="0"/>
              </a:rPr>
              <a:t>Координация </a:t>
            </a:r>
            <a:r>
              <a:rPr lang="ru-RU" sz="1053" b="1" spc="-26" dirty="0">
                <a:solidFill>
                  <a:schemeClr val="accent1">
                    <a:lumMod val="75000"/>
                  </a:schemeClr>
                </a:solidFill>
                <a:latin typeface="Century Gothic" panose="020B0502020202020204" pitchFamily="34" charset="0"/>
                <a:cs typeface="Gotham Pro Black" panose="02000903040000020004" pitchFamily="2" charset="0"/>
              </a:rPr>
              <a:t>методической работы</a:t>
            </a:r>
            <a:r>
              <a:rPr lang="ru-RU" sz="1053" spc="-26" dirty="0">
                <a:solidFill>
                  <a:schemeClr val="accent1">
                    <a:lumMod val="75000"/>
                  </a:schemeClr>
                </a:solidFill>
                <a:latin typeface="Century Gothic" panose="020B0502020202020204" pitchFamily="34" charset="0"/>
                <a:cs typeface="Gotham Pro Black" panose="02000903040000020004" pitchFamily="2" charset="0"/>
              </a:rPr>
              <a:t> на всех уровнях образовательной системы Томской области</a:t>
            </a:r>
          </a:p>
        </p:txBody>
      </p:sp>
      <p:sp>
        <p:nvSpPr>
          <p:cNvPr id="41" name="Прямоугольник 40"/>
          <p:cNvSpPr/>
          <p:nvPr/>
        </p:nvSpPr>
        <p:spPr>
          <a:xfrm>
            <a:off x="6878072" y="1907090"/>
            <a:ext cx="1613173" cy="292618"/>
          </a:xfrm>
          <a:prstGeom prst="rect">
            <a:avLst/>
          </a:prstGeom>
        </p:spPr>
        <p:txBody>
          <a:bodyPr wrap="square" lIns="68754" tIns="34377" rIns="68754" bIns="34377">
            <a:spAutoFit/>
          </a:bodyPr>
          <a:lstStyle/>
          <a:p>
            <a:pPr marL="181446" indent="-171896">
              <a:lnSpc>
                <a:spcPct val="80000"/>
              </a:lnSpc>
              <a:spcBef>
                <a:spcPts val="237"/>
              </a:spcBef>
              <a:buFont typeface="Wingdings" panose="05000000000000000000" pitchFamily="2" charset="2"/>
              <a:buChar char="ü"/>
              <a:tabLst>
                <a:tab pos="1948581" algn="l"/>
              </a:tabLst>
            </a:pPr>
            <a:r>
              <a:rPr lang="ru-RU" sz="802" spc="-4" dirty="0">
                <a:solidFill>
                  <a:schemeClr val="accent1">
                    <a:lumMod val="75000"/>
                  </a:schemeClr>
                </a:solidFill>
                <a:latin typeface="Century Gothic" panose="020B0502020202020204" pitchFamily="34" charset="0"/>
                <a:cs typeface="Arial" panose="020B0604020202020204" pitchFamily="34" charset="0"/>
              </a:rPr>
              <a:t>иностранный язык</a:t>
            </a:r>
          </a:p>
          <a:p>
            <a:pPr marL="181446" indent="-171896">
              <a:lnSpc>
                <a:spcPct val="80000"/>
              </a:lnSpc>
              <a:spcBef>
                <a:spcPts val="237"/>
              </a:spcBef>
              <a:buFont typeface="Wingdings" panose="05000000000000000000" pitchFamily="2" charset="2"/>
              <a:buChar char="ü"/>
              <a:tabLst>
                <a:tab pos="1948581" algn="l"/>
              </a:tabLst>
            </a:pPr>
            <a:r>
              <a:rPr lang="ru-RU" sz="802" spc="-4" dirty="0">
                <a:solidFill>
                  <a:schemeClr val="accent1">
                    <a:lumMod val="75000"/>
                  </a:schemeClr>
                </a:solidFill>
                <a:latin typeface="Century Gothic" panose="020B0502020202020204" pitchFamily="34" charset="0"/>
                <a:cs typeface="Arial" panose="020B0604020202020204" pitchFamily="34" charset="0"/>
              </a:rPr>
              <a:t>начальные классы</a:t>
            </a:r>
          </a:p>
        </p:txBody>
      </p:sp>
      <p:cxnSp>
        <p:nvCxnSpPr>
          <p:cNvPr id="43" name="Прямая соединительная линия 42">
            <a:extLst>
              <a:ext uri="{FF2B5EF4-FFF2-40B4-BE49-F238E27FC236}">
                <a16:creationId xmlns:a16="http://schemas.microsoft.com/office/drawing/2014/main" xmlns="" id="{1DDB18C8-E391-4213-BD38-7FF2DDE232A1}"/>
              </a:ext>
            </a:extLst>
          </p:cNvPr>
          <p:cNvCxnSpPr>
            <a:cxnSpLocks/>
          </p:cNvCxnSpPr>
          <p:nvPr/>
        </p:nvCxnSpPr>
        <p:spPr>
          <a:xfrm flipH="1">
            <a:off x="258084" y="2310032"/>
            <a:ext cx="7605630" cy="7060"/>
          </a:xfrm>
          <a:prstGeom prst="line">
            <a:avLst/>
          </a:prstGeom>
          <a:ln w="9525">
            <a:solidFill>
              <a:srgbClr val="F57E1B"/>
            </a:solidFill>
            <a:prstDash val="lgDash"/>
          </a:ln>
        </p:spPr>
        <p:style>
          <a:lnRef idx="1">
            <a:schemeClr val="accent1"/>
          </a:lnRef>
          <a:fillRef idx="0">
            <a:schemeClr val="accent1"/>
          </a:fillRef>
          <a:effectRef idx="0">
            <a:schemeClr val="accent1"/>
          </a:effectRef>
          <a:fontRef idx="minor">
            <a:schemeClr val="tx1"/>
          </a:fontRef>
        </p:style>
      </p:cxnSp>
      <p:pic>
        <p:nvPicPr>
          <p:cNvPr id="45" name="Рисунок 44"/>
          <p:cNvPicPr>
            <a:picLocks noChangeAspect="1"/>
          </p:cNvPicPr>
          <p:nvPr/>
        </p:nvPicPr>
        <p:blipFill rotWithShape="1">
          <a:blip r:embed="rId5"/>
          <a:srcRect l="26375" t="47200" r="66931" b="41600"/>
          <a:stretch/>
        </p:blipFill>
        <p:spPr>
          <a:xfrm>
            <a:off x="80493" y="4198089"/>
            <a:ext cx="1013355" cy="476873"/>
          </a:xfrm>
          <a:prstGeom prst="rect">
            <a:avLst/>
          </a:prstGeom>
        </p:spPr>
      </p:pic>
      <p:pic>
        <p:nvPicPr>
          <p:cNvPr id="47" name="Рисунок 46"/>
          <p:cNvPicPr>
            <a:picLocks noChangeAspect="1"/>
          </p:cNvPicPr>
          <p:nvPr/>
        </p:nvPicPr>
        <p:blipFill rotWithShape="1">
          <a:blip r:embed="rId6" cstate="print">
            <a:extLst>
              <a:ext uri="{28A0092B-C50C-407E-A947-70E740481C1C}">
                <a14:useLocalDpi xmlns:a14="http://schemas.microsoft.com/office/drawing/2010/main" val="0"/>
              </a:ext>
            </a:extLst>
          </a:blip>
          <a:srcRect l="9075" t="16401" r="11159" b="16105"/>
          <a:stretch/>
        </p:blipFill>
        <p:spPr>
          <a:xfrm>
            <a:off x="6767473" y="4041075"/>
            <a:ext cx="1019791" cy="862900"/>
          </a:xfrm>
          <a:prstGeom prst="rect">
            <a:avLst/>
          </a:prstGeom>
        </p:spPr>
      </p:pic>
      <p:sp>
        <p:nvSpPr>
          <p:cNvPr id="42" name="Прямоугольник 41"/>
          <p:cNvSpPr/>
          <p:nvPr/>
        </p:nvSpPr>
        <p:spPr>
          <a:xfrm>
            <a:off x="8113907" y="1172244"/>
            <a:ext cx="1714500" cy="500221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ru-RU" sz="1100" b="1" dirty="0" smtClean="0">
              <a:solidFill>
                <a:schemeClr val="tx2">
                  <a:lumMod val="50000"/>
                </a:schemeClr>
              </a:solidFill>
              <a:latin typeface="Century Gothic" panose="020B0502020202020204" pitchFamily="34" charset="0"/>
            </a:endParaRPr>
          </a:p>
          <a:p>
            <a:pPr algn="ctr">
              <a:defRPr/>
            </a:pPr>
            <a:r>
              <a:rPr lang="ru-RU" sz="1100" b="1" dirty="0" smtClean="0">
                <a:solidFill>
                  <a:schemeClr val="tx2">
                    <a:lumMod val="50000"/>
                  </a:schemeClr>
                </a:solidFill>
                <a:latin typeface="Century Gothic" panose="020B0502020202020204" pitchFamily="34" charset="0"/>
              </a:rPr>
              <a:t>Задачи </a:t>
            </a: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2">
                    <a:lumMod val="50000"/>
                  </a:schemeClr>
                </a:solidFill>
                <a:latin typeface="Century Gothic" panose="020B0502020202020204" pitchFamily="34" charset="0"/>
              </a:rPr>
              <a:t>на 2021/2022 </a:t>
            </a:r>
            <a:r>
              <a:rPr lang="ru-RU" sz="1100" b="1" dirty="0" err="1">
                <a:solidFill>
                  <a:schemeClr val="tx2">
                    <a:lumMod val="50000"/>
                  </a:schemeClr>
                </a:solidFill>
                <a:latin typeface="Century Gothic" panose="020B0502020202020204" pitchFamily="34" charset="0"/>
              </a:rPr>
              <a:t>уч.г</a:t>
            </a:r>
            <a:r>
              <a:rPr lang="ru-RU" sz="1100" b="1" dirty="0" smtClean="0">
                <a:solidFill>
                  <a:schemeClr val="tx2">
                    <a:lumMod val="50000"/>
                  </a:schemeClr>
                </a:solidFill>
                <a:latin typeface="Century Gothic" panose="020B0502020202020204" pitchFamily="34" charset="0"/>
              </a:rPr>
              <a:t>.:</a:t>
            </a:r>
          </a:p>
          <a:p>
            <a:pPr algn="ctr">
              <a:defRPr/>
            </a:pPr>
            <a:endParaRPr lang="ru-RU" sz="1100" b="1" dirty="0">
              <a:solidFill>
                <a:schemeClr val="tx2">
                  <a:lumMod val="50000"/>
                </a:schemeClr>
              </a:solidFill>
              <a:latin typeface="Century Gothic" panose="020B0502020202020204" pitchFamily="34" charset="0"/>
            </a:endParaRPr>
          </a:p>
          <a:p>
            <a:pPr algn="ctr">
              <a:defRPr/>
            </a:pPr>
            <a:r>
              <a:rPr lang="ru-RU" sz="1100" b="1" dirty="0" smtClean="0">
                <a:solidFill>
                  <a:schemeClr val="tx1"/>
                </a:solidFill>
                <a:latin typeface="Century Gothic" panose="020B0502020202020204" pitchFamily="34" charset="0"/>
              </a:rPr>
              <a:t> </a:t>
            </a:r>
            <a:endParaRPr lang="ru-RU" sz="1100" b="1" dirty="0">
              <a:solidFill>
                <a:schemeClr val="tx1"/>
              </a:solidFill>
              <a:latin typeface="Century Gothic" panose="020B0502020202020204" pitchFamily="34" charset="0"/>
            </a:endParaRPr>
          </a:p>
          <a:p>
            <a:pPr algn="ctr">
              <a:defRPr/>
            </a:pPr>
            <a:endParaRPr lang="ru-RU" sz="1100" b="1" dirty="0">
              <a:solidFill>
                <a:schemeClr val="tx1"/>
              </a:solidFill>
            </a:endParaRPr>
          </a:p>
        </p:txBody>
      </p:sp>
      <p:sp>
        <p:nvSpPr>
          <p:cNvPr id="24" name="Прямоугольник 23"/>
          <p:cNvSpPr/>
          <p:nvPr/>
        </p:nvSpPr>
        <p:spPr>
          <a:xfrm>
            <a:off x="8165423" y="1847255"/>
            <a:ext cx="1542457" cy="647981"/>
          </a:xfrm>
          <a:prstGeom prst="rect">
            <a:avLst/>
          </a:prstGeom>
        </p:spPr>
        <p:txBody>
          <a:bodyPr wrap="square">
            <a:spAutoFit/>
          </a:bodyPr>
          <a:lstStyle/>
          <a:p>
            <a:pPr marL="229194" indent="-229194">
              <a:buAutoNum type="arabicPeriod"/>
            </a:pPr>
            <a:r>
              <a:rPr lang="ru-RU" sz="902" spc="-26" dirty="0">
                <a:solidFill>
                  <a:schemeClr val="tx2">
                    <a:lumMod val="50000"/>
                  </a:schemeClr>
                </a:solidFill>
                <a:latin typeface="Century Gothic" panose="020B0502020202020204" pitchFamily="34" charset="0"/>
                <a:cs typeface="Gotham Pro Black" panose="02000903040000020004" pitchFamily="2" charset="0"/>
              </a:rPr>
              <a:t>Открытие 20 </a:t>
            </a:r>
          </a:p>
          <a:p>
            <a:r>
              <a:rPr lang="ru-RU" sz="902" spc="-26" dirty="0">
                <a:solidFill>
                  <a:schemeClr val="tx2">
                    <a:lumMod val="50000"/>
                  </a:schemeClr>
                </a:solidFill>
                <a:latin typeface="Century Gothic" panose="020B0502020202020204" pitchFamily="34" charset="0"/>
                <a:cs typeface="Gotham Pro Black" panose="02000903040000020004" pitchFamily="2" charset="0"/>
              </a:rPr>
              <a:t>психолого-педагогических </a:t>
            </a:r>
          </a:p>
          <a:p>
            <a:r>
              <a:rPr lang="ru-RU" sz="902" spc="-26" dirty="0">
                <a:solidFill>
                  <a:schemeClr val="tx2">
                    <a:lumMod val="50000"/>
                  </a:schemeClr>
                </a:solidFill>
                <a:latin typeface="Century Gothic" panose="020B0502020202020204" pitchFamily="34" charset="0"/>
                <a:cs typeface="Gotham Pro Black" panose="02000903040000020004" pitchFamily="2" charset="0"/>
              </a:rPr>
              <a:t>классов</a:t>
            </a:r>
            <a:r>
              <a:rPr lang="ru-RU" sz="902" dirty="0">
                <a:solidFill>
                  <a:schemeClr val="tx2">
                    <a:lumMod val="50000"/>
                  </a:schemeClr>
                </a:solidFill>
                <a:latin typeface="Century Gothic" panose="020B0502020202020204" pitchFamily="34" charset="0"/>
              </a:rPr>
              <a:t>	</a:t>
            </a:r>
          </a:p>
        </p:txBody>
      </p:sp>
      <p:sp>
        <p:nvSpPr>
          <p:cNvPr id="25" name="Прямоугольник 24"/>
          <p:cNvSpPr/>
          <p:nvPr/>
        </p:nvSpPr>
        <p:spPr>
          <a:xfrm>
            <a:off x="8195423" y="4451787"/>
            <a:ext cx="1500301" cy="925253"/>
          </a:xfrm>
          <a:prstGeom prst="rect">
            <a:avLst/>
          </a:prstGeom>
        </p:spPr>
        <p:txBody>
          <a:bodyPr wrap="square">
            <a:spAutoFit/>
          </a:bodyPr>
          <a:lstStyle/>
          <a:p>
            <a:r>
              <a:rPr lang="ru-RU" sz="902" spc="-26" dirty="0">
                <a:solidFill>
                  <a:schemeClr val="tx2">
                    <a:lumMod val="50000"/>
                  </a:schemeClr>
                </a:solidFill>
                <a:latin typeface="Century Gothic" panose="020B0502020202020204" pitchFamily="34" charset="0"/>
                <a:cs typeface="Gotham Pro Black" panose="02000903040000020004" pitchFamily="2" charset="0"/>
              </a:rPr>
              <a:t>3.  Разработка и внедрение в опытную эксплуатацию АИС «Педагогические кадры Томской области»</a:t>
            </a:r>
          </a:p>
          <a:p>
            <a:endParaRPr lang="ru-RU" sz="902" dirty="0">
              <a:solidFill>
                <a:schemeClr val="tx2">
                  <a:lumMod val="50000"/>
                </a:schemeClr>
              </a:solidFill>
              <a:latin typeface="Century Gothic" panose="020B0502020202020204" pitchFamily="34" charset="0"/>
            </a:endParaRPr>
          </a:p>
        </p:txBody>
      </p:sp>
      <p:sp>
        <p:nvSpPr>
          <p:cNvPr id="26" name="Прямоугольник 25"/>
          <p:cNvSpPr/>
          <p:nvPr/>
        </p:nvSpPr>
        <p:spPr>
          <a:xfrm>
            <a:off x="8192200" y="5243703"/>
            <a:ext cx="1474370" cy="647981"/>
          </a:xfrm>
          <a:prstGeom prst="rect">
            <a:avLst/>
          </a:prstGeom>
        </p:spPr>
        <p:txBody>
          <a:bodyPr wrap="square">
            <a:spAutoFit/>
          </a:bodyPr>
          <a:lstStyle/>
          <a:p>
            <a:r>
              <a:rPr lang="ru-RU" sz="902" spc="-26" dirty="0">
                <a:solidFill>
                  <a:schemeClr val="tx2">
                    <a:lumMod val="50000"/>
                  </a:schemeClr>
                </a:solidFill>
                <a:latin typeface="Century Gothic" panose="020B0502020202020204" pitchFamily="34" charset="0"/>
                <a:cs typeface="Gotham Pro Black" panose="02000903040000020004" pitchFamily="2" charset="0"/>
              </a:rPr>
              <a:t>4. Совершенствование аттестационных процедур </a:t>
            </a:r>
          </a:p>
          <a:p>
            <a:r>
              <a:rPr lang="ru-RU" sz="902" spc="-26" dirty="0">
                <a:solidFill>
                  <a:schemeClr val="tx2">
                    <a:lumMod val="50000"/>
                  </a:schemeClr>
                </a:solidFill>
                <a:latin typeface="Century Gothic" panose="020B0502020202020204" pitchFamily="34" charset="0"/>
                <a:cs typeface="Gotham Pro Black" panose="02000903040000020004" pitchFamily="2" charset="0"/>
              </a:rPr>
              <a:t>директоров школ</a:t>
            </a:r>
            <a:endParaRPr lang="ru-RU" sz="902" dirty="0">
              <a:solidFill>
                <a:schemeClr val="tx2">
                  <a:lumMod val="50000"/>
                </a:schemeClr>
              </a:solidFill>
              <a:latin typeface="Century Gothic" panose="020B0502020202020204" pitchFamily="34" charset="0"/>
            </a:endParaRPr>
          </a:p>
        </p:txBody>
      </p:sp>
      <p:sp>
        <p:nvSpPr>
          <p:cNvPr id="40" name="Прямоугольник 39"/>
          <p:cNvSpPr/>
          <p:nvPr/>
        </p:nvSpPr>
        <p:spPr>
          <a:xfrm>
            <a:off x="8176084" y="2440030"/>
            <a:ext cx="1554579" cy="2035814"/>
          </a:xfrm>
          <a:prstGeom prst="rect">
            <a:avLst/>
          </a:prstGeom>
        </p:spPr>
        <p:txBody>
          <a:bodyPr wrap="square">
            <a:spAutoFit/>
          </a:bodyPr>
          <a:lstStyle/>
          <a:p>
            <a:r>
              <a:rPr lang="ru-RU" sz="902" spc="-26" dirty="0">
                <a:solidFill>
                  <a:schemeClr val="tx2">
                    <a:lumMod val="50000"/>
                  </a:schemeClr>
                </a:solidFill>
                <a:latin typeface="Century Gothic" panose="020B0502020202020204" pitchFamily="34" charset="0"/>
                <a:cs typeface="Gotham Pro Black" panose="02000903040000020004" pitchFamily="2" charset="0"/>
              </a:rPr>
              <a:t>2. </a:t>
            </a:r>
            <a:r>
              <a:rPr lang="ru-RU" sz="902" spc="-26" dirty="0" smtClean="0">
                <a:solidFill>
                  <a:schemeClr val="tx2">
                    <a:lumMod val="50000"/>
                  </a:schemeClr>
                </a:solidFill>
                <a:latin typeface="Century Gothic" panose="020B0502020202020204" pitchFamily="34" charset="0"/>
                <a:cs typeface="Gotham Pro Black" panose="02000903040000020004" pitchFamily="2" charset="0"/>
              </a:rPr>
              <a:t>Развитие региональной системы научно-методического сопровождения: </a:t>
            </a:r>
            <a:endParaRPr lang="ru-RU" sz="902" spc="-26" dirty="0">
              <a:solidFill>
                <a:schemeClr val="tx2">
                  <a:lumMod val="50000"/>
                </a:schemeClr>
              </a:solidFill>
              <a:latin typeface="Century Gothic" panose="020B0502020202020204" pitchFamily="34" charset="0"/>
              <a:cs typeface="Gotham Pro Black" panose="02000903040000020004" pitchFamily="2" charset="0"/>
            </a:endParaRPr>
          </a:p>
          <a:p>
            <a:r>
              <a:rPr lang="ru-RU" sz="902" spc="-26" dirty="0">
                <a:solidFill>
                  <a:schemeClr val="tx2">
                    <a:lumMod val="50000"/>
                  </a:schemeClr>
                </a:solidFill>
                <a:latin typeface="Century Gothic" panose="020B0502020202020204" pitchFamily="34" charset="0"/>
                <a:cs typeface="Gotham Pro Black" panose="02000903040000020004" pitchFamily="2" charset="0"/>
              </a:rPr>
              <a:t>- обновление инфраструктуры </a:t>
            </a:r>
          </a:p>
          <a:p>
            <a:r>
              <a:rPr lang="ru-RU" sz="902" spc="-26" dirty="0">
                <a:solidFill>
                  <a:schemeClr val="tx2">
                    <a:lumMod val="50000"/>
                  </a:schemeClr>
                </a:solidFill>
                <a:latin typeface="Century Gothic" panose="020B0502020202020204" pitchFamily="34" charset="0"/>
                <a:cs typeface="Gotham Pro Black" panose="02000903040000020004" pitchFamily="2" charset="0"/>
              </a:rPr>
              <a:t>метод. служб;</a:t>
            </a:r>
          </a:p>
          <a:p>
            <a:r>
              <a:rPr lang="ru-RU" sz="902" spc="-26" dirty="0">
                <a:solidFill>
                  <a:schemeClr val="tx2">
                    <a:lumMod val="50000"/>
                  </a:schemeClr>
                </a:solidFill>
                <a:latin typeface="Century Gothic" panose="020B0502020202020204" pitchFamily="34" charset="0"/>
                <a:cs typeface="Gotham Pro Black" panose="02000903040000020004" pitchFamily="2" charset="0"/>
              </a:rPr>
              <a:t>- сопровождение </a:t>
            </a:r>
            <a:r>
              <a:rPr lang="ru-RU" sz="902" spc="-26" dirty="0" smtClean="0">
                <a:solidFill>
                  <a:schemeClr val="tx2">
                    <a:lumMod val="50000"/>
                  </a:schemeClr>
                </a:solidFill>
                <a:latin typeface="Century Gothic" panose="020B0502020202020204" pitchFamily="34" charset="0"/>
                <a:cs typeface="Gotham Pro Black" panose="02000903040000020004" pitchFamily="2" charset="0"/>
              </a:rPr>
              <a:t>индивидуальных образовательных маршрутов;</a:t>
            </a:r>
            <a:endParaRPr lang="ru-RU" sz="902" spc="-26" dirty="0">
              <a:solidFill>
                <a:schemeClr val="tx2">
                  <a:lumMod val="50000"/>
                </a:schemeClr>
              </a:solidFill>
              <a:latin typeface="Century Gothic" panose="020B0502020202020204" pitchFamily="34" charset="0"/>
              <a:cs typeface="Gotham Pro Black" panose="02000903040000020004" pitchFamily="2" charset="0"/>
            </a:endParaRPr>
          </a:p>
          <a:p>
            <a:r>
              <a:rPr lang="ru-RU" sz="902" spc="-26" dirty="0">
                <a:solidFill>
                  <a:schemeClr val="tx2">
                    <a:lumMod val="50000"/>
                  </a:schemeClr>
                </a:solidFill>
                <a:latin typeface="Century Gothic" panose="020B0502020202020204" pitchFamily="34" charset="0"/>
                <a:cs typeface="Gotham Pro Black" panose="02000903040000020004" pitchFamily="2" charset="0"/>
              </a:rPr>
              <a:t>- стимулирование участия в проф. ассоциациях</a:t>
            </a:r>
          </a:p>
        </p:txBody>
      </p:sp>
      <p:pic>
        <p:nvPicPr>
          <p:cNvPr id="44" name="Picture 4" descr="Национальный проект «Образование» - Официальный сайт Администрации  Санкт‑Петербурга"/>
          <p:cNvPicPr>
            <a:picLocks noChangeAspect="1" noChangeArrowheads="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2448" t="18441" r="13683" b="17979"/>
          <a:stretch/>
        </p:blipFill>
        <p:spPr bwMode="auto">
          <a:xfrm>
            <a:off x="5907828" y="6408517"/>
            <a:ext cx="318402" cy="266078"/>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3B23A0B9-744F-4B51-902D-022AD2519DB2}"/>
              </a:ext>
            </a:extLst>
          </p:cNvPr>
          <p:cNvSpPr txBox="1"/>
          <p:nvPr/>
        </p:nvSpPr>
        <p:spPr>
          <a:xfrm>
            <a:off x="6226230" y="6408517"/>
            <a:ext cx="2200544" cy="2519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0724" tIns="45362" rIns="90724" bIns="45362">
            <a:spAutoFit/>
          </a:bodyPr>
          <a:lstStyle/>
          <a:p>
            <a:pPr>
              <a:spcBef>
                <a:spcPts val="595"/>
              </a:spcBef>
            </a:pPr>
            <a:r>
              <a:rPr lang="ru-RU" sz="1042" b="1" dirty="0" smtClean="0">
                <a:solidFill>
                  <a:srgbClr val="0063B8"/>
                </a:solidFill>
                <a:latin typeface="Century Gothic" panose="020B0502020202020204" pitchFamily="34" charset="0"/>
                <a:cs typeface="Arial" panose="020B0604020202020204" pitchFamily="34" charset="0"/>
              </a:rPr>
              <a:t> </a:t>
            </a:r>
            <a:r>
              <a:rPr lang="ru-RU" sz="1042" dirty="0" smtClean="0">
                <a:latin typeface="Century Gothic" panose="020B0502020202020204" pitchFamily="34" charset="0"/>
                <a:cs typeface="Arial" panose="020B0604020202020204" pitchFamily="34" charset="0"/>
              </a:rPr>
              <a:t>«Современная школа»»</a:t>
            </a:r>
            <a:endParaRPr lang="ru-RU" sz="1042" dirty="0">
              <a:latin typeface="Century Gothic" panose="020B0502020202020204" pitchFamily="34" charset="0"/>
            </a:endParaRPr>
          </a:p>
        </p:txBody>
      </p:sp>
      <p:sp>
        <p:nvSpPr>
          <p:cNvPr id="46" name="TextBox 45">
            <a:extLst>
              <a:ext uri="{FF2B5EF4-FFF2-40B4-BE49-F238E27FC236}">
                <a16:creationId xmlns:a16="http://schemas.microsoft.com/office/drawing/2014/main" xmlns="" id="{3B23A0B9-744F-4B51-902D-022AD2519DB2}"/>
              </a:ext>
            </a:extLst>
          </p:cNvPr>
          <p:cNvSpPr txBox="1"/>
          <p:nvPr/>
        </p:nvSpPr>
        <p:spPr>
          <a:xfrm>
            <a:off x="935856" y="6434014"/>
            <a:ext cx="2600794" cy="2519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0724" tIns="45362" rIns="90724" bIns="45362">
            <a:spAutoFit/>
          </a:bodyPr>
          <a:lstStyle/>
          <a:p>
            <a:pPr>
              <a:spcBef>
                <a:spcPts val="595"/>
              </a:spcBef>
            </a:pPr>
            <a:r>
              <a:rPr lang="ru-RU" sz="1042" dirty="0" smtClean="0">
                <a:latin typeface="Century Gothic" panose="020B0502020202020204" pitchFamily="34" charset="0"/>
                <a:cs typeface="Arial" panose="020B0604020202020204" pitchFamily="34" charset="0"/>
              </a:rPr>
              <a:t>ГП «Развитие образования в РФ»</a:t>
            </a:r>
            <a:endParaRPr lang="ru-RU" sz="1042" dirty="0">
              <a:latin typeface="Century Gothic" panose="020B0502020202020204" pitchFamily="34" charset="0"/>
            </a:endParaRPr>
          </a:p>
        </p:txBody>
      </p:sp>
    </p:spTree>
    <p:extLst>
      <p:ext uri="{BB962C8B-B14F-4D97-AF65-F5344CB8AC3E}">
        <p14:creationId xmlns:p14="http://schemas.microsoft.com/office/powerpoint/2010/main" val="3198437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12320" y="1842894"/>
            <a:ext cx="6470744" cy="1926040"/>
          </a:xfrm>
          <a:prstGeom prst="rect">
            <a:avLst/>
          </a:prstGeom>
        </p:spPr>
        <p:txBody>
          <a:bodyPr wrap="square">
            <a:spAutoFit/>
          </a:bodyPr>
          <a:lstStyle/>
          <a:p>
            <a:pPr marL="236258" indent="-236258" algn="just">
              <a:buFontTx/>
              <a:buChar char="-"/>
            </a:pPr>
            <a:r>
              <a:rPr lang="ru-RU" sz="1200" dirty="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выполнение целевых показателей оплаты труда педагогических работников, установленных «майскими» указами Президента Российской Федерации</a:t>
            </a:r>
          </a:p>
          <a:p>
            <a:pPr marL="236258" indent="-236258" algn="just">
              <a:buFontTx/>
              <a:buChar char="-"/>
            </a:pPr>
            <a:r>
              <a:rPr lang="ru-RU" sz="1200" dirty="0">
                <a:solidFill>
                  <a:schemeClr val="accent1">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сокращение</a:t>
            </a:r>
            <a:r>
              <a:rPr lang="ru-RU" sz="1200" dirty="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 дифференциации в оплате труда педагогических работников внутри субъектов РФ</a:t>
            </a:r>
          </a:p>
          <a:p>
            <a:pPr marL="236258" indent="-236258" algn="just">
              <a:buFontTx/>
              <a:buChar char="-"/>
            </a:pPr>
            <a:r>
              <a:rPr lang="ru-RU" sz="1200" dirty="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Повышение ритмичности оплаты труда педагогических работников в течение года</a:t>
            </a:r>
          </a:p>
          <a:p>
            <a:pPr marL="236258" indent="-236258" algn="just">
              <a:buFontTx/>
              <a:buChar char="-"/>
            </a:pPr>
            <a:r>
              <a:rPr lang="ru-RU" sz="1200" dirty="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Обеспечение прозрачности системы оплаты труда педагогических работников, открытости процесса формирования их заработной платы</a:t>
            </a:r>
          </a:p>
          <a:p>
            <a:pPr marL="236258" indent="-236258" algn="just">
              <a:buFontTx/>
              <a:buChar char="-"/>
            </a:pPr>
            <a:endParaRPr lang="ru-RU" sz="1158" dirty="0">
              <a:latin typeface="PT Astra Serif" panose="020A0603040505020204" pitchFamily="18" charset="-52"/>
              <a:ea typeface="PT Astra Serif" panose="020A0603040505020204" pitchFamily="18" charset="-52"/>
              <a:cs typeface="Times New Roman" panose="02020603050405020304" pitchFamily="18" charset="0"/>
            </a:endParaRPr>
          </a:p>
          <a:p>
            <a:pPr marL="236258" indent="-236258">
              <a:buFontTx/>
              <a:buChar char="-"/>
            </a:pPr>
            <a:endParaRPr lang="ru-RU" sz="1158" dirty="0">
              <a:solidFill>
                <a:schemeClr val="dk1"/>
              </a:solidFill>
              <a:latin typeface="PT Astra Serif" panose="020A0603040505020204" pitchFamily="18" charset="-52"/>
              <a:ea typeface="PT Astra Serif" panose="020A0603040505020204" pitchFamily="18" charset="-52"/>
              <a:cs typeface="Times New Roman" panose="02020603050405020304" pitchFamily="18" charset="0"/>
            </a:endParaRPr>
          </a:p>
        </p:txBody>
      </p:sp>
      <p:sp>
        <p:nvSpPr>
          <p:cNvPr id="3" name="TextBox 2"/>
          <p:cNvSpPr txBox="1"/>
          <p:nvPr/>
        </p:nvSpPr>
        <p:spPr>
          <a:xfrm>
            <a:off x="1381941" y="3618500"/>
            <a:ext cx="6488541" cy="1792157"/>
          </a:xfrm>
          <a:prstGeom prst="rect">
            <a:avLst/>
          </a:prstGeom>
          <a:noFill/>
        </p:spPr>
        <p:txBody>
          <a:bodyPr wrap="square" rtlCol="0">
            <a:spAutoFit/>
          </a:bodyPr>
          <a:lstStyle/>
          <a:p>
            <a:pPr marL="236258" indent="-236258" algn="just">
              <a:buFontTx/>
              <a:buChar char="-"/>
            </a:pPr>
            <a:r>
              <a:rPr lang="ru-RU" sz="1200" dirty="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Установление минимального уровня постоянной ежемесячной части заработной платы педагогического работника в субъекте РФ в привязке к среднемесячному доходу от трудовой деятельности в субъекте РФ </a:t>
            </a:r>
          </a:p>
          <a:p>
            <a:pPr marL="236258" indent="-236258" algn="just">
              <a:buFontTx/>
              <a:buChar char="-"/>
            </a:pPr>
            <a:r>
              <a:rPr lang="ru-RU" sz="1200" dirty="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Установление минимального размера ставки заработной платы  (оклада) педагогического работника на уровне не ниже МРОТ</a:t>
            </a:r>
          </a:p>
          <a:p>
            <a:pPr marL="236258" indent="-236258" algn="just">
              <a:buFontTx/>
              <a:buChar char="-"/>
            </a:pPr>
            <a:r>
              <a:rPr lang="ru-RU" sz="1200" dirty="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Установление единого для субъектов РФ перечня основных выплат стимулирующего и компенсационного характера (может дополняться субъектом РФ)</a:t>
            </a:r>
          </a:p>
          <a:p>
            <a:endParaRPr lang="ru-RU" sz="1323" dirty="0"/>
          </a:p>
        </p:txBody>
      </p:sp>
      <p:sp>
        <p:nvSpPr>
          <p:cNvPr id="5" name="TextBox 4"/>
          <p:cNvSpPr txBox="1"/>
          <p:nvPr/>
        </p:nvSpPr>
        <p:spPr>
          <a:xfrm>
            <a:off x="138086" y="2208731"/>
            <a:ext cx="1243855" cy="276999"/>
          </a:xfrm>
          <a:prstGeom prst="rect">
            <a:avLst/>
          </a:prstGeom>
          <a:noFill/>
        </p:spPr>
        <p:txBody>
          <a:bodyPr wrap="square" rtlCol="0">
            <a:spAutoFit/>
          </a:bodyPr>
          <a:lstStyle/>
          <a:p>
            <a:pPr algn="just"/>
            <a:r>
              <a:rPr lang="ru-RU" sz="1200" b="1" dirty="0">
                <a:solidFill>
                  <a:schemeClr val="accent1">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Принципы</a:t>
            </a:r>
          </a:p>
        </p:txBody>
      </p:sp>
      <p:sp>
        <p:nvSpPr>
          <p:cNvPr id="6" name="TextBox 5"/>
          <p:cNvSpPr txBox="1"/>
          <p:nvPr/>
        </p:nvSpPr>
        <p:spPr>
          <a:xfrm>
            <a:off x="190750" y="4272617"/>
            <a:ext cx="1093569" cy="276999"/>
          </a:xfrm>
          <a:prstGeom prst="rect">
            <a:avLst/>
          </a:prstGeom>
          <a:noFill/>
        </p:spPr>
        <p:txBody>
          <a:bodyPr wrap="none" rtlCol="0">
            <a:spAutoFit/>
          </a:bodyPr>
          <a:lstStyle/>
          <a:p>
            <a:pPr algn="just"/>
            <a:r>
              <a:rPr lang="ru-RU" sz="1200" b="1" dirty="0">
                <a:solidFill>
                  <a:schemeClr val="accent1">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Механизмы</a:t>
            </a:r>
          </a:p>
        </p:txBody>
      </p:sp>
      <p:cxnSp>
        <p:nvCxnSpPr>
          <p:cNvPr id="8" name="Прямая соединительная линия 7"/>
          <p:cNvCxnSpPr/>
          <p:nvPr/>
        </p:nvCxnSpPr>
        <p:spPr>
          <a:xfrm>
            <a:off x="1408954" y="1851284"/>
            <a:ext cx="0" cy="17265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1396954" y="3714690"/>
            <a:ext cx="0" cy="15479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57834" y="5934627"/>
            <a:ext cx="1497526" cy="276999"/>
          </a:xfrm>
          <a:prstGeom prst="rect">
            <a:avLst/>
          </a:prstGeom>
          <a:noFill/>
        </p:spPr>
        <p:txBody>
          <a:bodyPr wrap="none" rtlCol="0">
            <a:spAutoFit/>
          </a:bodyPr>
          <a:lstStyle/>
          <a:p>
            <a:r>
              <a:rPr lang="ru-RU" sz="1200" b="1" dirty="0">
                <a:solidFill>
                  <a:srgbClr val="3B3871"/>
                </a:solidFill>
                <a:latin typeface="Century Gothic" panose="020B0502020202020204" pitchFamily="34" charset="0"/>
                <a:ea typeface="Times New Roman" panose="02020603050405020304" pitchFamily="18" charset="0"/>
                <a:cs typeface="Times New Roman" panose="02020603050405020304" pitchFamily="18" charset="0"/>
              </a:rPr>
              <a:t>Отраслевая СОТ</a:t>
            </a:r>
          </a:p>
        </p:txBody>
      </p:sp>
      <p:sp>
        <p:nvSpPr>
          <p:cNvPr id="7" name="Равнобедренный треугольник 6"/>
          <p:cNvSpPr/>
          <p:nvPr/>
        </p:nvSpPr>
        <p:spPr>
          <a:xfrm rot="10800000">
            <a:off x="1943968" y="5480851"/>
            <a:ext cx="5359012" cy="383581"/>
          </a:xfrm>
          <a:prstGeom prst="triangl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88"/>
          </a:p>
        </p:txBody>
      </p:sp>
      <p:sp>
        <p:nvSpPr>
          <p:cNvPr id="11" name="Прямоугольник 10">
            <a:extLst>
              <a:ext uri="{FF2B5EF4-FFF2-40B4-BE49-F238E27FC236}">
                <a16:creationId xmlns="" xmlns:a16="http://schemas.microsoft.com/office/drawing/2014/main" id="{06303101-1E77-4C77-8A30-A22484C695F4}"/>
              </a:ext>
            </a:extLst>
          </p:cNvPr>
          <p:cNvSpPr/>
          <p:nvPr/>
        </p:nvSpPr>
        <p:spPr>
          <a:xfrm rot="10800000" flipV="1">
            <a:off x="1304419" y="1110662"/>
            <a:ext cx="5745647" cy="45362"/>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984"/>
          </a:p>
        </p:txBody>
      </p:sp>
      <p:sp>
        <p:nvSpPr>
          <p:cNvPr id="12" name="Прямоугольник 11">
            <a:extLst>
              <a:ext uri="{FF2B5EF4-FFF2-40B4-BE49-F238E27FC236}">
                <a16:creationId xmlns="" xmlns:a16="http://schemas.microsoft.com/office/drawing/2014/main" id="{2DB9C1C5-2440-4B2F-87AE-75644FB9703F}"/>
              </a:ext>
            </a:extLst>
          </p:cNvPr>
          <p:cNvSpPr/>
          <p:nvPr/>
        </p:nvSpPr>
        <p:spPr>
          <a:xfrm>
            <a:off x="2880072" y="970792"/>
            <a:ext cx="5002992" cy="4123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86"/>
          </a:p>
        </p:txBody>
      </p:sp>
      <p:sp>
        <p:nvSpPr>
          <p:cNvPr id="13" name="Прямоугольник 12">
            <a:extLst>
              <a:ext uri="{FF2B5EF4-FFF2-40B4-BE49-F238E27FC236}">
                <a16:creationId xmlns="" xmlns:a16="http://schemas.microsoft.com/office/drawing/2014/main" id="{8FD57ADB-097C-4F85-A796-84746BE2D9E8}"/>
              </a:ext>
            </a:extLst>
          </p:cNvPr>
          <p:cNvSpPr/>
          <p:nvPr/>
        </p:nvSpPr>
        <p:spPr>
          <a:xfrm>
            <a:off x="504031" y="750836"/>
            <a:ext cx="4500055" cy="690738"/>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cap="all" dirty="0"/>
          </a:p>
        </p:txBody>
      </p:sp>
      <p:sp>
        <p:nvSpPr>
          <p:cNvPr id="14" name="TextBox 13">
            <a:extLst>
              <a:ext uri="{FF2B5EF4-FFF2-40B4-BE49-F238E27FC236}">
                <a16:creationId xmlns="" xmlns:a16="http://schemas.microsoft.com/office/drawing/2014/main" id="{AA23CAE1-5760-4F5C-8FE4-481897F5B882}"/>
              </a:ext>
            </a:extLst>
          </p:cNvPr>
          <p:cNvSpPr txBox="1"/>
          <p:nvPr/>
        </p:nvSpPr>
        <p:spPr>
          <a:xfrm>
            <a:off x="529161" y="822687"/>
            <a:ext cx="4758570" cy="513482"/>
          </a:xfrm>
          <a:prstGeom prst="rect">
            <a:avLst/>
          </a:prstGeom>
          <a:noFill/>
        </p:spPr>
        <p:txBody>
          <a:bodyPr wrap="square" lIns="69097" tIns="34548" rIns="69097" bIns="34548">
            <a:spAutoFit/>
          </a:bodyPr>
          <a:lstStyle/>
          <a:p>
            <a:pPr marL="9596" defTabSz="690947">
              <a:spcBef>
                <a:spcPts val="75"/>
              </a:spcBef>
              <a:defRPr/>
            </a:pPr>
            <a:r>
              <a:rPr lang="ru-RU" sz="1400" b="1" cap="all" spc="-26" dirty="0">
                <a:solidFill>
                  <a:schemeClr val="bg1"/>
                </a:solidFill>
                <a:latin typeface="Century Gothic" panose="020B0502020202020204" pitchFamily="34" charset="0"/>
                <a:cs typeface="Gotham Pro Black" panose="02000903040000020004" pitchFamily="2" charset="0"/>
              </a:rPr>
              <a:t>Единые подходы </a:t>
            </a:r>
            <a:r>
              <a:rPr lang="ru-RU" sz="1400" b="1" cap="all" spc="-26" dirty="0" err="1">
                <a:solidFill>
                  <a:schemeClr val="bg1"/>
                </a:solidFill>
                <a:latin typeface="Century Gothic" panose="020B0502020202020204" pitchFamily="34" charset="0"/>
                <a:cs typeface="Gotham Pro Black" panose="02000903040000020004" pitchFamily="2" charset="0"/>
              </a:rPr>
              <a:t>Минпросвещения</a:t>
            </a:r>
            <a:r>
              <a:rPr lang="ru-RU" sz="1400" b="1" cap="all" spc="-26" dirty="0">
                <a:solidFill>
                  <a:schemeClr val="bg1"/>
                </a:solidFill>
                <a:latin typeface="Century Gothic" panose="020B0502020202020204" pitchFamily="34" charset="0"/>
                <a:cs typeface="Gotham Pro Black" panose="02000903040000020004" pitchFamily="2" charset="0"/>
              </a:rPr>
              <a:t> России </a:t>
            </a:r>
            <a:endParaRPr lang="ru-RU" sz="1400" b="1" cap="all" spc="-26" dirty="0" smtClean="0">
              <a:solidFill>
                <a:schemeClr val="bg1"/>
              </a:solidFill>
              <a:latin typeface="Century Gothic" panose="020B0502020202020204" pitchFamily="34" charset="0"/>
              <a:cs typeface="Gotham Pro Black" panose="02000903040000020004" pitchFamily="2" charset="0"/>
            </a:endParaRPr>
          </a:p>
          <a:p>
            <a:pPr marL="9596" defTabSz="690947">
              <a:spcBef>
                <a:spcPts val="75"/>
              </a:spcBef>
              <a:defRPr/>
            </a:pPr>
            <a:r>
              <a:rPr lang="ru-RU" sz="1400" b="1" cap="all" spc="-26" dirty="0" smtClean="0">
                <a:solidFill>
                  <a:schemeClr val="bg1"/>
                </a:solidFill>
                <a:latin typeface="Century Gothic" panose="020B0502020202020204" pitchFamily="34" charset="0"/>
                <a:cs typeface="Gotham Pro Black" panose="02000903040000020004" pitchFamily="2" charset="0"/>
              </a:rPr>
              <a:t>к </a:t>
            </a:r>
            <a:r>
              <a:rPr lang="ru-RU" sz="1400" b="1" cap="all" spc="-26" dirty="0">
                <a:solidFill>
                  <a:schemeClr val="bg1"/>
                </a:solidFill>
                <a:latin typeface="Century Gothic" panose="020B0502020202020204" pitchFamily="34" charset="0"/>
                <a:cs typeface="Gotham Pro Black" panose="02000903040000020004" pitchFamily="2" charset="0"/>
              </a:rPr>
              <a:t>оплате труда педагогических </a:t>
            </a:r>
            <a:r>
              <a:rPr lang="ru-RU" sz="1400" b="1" cap="all" spc="-26" dirty="0" smtClean="0">
                <a:solidFill>
                  <a:schemeClr val="bg1"/>
                </a:solidFill>
                <a:latin typeface="Century Gothic" panose="020B0502020202020204" pitchFamily="34" charset="0"/>
                <a:cs typeface="Gotham Pro Black" panose="02000903040000020004" pitchFamily="2" charset="0"/>
              </a:rPr>
              <a:t>работников</a:t>
            </a:r>
            <a:endParaRPr lang="ru-RU" sz="1400" b="1" cap="all" spc="-26" dirty="0">
              <a:solidFill>
                <a:schemeClr val="bg1"/>
              </a:solidFill>
              <a:latin typeface="Century Gothic" panose="020B0502020202020204" pitchFamily="34" charset="0"/>
              <a:cs typeface="Gotham Pro Black" panose="02000903040000020004" pitchFamily="2" charset="0"/>
            </a:endParaRPr>
          </a:p>
        </p:txBody>
      </p:sp>
    </p:spTree>
    <p:extLst>
      <p:ext uri="{BB962C8B-B14F-4D97-AF65-F5344CB8AC3E}">
        <p14:creationId xmlns:p14="http://schemas.microsoft.com/office/powerpoint/2010/main" val="2195543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2C93D737-2A68-4AE9-AEA7-035DDBC16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452" y="815784"/>
            <a:ext cx="404274" cy="444080"/>
          </a:xfrm>
          <a:prstGeom prst="rect">
            <a:avLst/>
          </a:prstGeom>
        </p:spPr>
      </p:pic>
      <p:sp>
        <p:nvSpPr>
          <p:cNvPr id="22" name="Номер слайда 4">
            <a:extLst>
              <a:ext uri="{FF2B5EF4-FFF2-40B4-BE49-F238E27FC236}">
                <a16:creationId xmlns:a16="http://schemas.microsoft.com/office/drawing/2014/main" xmlns="" id="{71D53144-2245-4B5F-A7E7-933FF818619D}"/>
              </a:ext>
            </a:extLst>
          </p:cNvPr>
          <p:cNvSpPr txBox="1">
            <a:spLocks/>
          </p:cNvSpPr>
          <p:nvPr/>
        </p:nvSpPr>
        <p:spPr>
          <a:xfrm>
            <a:off x="9467440" y="5842670"/>
            <a:ext cx="494822" cy="301894"/>
          </a:xfrm>
          <a:prstGeom prst="rect">
            <a:avLst/>
          </a:prstGeom>
        </p:spPr>
        <p:txBody>
          <a:bodyPr vert="horz" lIns="75605" tIns="37802" rIns="75605" bIns="37802"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0B7B6-909C-4269-89F9-0326688F66C7}" type="slidenum">
              <a:rPr lang="ru-RU" sz="827">
                <a:solidFill>
                  <a:prstClr val="black">
                    <a:tint val="75000"/>
                  </a:prstClr>
                </a:solidFill>
                <a:latin typeface="PT Sans" pitchFamily="34" charset="-52"/>
                <a:cs typeface="Times New Roman" pitchFamily="18" charset="0"/>
              </a:rPr>
              <a:pPr/>
              <a:t>18</a:t>
            </a:fld>
            <a:endParaRPr lang="ru-RU" sz="827" dirty="0">
              <a:solidFill>
                <a:prstClr val="black">
                  <a:tint val="75000"/>
                </a:prstClr>
              </a:solidFill>
              <a:latin typeface="PT Sans" pitchFamily="34" charset="-52"/>
              <a:cs typeface="Times New Roman" pitchFamily="18" charset="0"/>
            </a:endParaRPr>
          </a:p>
        </p:txBody>
      </p:sp>
      <p:sp>
        <p:nvSpPr>
          <p:cNvPr id="23" name="TextBox 22">
            <a:extLst>
              <a:ext uri="{FF2B5EF4-FFF2-40B4-BE49-F238E27FC236}">
                <a16:creationId xmlns:a16="http://schemas.microsoft.com/office/drawing/2014/main" xmlns="" id="{E972DA06-B371-4ED4-8F60-F2895733511B}"/>
              </a:ext>
            </a:extLst>
          </p:cNvPr>
          <p:cNvSpPr txBox="1"/>
          <p:nvPr/>
        </p:nvSpPr>
        <p:spPr>
          <a:xfrm>
            <a:off x="504031" y="1503752"/>
            <a:ext cx="5435477" cy="315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397" tIns="50397" rIns="50397" bIns="50397" numCol="1" spcCol="38096" rtlCol="0" anchor="t">
            <a:spAutoFit/>
          </a:bodyPr>
          <a:lstStyle/>
          <a:p>
            <a:pPr fontAlgn="ctr"/>
            <a:r>
              <a:rPr lang="ru-RU" sz="1389" b="1" dirty="0" smtClean="0">
                <a:solidFill>
                  <a:srgbClr val="EC5F0F"/>
                </a:solidFill>
                <a:latin typeface="Century Gothic" panose="020B0502020202020204" pitchFamily="34" charset="0"/>
              </a:rPr>
              <a:t>ЦЕЛЕВЫЕ ПОКАЗАТЕЛИ</a:t>
            </a:r>
            <a:endParaRPr lang="ru-RU" sz="1389" b="1" dirty="0">
              <a:solidFill>
                <a:srgbClr val="EC5F0F"/>
              </a:solidFill>
              <a:latin typeface="Century Gothic" panose="020B0502020202020204" pitchFamily="34" charset="0"/>
            </a:endParaRPr>
          </a:p>
        </p:txBody>
      </p:sp>
      <p:sp>
        <p:nvSpPr>
          <p:cNvPr id="24" name="Прямоугольник 23">
            <a:extLst>
              <a:ext uri="{FF2B5EF4-FFF2-40B4-BE49-F238E27FC236}">
                <a16:creationId xmlns:a16="http://schemas.microsoft.com/office/drawing/2014/main" xmlns="" id="{06303101-1E77-4C77-8A30-A22484C695F4}"/>
              </a:ext>
            </a:extLst>
          </p:cNvPr>
          <p:cNvSpPr/>
          <p:nvPr/>
        </p:nvSpPr>
        <p:spPr>
          <a:xfrm rot="10800000" flipV="1">
            <a:off x="1304419" y="1110662"/>
            <a:ext cx="5745647" cy="45362"/>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984"/>
          </a:p>
        </p:txBody>
      </p:sp>
      <p:sp>
        <p:nvSpPr>
          <p:cNvPr id="25" name="Прямоугольник 24">
            <a:extLst>
              <a:ext uri="{FF2B5EF4-FFF2-40B4-BE49-F238E27FC236}">
                <a16:creationId xmlns:a16="http://schemas.microsoft.com/office/drawing/2014/main" xmlns="" id="{2DB9C1C5-2440-4B2F-87AE-75644FB9703F}"/>
              </a:ext>
            </a:extLst>
          </p:cNvPr>
          <p:cNvSpPr/>
          <p:nvPr/>
        </p:nvSpPr>
        <p:spPr>
          <a:xfrm>
            <a:off x="2880072" y="970792"/>
            <a:ext cx="5002992" cy="4123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86"/>
          </a:p>
        </p:txBody>
      </p:sp>
      <p:sp>
        <p:nvSpPr>
          <p:cNvPr id="26" name="Прямоугольник 25">
            <a:extLst>
              <a:ext uri="{FF2B5EF4-FFF2-40B4-BE49-F238E27FC236}">
                <a16:creationId xmlns:a16="http://schemas.microsoft.com/office/drawing/2014/main" xmlns="" id="{8FD57ADB-097C-4F85-A796-84746BE2D9E8}"/>
              </a:ext>
            </a:extLst>
          </p:cNvPr>
          <p:cNvSpPr/>
          <p:nvPr/>
        </p:nvSpPr>
        <p:spPr>
          <a:xfrm>
            <a:off x="504031" y="750836"/>
            <a:ext cx="4500055" cy="690738"/>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cap="all" spc="-32" dirty="0" smtClean="0">
                <a:latin typeface="Century Gothic" panose="020B0502020202020204" pitchFamily="34" charset="0"/>
                <a:cs typeface="Gotham Pro Black" panose="02000903040000020004" pitchFamily="2" charset="0"/>
              </a:rPr>
              <a:t>Стратегия Цифровой трансформации образования</a:t>
            </a:r>
            <a:endParaRPr lang="ru-RU" sz="1400" b="1" cap="all" dirty="0"/>
          </a:p>
        </p:txBody>
      </p:sp>
      <p:graphicFrame>
        <p:nvGraphicFramePr>
          <p:cNvPr id="27" name="Таблица 26"/>
          <p:cNvGraphicFramePr>
            <a:graphicFrameLocks noGrp="1"/>
          </p:cNvGraphicFramePr>
          <p:nvPr>
            <p:extLst>
              <p:ext uri="{D42A27DB-BD31-4B8C-83A1-F6EECF244321}">
                <p14:modId xmlns:p14="http://schemas.microsoft.com/office/powerpoint/2010/main" val="2387167150"/>
              </p:ext>
            </p:extLst>
          </p:nvPr>
        </p:nvGraphicFramePr>
        <p:xfrm>
          <a:off x="216802" y="1857775"/>
          <a:ext cx="7920879" cy="4270712"/>
        </p:xfrm>
        <a:graphic>
          <a:graphicData uri="http://schemas.openxmlformats.org/drawingml/2006/table">
            <a:tbl>
              <a:tblPr firstRow="1" firstCol="1" bandRow="1">
                <a:tableStyleId>{17292A2E-F333-43FB-9621-5CBBE7FDCDCB}</a:tableStyleId>
              </a:tblPr>
              <a:tblGrid>
                <a:gridCol w="142990">
                  <a:extLst>
                    <a:ext uri="{9D8B030D-6E8A-4147-A177-3AD203B41FA5}">
                      <a16:colId xmlns:a16="http://schemas.microsoft.com/office/drawing/2014/main" xmlns="" val="3261949601"/>
                    </a:ext>
                  </a:extLst>
                </a:gridCol>
                <a:gridCol w="3384376">
                  <a:extLst>
                    <a:ext uri="{9D8B030D-6E8A-4147-A177-3AD203B41FA5}">
                      <a16:colId xmlns:a16="http://schemas.microsoft.com/office/drawing/2014/main" xmlns="" val="772838026"/>
                    </a:ext>
                  </a:extLst>
                </a:gridCol>
                <a:gridCol w="1008112">
                  <a:extLst>
                    <a:ext uri="{9D8B030D-6E8A-4147-A177-3AD203B41FA5}">
                      <a16:colId xmlns:a16="http://schemas.microsoft.com/office/drawing/2014/main" xmlns="" val="281346715"/>
                    </a:ext>
                  </a:extLst>
                </a:gridCol>
                <a:gridCol w="1512168">
                  <a:extLst>
                    <a:ext uri="{9D8B030D-6E8A-4147-A177-3AD203B41FA5}">
                      <a16:colId xmlns:a16="http://schemas.microsoft.com/office/drawing/2014/main" xmlns="" val="2596635622"/>
                    </a:ext>
                  </a:extLst>
                </a:gridCol>
                <a:gridCol w="1873233">
                  <a:extLst>
                    <a:ext uri="{9D8B030D-6E8A-4147-A177-3AD203B41FA5}">
                      <a16:colId xmlns:a16="http://schemas.microsoft.com/office/drawing/2014/main" xmlns="" val="3221570537"/>
                    </a:ext>
                  </a:extLst>
                </a:gridCol>
              </a:tblGrid>
              <a:tr h="494167">
                <a:tc>
                  <a:txBody>
                    <a:bodyPr/>
                    <a:lstStyle/>
                    <a:p>
                      <a:pPr marR="36195" algn="ctr">
                        <a:lnSpc>
                          <a:spcPct val="107000"/>
                        </a:lnSpc>
                        <a:spcAft>
                          <a:spcPts val="0"/>
                        </a:spcAft>
                      </a:pPr>
                      <a:endParaRPr lang="ru-RU"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11" marR="41211"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R="203835" algn="ctr">
                        <a:lnSpc>
                          <a:spcPct val="107000"/>
                        </a:lnSpc>
                        <a:spcAft>
                          <a:spcPts val="0"/>
                        </a:spcAft>
                      </a:pPr>
                      <a:r>
                        <a:rPr lang="ru-RU" sz="1053" kern="1200" dirty="0">
                          <a:solidFill>
                            <a:schemeClr val="accent1">
                              <a:lumMod val="75000"/>
                            </a:schemeClr>
                          </a:solidFill>
                          <a:latin typeface="Century Gothic" panose="020B0502020202020204" pitchFamily="34" charset="0"/>
                          <a:ea typeface="PT Astra Serif" panose="020A0603040505020204" pitchFamily="18" charset="-52"/>
                          <a:cs typeface="+mn-cs"/>
                        </a:rPr>
                        <a:t>Наименование </a:t>
                      </a:r>
                    </a:p>
                    <a:p>
                      <a:pPr marR="203835" algn="ctr">
                        <a:lnSpc>
                          <a:spcPct val="107000"/>
                        </a:lnSpc>
                        <a:spcAft>
                          <a:spcPts val="0"/>
                        </a:spcAft>
                      </a:pPr>
                      <a:r>
                        <a:rPr lang="ru-RU" sz="1053" kern="1200" dirty="0">
                          <a:solidFill>
                            <a:schemeClr val="accent1">
                              <a:lumMod val="75000"/>
                            </a:schemeClr>
                          </a:solidFill>
                          <a:latin typeface="Century Gothic" panose="020B0502020202020204" pitchFamily="34" charset="0"/>
                          <a:ea typeface="PT Astra Serif" panose="020A0603040505020204" pitchFamily="18" charset="-52"/>
                          <a:cs typeface="+mn-cs"/>
                        </a:rPr>
                        <a:t>показателя</a:t>
                      </a: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ru-RU" sz="1053" kern="1200" dirty="0">
                          <a:solidFill>
                            <a:schemeClr val="accent1">
                              <a:lumMod val="75000"/>
                            </a:schemeClr>
                          </a:solidFill>
                          <a:latin typeface="Century Gothic" panose="020B0502020202020204" pitchFamily="34" charset="0"/>
                          <a:ea typeface="PT Astra Serif" panose="020A0603040505020204" pitchFamily="18" charset="-52"/>
                          <a:cs typeface="+mn-cs"/>
                        </a:rPr>
                        <a:t>Целевое значение </a:t>
                      </a:r>
                      <a:r>
                        <a:rPr lang="ru-RU" sz="1053" kern="1200" dirty="0" smtClean="0">
                          <a:solidFill>
                            <a:schemeClr val="accent1">
                              <a:lumMod val="75000"/>
                            </a:schemeClr>
                          </a:solidFill>
                          <a:latin typeface="Century Gothic" panose="020B0502020202020204" pitchFamily="34" charset="0"/>
                          <a:ea typeface="PT Astra Serif" panose="020A0603040505020204" pitchFamily="18" charset="-52"/>
                          <a:cs typeface="+mn-cs"/>
                        </a:rPr>
                        <a:t>(факт)</a:t>
                      </a:r>
                      <a:endParaRPr lang="ru-RU" sz="1053" kern="1200" dirty="0">
                        <a:solidFill>
                          <a:schemeClr val="accent1">
                            <a:lumMod val="75000"/>
                          </a:schemeClr>
                        </a:solidFill>
                        <a:latin typeface="Century Gothic" panose="020B0502020202020204" pitchFamily="34" charset="0"/>
                        <a:ea typeface="PT Astra Serif" panose="020A0603040505020204" pitchFamily="18" charset="-52"/>
                        <a:cs typeface="+mn-cs"/>
                      </a:endParaRP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ru-RU" sz="1053" kern="1200" dirty="0" smtClean="0">
                          <a:solidFill>
                            <a:schemeClr val="accent1">
                              <a:lumMod val="75000"/>
                            </a:schemeClr>
                          </a:solidFill>
                          <a:latin typeface="Century Gothic" panose="020B0502020202020204" pitchFamily="34" charset="0"/>
                          <a:ea typeface="PT Astra Serif" panose="020A0603040505020204" pitchFamily="18" charset="-52"/>
                          <a:cs typeface="+mn-cs"/>
                        </a:rPr>
                        <a:t>Целевое</a:t>
                      </a:r>
                    </a:p>
                    <a:p>
                      <a:pPr algn="ctr">
                        <a:lnSpc>
                          <a:spcPct val="107000"/>
                        </a:lnSpc>
                        <a:spcAft>
                          <a:spcPts val="0"/>
                        </a:spcAft>
                      </a:pPr>
                      <a:r>
                        <a:rPr lang="ru-RU" sz="1053" kern="1200" dirty="0" smtClean="0">
                          <a:solidFill>
                            <a:schemeClr val="accent1">
                              <a:lumMod val="75000"/>
                            </a:schemeClr>
                          </a:solidFill>
                          <a:latin typeface="Century Gothic" panose="020B0502020202020204" pitchFamily="34" charset="0"/>
                          <a:ea typeface="PT Astra Serif" panose="020A0603040505020204" pitchFamily="18" charset="-52"/>
                          <a:cs typeface="+mn-cs"/>
                        </a:rPr>
                        <a:t> значение </a:t>
                      </a:r>
                    </a:p>
                    <a:p>
                      <a:pPr algn="ctr">
                        <a:lnSpc>
                          <a:spcPct val="107000"/>
                        </a:lnSpc>
                        <a:spcAft>
                          <a:spcPts val="0"/>
                        </a:spcAft>
                      </a:pPr>
                      <a:r>
                        <a:rPr lang="ru-RU" sz="1053" kern="1200" dirty="0" smtClean="0">
                          <a:solidFill>
                            <a:schemeClr val="accent1">
                              <a:lumMod val="75000"/>
                            </a:schemeClr>
                          </a:solidFill>
                          <a:latin typeface="Century Gothic" panose="020B0502020202020204" pitchFamily="34" charset="0"/>
                          <a:ea typeface="PT Astra Serif" panose="020A0603040505020204" pitchFamily="18" charset="-52"/>
                          <a:cs typeface="+mn-cs"/>
                        </a:rPr>
                        <a:t>(план 2021-22 </a:t>
                      </a:r>
                      <a:r>
                        <a:rPr lang="ru-RU" sz="1053" kern="1200" dirty="0" err="1" smtClean="0">
                          <a:solidFill>
                            <a:schemeClr val="accent1">
                              <a:lumMod val="75000"/>
                            </a:schemeClr>
                          </a:solidFill>
                          <a:latin typeface="Century Gothic" panose="020B0502020202020204" pitchFamily="34" charset="0"/>
                          <a:ea typeface="PT Astra Serif" panose="020A0603040505020204" pitchFamily="18" charset="-52"/>
                          <a:cs typeface="+mn-cs"/>
                        </a:rPr>
                        <a:t>уч.год</a:t>
                      </a:r>
                      <a:r>
                        <a:rPr lang="ru-RU" sz="1053" kern="1200" dirty="0" smtClean="0">
                          <a:solidFill>
                            <a:schemeClr val="accent1">
                              <a:lumMod val="75000"/>
                            </a:schemeClr>
                          </a:solidFill>
                          <a:latin typeface="Century Gothic" panose="020B0502020202020204" pitchFamily="34" charset="0"/>
                          <a:ea typeface="PT Astra Serif" panose="020A0603040505020204" pitchFamily="18" charset="-52"/>
                          <a:cs typeface="+mn-cs"/>
                        </a:rPr>
                        <a:t>)</a:t>
                      </a:r>
                      <a:endParaRPr lang="ru-RU" sz="1053" kern="1200" dirty="0">
                        <a:solidFill>
                          <a:schemeClr val="accent1">
                            <a:lumMod val="75000"/>
                          </a:schemeClr>
                        </a:solidFill>
                        <a:latin typeface="Century Gothic" panose="020B0502020202020204" pitchFamily="34" charset="0"/>
                        <a:ea typeface="PT Astra Serif" panose="020A0603040505020204" pitchFamily="18" charset="-52"/>
                        <a:cs typeface="+mn-cs"/>
                      </a:endParaRP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ru-RU" sz="1053" kern="1200" dirty="0" smtClean="0">
                          <a:solidFill>
                            <a:schemeClr val="accent1">
                              <a:lumMod val="75000"/>
                            </a:schemeClr>
                          </a:solidFill>
                          <a:latin typeface="Century Gothic" panose="020B0502020202020204" pitchFamily="34" charset="0"/>
                          <a:ea typeface="PT Astra Serif" panose="020A0603040505020204" pitchFamily="18" charset="-52"/>
                          <a:cs typeface="+mn-cs"/>
                        </a:rPr>
                        <a:t>Инструмент </a:t>
                      </a:r>
                    </a:p>
                    <a:p>
                      <a:pPr algn="ctr">
                        <a:lnSpc>
                          <a:spcPct val="107000"/>
                        </a:lnSpc>
                        <a:spcAft>
                          <a:spcPts val="0"/>
                        </a:spcAft>
                      </a:pPr>
                      <a:r>
                        <a:rPr lang="ru-RU" sz="1053" kern="1200" dirty="0" smtClean="0">
                          <a:solidFill>
                            <a:schemeClr val="accent1">
                              <a:lumMod val="75000"/>
                            </a:schemeClr>
                          </a:solidFill>
                          <a:latin typeface="Century Gothic" panose="020B0502020202020204" pitchFamily="34" charset="0"/>
                          <a:ea typeface="PT Astra Serif" panose="020A0603040505020204" pitchFamily="18" charset="-52"/>
                          <a:cs typeface="+mn-cs"/>
                        </a:rPr>
                        <a:t>Достижения</a:t>
                      </a:r>
                    </a:p>
                    <a:p>
                      <a:pPr algn="ctr">
                        <a:lnSpc>
                          <a:spcPct val="107000"/>
                        </a:lnSpc>
                        <a:spcAft>
                          <a:spcPts val="0"/>
                        </a:spcAft>
                      </a:pPr>
                      <a:r>
                        <a:rPr lang="ru-RU" sz="1053" kern="1200" dirty="0" smtClean="0">
                          <a:solidFill>
                            <a:schemeClr val="accent1">
                              <a:lumMod val="75000"/>
                            </a:schemeClr>
                          </a:solidFill>
                          <a:latin typeface="Century Gothic" panose="020B0502020202020204" pitchFamily="34" charset="0"/>
                          <a:ea typeface="PT Astra Serif" panose="020A0603040505020204" pitchFamily="18" charset="-52"/>
                          <a:cs typeface="+mn-cs"/>
                        </a:rPr>
                        <a:t> показателя</a:t>
                      </a:r>
                      <a:endParaRPr lang="ru-RU" sz="1053" kern="1200" dirty="0">
                        <a:solidFill>
                          <a:schemeClr val="accent1">
                            <a:lumMod val="75000"/>
                          </a:schemeClr>
                        </a:solidFill>
                        <a:latin typeface="Century Gothic" panose="020B0502020202020204" pitchFamily="34" charset="0"/>
                        <a:ea typeface="PT Astra Serif" panose="020A0603040505020204" pitchFamily="18" charset="-52"/>
                        <a:cs typeface="+mn-cs"/>
                      </a:endParaRPr>
                    </a:p>
                  </a:txBody>
                  <a:tcPr marL="41211" marR="41211"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6417138"/>
                  </a:ext>
                </a:extLst>
              </a:tr>
              <a:tr h="646599">
                <a:tc>
                  <a:txBody>
                    <a:bodyPr/>
                    <a:lstStyle/>
                    <a:p>
                      <a:pPr algn="ctr">
                        <a:lnSpc>
                          <a:spcPct val="107000"/>
                        </a:lnSpc>
                        <a:spcAft>
                          <a:spcPts val="0"/>
                        </a:spcAft>
                      </a:pPr>
                      <a:endParaRPr lang="ru-RU"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11" marR="41211"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ru-RU" sz="1053" kern="1200" dirty="0">
                          <a:solidFill>
                            <a:schemeClr val="accent1">
                              <a:lumMod val="75000"/>
                            </a:schemeClr>
                          </a:solidFill>
                          <a:latin typeface="Century Gothic" panose="020B0502020202020204" pitchFamily="34" charset="0"/>
                          <a:ea typeface="PT Astra Serif" panose="020A0603040505020204" pitchFamily="18" charset="-52"/>
                          <a:cs typeface="+mn-cs"/>
                        </a:rPr>
                        <a:t>Доля учащихся, по которым осуществляется ведение цифрового профиля</a:t>
                      </a: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ru-RU" sz="1050" dirty="0">
                          <a:solidFill>
                            <a:schemeClr val="accent3">
                              <a:lumMod val="75000"/>
                            </a:schemeClr>
                          </a:solidFill>
                          <a:effectLst/>
                          <a:latin typeface="Arial Black" panose="020B0A04020102020204" pitchFamily="34" charset="0"/>
                        </a:rPr>
                        <a:t>95,4%</a:t>
                      </a:r>
                      <a:endParaRPr lang="ru-RU" sz="1050" b="1" dirty="0">
                        <a:solidFill>
                          <a:schemeClr val="accent3">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ru-RU" sz="1050" kern="1200" baseline="0" dirty="0" smtClean="0">
                          <a:solidFill>
                            <a:schemeClr val="accent3">
                              <a:lumMod val="75000"/>
                            </a:schemeClr>
                          </a:solidFill>
                          <a:latin typeface="Arial Black" panose="020B0A04020102020204" pitchFamily="34" charset="0"/>
                        </a:rPr>
                        <a:t>100</a:t>
                      </a:r>
                      <a:r>
                        <a:rPr lang="ru-RU" sz="1050" kern="1200" baseline="0" dirty="0">
                          <a:solidFill>
                            <a:schemeClr val="accent3">
                              <a:lumMod val="75000"/>
                            </a:schemeClr>
                          </a:solidFill>
                          <a:latin typeface="Arial Black" panose="020B0A04020102020204" pitchFamily="34" charset="0"/>
                        </a:rPr>
                        <a:t>%</a:t>
                      </a:r>
                      <a:r>
                        <a:rPr lang="ru-RU" sz="1050" kern="1200" baseline="0" dirty="0">
                          <a:solidFill>
                            <a:schemeClr val="accent3">
                              <a:lumMod val="75000"/>
                            </a:schemeClr>
                          </a:solidFill>
                        </a:rPr>
                        <a:t> </a:t>
                      </a:r>
                      <a:r>
                        <a:rPr lang="ru-RU" sz="1050" kern="1200" baseline="0" dirty="0" smtClean="0">
                          <a:solidFill>
                            <a:schemeClr val="accent3">
                              <a:lumMod val="75000"/>
                            </a:schemeClr>
                          </a:solidFill>
                        </a:rPr>
                        <a:t>    </a:t>
                      </a:r>
                      <a:r>
                        <a:rPr lang="ru-RU" sz="1050" kern="1200" baseline="0" dirty="0" smtClean="0"/>
                        <a:t>к 01.09.2021</a:t>
                      </a:r>
                      <a:endParaRPr lang="ru-RU" sz="1050" dirty="0">
                        <a:effectLst/>
                        <a:latin typeface="Century Gothic" panose="020B0502020202020204" pitchFamily="34" charset="0"/>
                        <a:cs typeface="Times New Roman" panose="02020603050405020304" pitchFamily="18" charset="0"/>
                      </a:endParaRP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ru-RU" sz="1050" kern="1200" dirty="0" smtClean="0">
                          <a:solidFill>
                            <a:schemeClr val="accent3">
                              <a:lumMod val="75000"/>
                            </a:schemeClr>
                          </a:solidFill>
                          <a:effectLst/>
                          <a:latin typeface="Arial Black" panose="020B0A04020102020204" pitchFamily="34" charset="0"/>
                          <a:ea typeface="+mn-ea"/>
                          <a:cs typeface="+mn-cs"/>
                        </a:rPr>
                        <a:t>СГО</a:t>
                      </a:r>
                      <a:endParaRPr lang="ru-RU" sz="1050" kern="1200" dirty="0">
                        <a:solidFill>
                          <a:schemeClr val="accent3">
                            <a:lumMod val="75000"/>
                          </a:schemeClr>
                        </a:solidFill>
                        <a:effectLst/>
                        <a:latin typeface="Arial Black" panose="020B0A04020102020204" pitchFamily="34" charset="0"/>
                        <a:ea typeface="+mn-ea"/>
                        <a:cs typeface="+mn-cs"/>
                      </a:endParaRPr>
                    </a:p>
                  </a:txBody>
                  <a:tcPr marL="41211" marR="41211"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84024874"/>
                  </a:ext>
                </a:extLst>
              </a:tr>
              <a:tr h="813011">
                <a:tc>
                  <a:txBody>
                    <a:bodyPr/>
                    <a:lstStyle/>
                    <a:p>
                      <a:pPr algn="ctr">
                        <a:lnSpc>
                          <a:spcPct val="107000"/>
                        </a:lnSpc>
                        <a:spcAft>
                          <a:spcPts val="0"/>
                        </a:spcAft>
                      </a:pPr>
                      <a:endParaRPr lang="ru-RU"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11" marR="41211"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7000"/>
                        </a:lnSpc>
                        <a:spcAft>
                          <a:spcPts val="0"/>
                        </a:spcAft>
                      </a:pPr>
                      <a:r>
                        <a:rPr lang="ru-RU" sz="1053" kern="1200" dirty="0">
                          <a:solidFill>
                            <a:schemeClr val="accent1">
                              <a:lumMod val="75000"/>
                            </a:schemeClr>
                          </a:solidFill>
                          <a:latin typeface="Century Gothic" panose="020B0502020202020204" pitchFamily="34" charset="0"/>
                          <a:ea typeface="PT Astra Serif" panose="020A0603040505020204" pitchFamily="18" charset="-52"/>
                          <a:cs typeface="+mn-cs"/>
                        </a:rPr>
                        <a:t>Доля учащихся, которым предложены рекомендации по повышению качества обучения и формированию индивидуальных траекторий с использованием данных цифрового портфолио учащегося</a:t>
                      </a: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ru-RU" sz="1050" dirty="0">
                          <a:solidFill>
                            <a:schemeClr val="accent3">
                              <a:lumMod val="75000"/>
                            </a:schemeClr>
                          </a:solidFill>
                          <a:effectLst/>
                          <a:latin typeface="Arial Black" panose="020B0A04020102020204" pitchFamily="34" charset="0"/>
                        </a:rPr>
                        <a:t>9,1%</a:t>
                      </a:r>
                      <a:endParaRPr lang="ru-RU" sz="1050" b="1" dirty="0">
                        <a:solidFill>
                          <a:schemeClr val="accent3">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50" kern="1200" baseline="0" dirty="0" smtClean="0">
                          <a:solidFill>
                            <a:schemeClr val="accent3">
                              <a:lumMod val="75000"/>
                            </a:schemeClr>
                          </a:solidFill>
                          <a:latin typeface="Arial Black" panose="020B0A04020102020204" pitchFamily="34" charset="0"/>
                        </a:rPr>
                        <a:t>5</a:t>
                      </a:r>
                      <a:r>
                        <a:rPr lang="ru-RU" sz="1050" kern="1200" baseline="0" dirty="0">
                          <a:solidFill>
                            <a:schemeClr val="accent3">
                              <a:lumMod val="75000"/>
                            </a:schemeClr>
                          </a:solidFill>
                          <a:latin typeface="Arial Black" panose="020B0A04020102020204" pitchFamily="34" charset="0"/>
                        </a:rPr>
                        <a:t>0%</a:t>
                      </a:r>
                      <a:r>
                        <a:rPr lang="ru-RU" sz="1050" kern="1200" baseline="0" dirty="0">
                          <a:solidFill>
                            <a:schemeClr val="accent3">
                              <a:lumMod val="75000"/>
                            </a:schemeClr>
                          </a:solidFill>
                        </a:rPr>
                        <a:t> </a:t>
                      </a:r>
                      <a:r>
                        <a:rPr lang="ru-RU" sz="1050" kern="1200" baseline="0" dirty="0" smtClean="0">
                          <a:solidFill>
                            <a:schemeClr val="accent3">
                              <a:lumMod val="75000"/>
                            </a:schemeClr>
                          </a:solidFill>
                        </a:rPr>
                        <a:t>      </a:t>
                      </a:r>
                      <a:r>
                        <a:rPr lang="ru-RU" sz="1050" kern="1200" baseline="0" dirty="0" smtClean="0"/>
                        <a:t>к </a:t>
                      </a:r>
                      <a:r>
                        <a:rPr lang="ru-RU" sz="1050" kern="1200" baseline="0" dirty="0"/>
                        <a:t>01.0</a:t>
                      </a:r>
                      <a:r>
                        <a:rPr lang="en-US" sz="1050" kern="1200" baseline="0" dirty="0"/>
                        <a:t>1</a:t>
                      </a:r>
                      <a:r>
                        <a:rPr lang="ru-RU" sz="1050" kern="1200" baseline="0" dirty="0" smtClean="0"/>
                        <a:t>.2022</a:t>
                      </a:r>
                      <a:endParaRPr lang="en-US" sz="1050" kern="1200" baseline="0" dirty="0"/>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50" kern="1200" baseline="0" dirty="0" smtClean="0">
                          <a:solidFill>
                            <a:schemeClr val="accent3">
                              <a:lumMod val="75000"/>
                            </a:schemeClr>
                          </a:solidFill>
                          <a:latin typeface="Arial Black" panose="020B0A04020102020204" pitchFamily="34" charset="0"/>
                        </a:rPr>
                        <a:t>10</a:t>
                      </a:r>
                      <a:r>
                        <a:rPr lang="ru-RU" sz="1050" kern="1200" baseline="0" dirty="0">
                          <a:solidFill>
                            <a:schemeClr val="accent3">
                              <a:lumMod val="75000"/>
                            </a:schemeClr>
                          </a:solidFill>
                          <a:latin typeface="Arial Black" panose="020B0A04020102020204" pitchFamily="34" charset="0"/>
                        </a:rPr>
                        <a:t>0</a:t>
                      </a:r>
                      <a:r>
                        <a:rPr lang="ru-RU" sz="1050" kern="1200" baseline="0" dirty="0" smtClean="0">
                          <a:solidFill>
                            <a:schemeClr val="accent3">
                              <a:lumMod val="75000"/>
                            </a:schemeClr>
                          </a:solidFill>
                          <a:latin typeface="Arial Black" panose="020B0A04020102020204" pitchFamily="34" charset="0"/>
                        </a:rPr>
                        <a:t>%   </a:t>
                      </a:r>
                      <a:r>
                        <a:rPr lang="ru-RU" sz="1050" kern="1200" baseline="0" dirty="0" smtClean="0">
                          <a:solidFill>
                            <a:schemeClr val="accent3">
                              <a:lumMod val="75000"/>
                            </a:schemeClr>
                          </a:solidFill>
                        </a:rPr>
                        <a:t> </a:t>
                      </a:r>
                      <a:r>
                        <a:rPr lang="ru-RU" sz="1050" kern="1200" baseline="0" dirty="0"/>
                        <a:t>к 01.0</a:t>
                      </a:r>
                      <a:r>
                        <a:rPr lang="en-US" sz="1050" kern="1200" baseline="0" dirty="0"/>
                        <a:t>9</a:t>
                      </a:r>
                      <a:r>
                        <a:rPr lang="ru-RU" sz="1050" kern="1200" baseline="0" dirty="0" smtClean="0"/>
                        <a:t>.2022</a:t>
                      </a:r>
                      <a:endParaRPr lang="en-US" sz="1050" kern="1200" baseline="0" dirty="0">
                        <a:solidFill>
                          <a:schemeClr val="dk1"/>
                        </a:solidFill>
                        <a:latin typeface="Century Gothic" panose="020B0502020202020204" pitchFamily="34" charset="0"/>
                        <a:ea typeface="+mn-ea"/>
                        <a:cs typeface="+mn-cs"/>
                      </a:endParaRP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050" kern="1200" dirty="0" smtClean="0">
                          <a:solidFill>
                            <a:schemeClr val="accent3">
                              <a:lumMod val="75000"/>
                            </a:schemeClr>
                          </a:solidFill>
                          <a:effectLst/>
                          <a:latin typeface="Arial Black" panose="020B0A04020102020204" pitchFamily="34" charset="0"/>
                          <a:ea typeface="+mn-ea"/>
                          <a:cs typeface="+mn-cs"/>
                        </a:rPr>
                        <a:t>СГО</a:t>
                      </a:r>
                    </a:p>
                  </a:txBody>
                  <a:tcPr marL="41211" marR="41211"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06969686"/>
                  </a:ext>
                </a:extLst>
              </a:tr>
              <a:tr h="813011">
                <a:tc>
                  <a:txBody>
                    <a:bodyPr/>
                    <a:lstStyle/>
                    <a:p>
                      <a:pPr algn="ctr">
                        <a:lnSpc>
                          <a:spcPct val="107000"/>
                        </a:lnSpc>
                        <a:spcAft>
                          <a:spcPts val="0"/>
                        </a:spcAft>
                      </a:pPr>
                      <a:endParaRPr lang="ru-RU"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11" marR="41211"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7000"/>
                        </a:lnSpc>
                        <a:spcAft>
                          <a:spcPts val="0"/>
                        </a:spcAft>
                      </a:pPr>
                      <a:r>
                        <a:rPr lang="ru-RU" sz="1053" kern="1200" dirty="0">
                          <a:solidFill>
                            <a:schemeClr val="accent1">
                              <a:lumMod val="75000"/>
                            </a:schemeClr>
                          </a:solidFill>
                          <a:latin typeface="Century Gothic" panose="020B0502020202020204" pitchFamily="34" charset="0"/>
                          <a:ea typeface="PT Astra Serif" panose="020A0603040505020204" pitchFamily="18" charset="-52"/>
                          <a:cs typeface="+mn-cs"/>
                        </a:rPr>
                        <a:t>Доля пед. работников, получивших возможность использования верифицированного цифрового образовательного контента и цифровых образовательных сервисов</a:t>
                      </a: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ru-RU" sz="1050" dirty="0">
                          <a:solidFill>
                            <a:schemeClr val="accent3">
                              <a:lumMod val="75000"/>
                            </a:schemeClr>
                          </a:solidFill>
                          <a:effectLst/>
                          <a:latin typeface="Arial Black" panose="020B0A04020102020204" pitchFamily="34" charset="0"/>
                        </a:rPr>
                        <a:t>36,6</a:t>
                      </a:r>
                      <a:r>
                        <a:rPr lang="ru-RU" sz="1050" baseline="0" dirty="0">
                          <a:solidFill>
                            <a:schemeClr val="accent3">
                              <a:lumMod val="75000"/>
                            </a:schemeClr>
                          </a:solidFill>
                          <a:effectLst/>
                          <a:latin typeface="Arial Black" panose="020B0A04020102020204" pitchFamily="34" charset="0"/>
                        </a:rPr>
                        <a:t> </a:t>
                      </a:r>
                      <a:r>
                        <a:rPr lang="ru-RU" sz="1050" dirty="0">
                          <a:solidFill>
                            <a:schemeClr val="accent3">
                              <a:lumMod val="75000"/>
                            </a:schemeClr>
                          </a:solidFill>
                          <a:effectLst/>
                          <a:latin typeface="Arial Black" panose="020B0A04020102020204" pitchFamily="34" charset="0"/>
                        </a:rPr>
                        <a:t>%</a:t>
                      </a:r>
                      <a:endParaRPr lang="ru-RU" sz="1050" b="1" dirty="0">
                        <a:solidFill>
                          <a:schemeClr val="accent3">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457200" marR="0" lvl="0" indent="0" algn="ctr" defTabSz="914400" rtl="0" eaLnBrk="1" fontAlgn="auto" latinLnBrk="0" hangingPunct="1">
                        <a:lnSpc>
                          <a:spcPct val="107000"/>
                        </a:lnSpc>
                        <a:spcBef>
                          <a:spcPts val="0"/>
                        </a:spcBef>
                        <a:spcAft>
                          <a:spcPts val="0"/>
                        </a:spcAft>
                        <a:buClrTx/>
                        <a:buSzTx/>
                        <a:buFontTx/>
                        <a:buNone/>
                        <a:tabLst/>
                        <a:defRPr/>
                      </a:pPr>
                      <a:endParaRPr kumimoji="0" lang="ru-RU" sz="1050" u="none" strike="noStrike" kern="1200" cap="none" spc="0" normalizeH="0" baseline="0" noProof="0" dirty="0">
                        <a:ln>
                          <a:noFill/>
                        </a:ln>
                        <a:effectLst/>
                        <a:uLnTx/>
                        <a:uFillTx/>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50" kern="1200" baseline="0" dirty="0" smtClean="0">
                          <a:solidFill>
                            <a:schemeClr val="accent3">
                              <a:lumMod val="75000"/>
                            </a:schemeClr>
                          </a:solidFill>
                          <a:latin typeface="Arial Black" panose="020B0A04020102020204" pitchFamily="34" charset="0"/>
                        </a:rPr>
                        <a:t>5</a:t>
                      </a:r>
                      <a:r>
                        <a:rPr lang="ru-RU" sz="1050" kern="1200" baseline="0" dirty="0" smtClean="0">
                          <a:solidFill>
                            <a:schemeClr val="accent3">
                              <a:lumMod val="75000"/>
                            </a:schemeClr>
                          </a:solidFill>
                          <a:latin typeface="Arial Black" panose="020B0A04020102020204" pitchFamily="34" charset="0"/>
                        </a:rPr>
                        <a:t>0%</a:t>
                      </a:r>
                      <a:r>
                        <a:rPr lang="ru-RU" sz="1050" kern="1200" baseline="0" dirty="0" smtClean="0">
                          <a:solidFill>
                            <a:schemeClr val="accent3">
                              <a:lumMod val="75000"/>
                            </a:schemeClr>
                          </a:solidFill>
                        </a:rPr>
                        <a:t>       </a:t>
                      </a:r>
                      <a:r>
                        <a:rPr lang="ru-RU" sz="1050" kern="1200" baseline="0" dirty="0" smtClean="0"/>
                        <a:t>к 01.0</a:t>
                      </a:r>
                      <a:r>
                        <a:rPr lang="en-US" sz="1050" kern="1200" baseline="0" dirty="0" smtClean="0"/>
                        <a:t>1</a:t>
                      </a:r>
                      <a:r>
                        <a:rPr lang="ru-RU" sz="1050" kern="1200" baseline="0" dirty="0" smtClean="0"/>
                        <a:t>.2022</a:t>
                      </a:r>
                      <a:endParaRPr lang="en-US" sz="1050" kern="1200" baseline="0" dirty="0" smtClean="0"/>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50" kern="1200" baseline="0" dirty="0" smtClean="0">
                          <a:solidFill>
                            <a:schemeClr val="accent3">
                              <a:lumMod val="75000"/>
                            </a:schemeClr>
                          </a:solidFill>
                          <a:latin typeface="Arial Black" panose="020B0A04020102020204" pitchFamily="34" charset="0"/>
                        </a:rPr>
                        <a:t>10</a:t>
                      </a:r>
                      <a:r>
                        <a:rPr lang="ru-RU" sz="1050" kern="1200" baseline="0" dirty="0" smtClean="0">
                          <a:solidFill>
                            <a:schemeClr val="accent3">
                              <a:lumMod val="75000"/>
                            </a:schemeClr>
                          </a:solidFill>
                          <a:latin typeface="Arial Black" panose="020B0A04020102020204" pitchFamily="34" charset="0"/>
                        </a:rPr>
                        <a:t>0%   </a:t>
                      </a:r>
                      <a:r>
                        <a:rPr lang="ru-RU" sz="1050" kern="1200" baseline="0" dirty="0" smtClean="0">
                          <a:solidFill>
                            <a:schemeClr val="accent3">
                              <a:lumMod val="75000"/>
                            </a:schemeClr>
                          </a:solidFill>
                        </a:rPr>
                        <a:t> </a:t>
                      </a:r>
                      <a:r>
                        <a:rPr lang="ru-RU" sz="1050" kern="1200" baseline="0" dirty="0" smtClean="0"/>
                        <a:t>к 01.0</a:t>
                      </a:r>
                      <a:r>
                        <a:rPr lang="en-US" sz="1050" kern="1200" baseline="0" dirty="0" smtClean="0"/>
                        <a:t>9</a:t>
                      </a:r>
                      <a:r>
                        <a:rPr lang="ru-RU" sz="1050" kern="1200" baseline="0" dirty="0" smtClean="0"/>
                        <a:t>.2022</a:t>
                      </a:r>
                      <a:endParaRPr lang="en-US" sz="1050" kern="1200" baseline="0" dirty="0">
                        <a:solidFill>
                          <a:schemeClr val="dk1"/>
                        </a:solidFill>
                        <a:latin typeface="Century Gothic" panose="020B0502020202020204" pitchFamily="34" charset="0"/>
                        <a:ea typeface="+mn-ea"/>
                        <a:cs typeface="+mn-cs"/>
                      </a:endParaRP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ru-RU" sz="1050" kern="1200" dirty="0" smtClean="0">
                        <a:solidFill>
                          <a:srgbClr val="92D050"/>
                        </a:solidFill>
                        <a:effectLst/>
                        <a:latin typeface="Arial Black" panose="020B0A04020102020204" pitchFamily="34" charset="0"/>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ru-RU" sz="1050" kern="1200" dirty="0" smtClean="0">
                          <a:solidFill>
                            <a:schemeClr val="accent6">
                              <a:lumMod val="75000"/>
                            </a:schemeClr>
                          </a:solidFill>
                          <a:effectLst/>
                          <a:latin typeface="Arial Black" panose="020B0A04020102020204" pitchFamily="34" charset="0"/>
                          <a:ea typeface="+mn-ea"/>
                          <a:cs typeface="+mn-cs"/>
                        </a:rPr>
                        <a:t>АИС </a:t>
                      </a:r>
                      <a:r>
                        <a:rPr lang="ru-RU" sz="1050" kern="1200" dirty="0" err="1" smtClean="0">
                          <a:solidFill>
                            <a:schemeClr val="accent6">
                              <a:lumMod val="75000"/>
                            </a:schemeClr>
                          </a:solidFill>
                          <a:effectLst/>
                          <a:latin typeface="Arial Black" panose="020B0A04020102020204" pitchFamily="34" charset="0"/>
                          <a:ea typeface="+mn-ea"/>
                          <a:cs typeface="+mn-cs"/>
                        </a:rPr>
                        <a:t>Педкадры</a:t>
                      </a:r>
                      <a:r>
                        <a:rPr lang="ru-RU" sz="1050" kern="1200" dirty="0" smtClean="0">
                          <a:solidFill>
                            <a:schemeClr val="accent6">
                              <a:lumMod val="75000"/>
                            </a:schemeClr>
                          </a:solidFill>
                          <a:effectLst/>
                          <a:latin typeface="Arial Black" panose="020B0A04020102020204" pitchFamily="34" charset="0"/>
                          <a:ea typeface="+mn-ea"/>
                          <a:cs typeface="+mn-cs"/>
                        </a:rPr>
                        <a:t> ТО* </a:t>
                      </a:r>
                      <a:r>
                        <a:rPr lang="ru-RU" sz="1050" kern="1200" dirty="0" smtClean="0">
                          <a:solidFill>
                            <a:schemeClr val="accent3">
                              <a:lumMod val="75000"/>
                            </a:schemeClr>
                          </a:solidFill>
                          <a:effectLst/>
                          <a:latin typeface="Arial Black" panose="020B0A04020102020204" pitchFamily="34" charset="0"/>
                          <a:ea typeface="+mn-ea"/>
                          <a:cs typeface="+mn-cs"/>
                        </a:rPr>
                        <a:t>+ЦОР</a:t>
                      </a:r>
                    </a:p>
                  </a:txBody>
                  <a:tcPr marL="41211" marR="41211"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67531307"/>
                  </a:ext>
                </a:extLst>
              </a:tr>
              <a:tr h="718735">
                <a:tc>
                  <a:txBody>
                    <a:bodyPr/>
                    <a:lstStyle/>
                    <a:p>
                      <a:pPr algn="ctr">
                        <a:lnSpc>
                          <a:spcPct val="107000"/>
                        </a:lnSpc>
                        <a:spcAft>
                          <a:spcPts val="0"/>
                        </a:spcAft>
                      </a:pPr>
                      <a:endParaRPr lang="ru-RU" sz="1050" b="1" kern="1200" dirty="0">
                        <a:solidFill>
                          <a:schemeClr val="tx1"/>
                        </a:solidFill>
                        <a:effectLst/>
                        <a:latin typeface="+mn-lt"/>
                        <a:ea typeface="+mn-ea"/>
                        <a:cs typeface="+mn-cs"/>
                      </a:endParaRPr>
                    </a:p>
                  </a:txBody>
                  <a:tcPr marL="41211" marR="41211"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7000"/>
                        </a:lnSpc>
                        <a:spcAft>
                          <a:spcPts val="0"/>
                        </a:spcAft>
                      </a:pPr>
                      <a:r>
                        <a:rPr lang="ru-RU" sz="1053" kern="1200" dirty="0" smtClean="0">
                          <a:solidFill>
                            <a:schemeClr val="accent1">
                              <a:lumMod val="75000"/>
                            </a:schemeClr>
                          </a:solidFill>
                          <a:latin typeface="Century Gothic" panose="020B0502020202020204" pitchFamily="34" charset="0"/>
                          <a:ea typeface="PT Astra Serif" panose="020A0603040505020204" pitchFamily="18" charset="-52"/>
                          <a:cs typeface="+mn-cs"/>
                        </a:rPr>
                        <a:t>Доля учащихся, имеющих возможность бесплатного доступа к верифицированному цифровому образовательному контенту и сервисам для самостоятельной подготовки</a:t>
                      </a:r>
                      <a:endParaRPr lang="ru-RU" sz="1053" kern="1200" dirty="0">
                        <a:solidFill>
                          <a:schemeClr val="accent1">
                            <a:lumMod val="75000"/>
                          </a:schemeClr>
                        </a:solidFill>
                        <a:latin typeface="Century Gothic" panose="020B0502020202020204" pitchFamily="34" charset="0"/>
                        <a:ea typeface="PT Astra Serif" panose="020A0603040505020204" pitchFamily="18" charset="-52"/>
                        <a:cs typeface="+mn-cs"/>
                      </a:endParaRP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ru-RU" sz="1050" b="1" dirty="0" smtClean="0">
                          <a:solidFill>
                            <a:schemeClr val="accent3">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39%</a:t>
                      </a:r>
                      <a:endParaRPr lang="ru-RU" sz="1050" b="1" dirty="0">
                        <a:solidFill>
                          <a:schemeClr val="accent3">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50" kern="1200" baseline="0" dirty="0" smtClean="0">
                          <a:solidFill>
                            <a:schemeClr val="accent3">
                              <a:lumMod val="75000"/>
                            </a:schemeClr>
                          </a:solidFill>
                          <a:latin typeface="Arial Black" panose="020B0A04020102020204" pitchFamily="34" charset="0"/>
                        </a:rPr>
                        <a:t>5</a:t>
                      </a:r>
                      <a:r>
                        <a:rPr lang="ru-RU" sz="1050" kern="1200" baseline="0" dirty="0" smtClean="0">
                          <a:solidFill>
                            <a:schemeClr val="accent3">
                              <a:lumMod val="75000"/>
                            </a:schemeClr>
                          </a:solidFill>
                          <a:latin typeface="Arial Black" panose="020B0A04020102020204" pitchFamily="34" charset="0"/>
                        </a:rPr>
                        <a:t>0%</a:t>
                      </a:r>
                      <a:r>
                        <a:rPr lang="ru-RU" sz="1050" kern="1200" baseline="0" dirty="0" smtClean="0">
                          <a:solidFill>
                            <a:schemeClr val="accent3">
                              <a:lumMod val="75000"/>
                            </a:schemeClr>
                          </a:solidFill>
                        </a:rPr>
                        <a:t>      </a:t>
                      </a:r>
                      <a:r>
                        <a:rPr lang="ru-RU" sz="1050" kern="1200" baseline="0" dirty="0" smtClean="0"/>
                        <a:t>к 20.12.2021</a:t>
                      </a:r>
                      <a:endParaRPr lang="en-US" sz="1050" kern="1200" baseline="0" dirty="0" smtClean="0"/>
                    </a:p>
                    <a:p>
                      <a:pPr marL="0" marR="0" lvl="0" indent="0" algn="ctr" defTabSz="914400" rtl="0" eaLnBrk="1" fontAlgn="auto" latinLnBrk="0" hangingPunct="1">
                        <a:lnSpc>
                          <a:spcPct val="107000"/>
                        </a:lnSpc>
                        <a:spcBef>
                          <a:spcPts val="0"/>
                        </a:spcBef>
                        <a:spcAft>
                          <a:spcPts val="0"/>
                        </a:spcAft>
                        <a:buClrTx/>
                        <a:buSzTx/>
                        <a:buFontTx/>
                        <a:buNone/>
                        <a:tabLst/>
                        <a:defRPr/>
                      </a:pPr>
                      <a:r>
                        <a:rPr lang="ru-RU" sz="1050" kern="1200" baseline="0" dirty="0" smtClean="0">
                          <a:solidFill>
                            <a:schemeClr val="accent3">
                              <a:lumMod val="75000"/>
                            </a:schemeClr>
                          </a:solidFill>
                          <a:latin typeface="Arial Black" panose="020B0A04020102020204" pitchFamily="34" charset="0"/>
                        </a:rPr>
                        <a:t>70%     </a:t>
                      </a:r>
                      <a:r>
                        <a:rPr lang="ru-RU" sz="1050" kern="1200" baseline="0" dirty="0" smtClean="0"/>
                        <a:t>к 20.12.2022</a:t>
                      </a:r>
                      <a:endParaRPr lang="en-US" sz="1050" kern="1200" baseline="0" dirty="0" smtClean="0"/>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ru-RU" sz="1050" kern="1200" dirty="0" smtClean="0">
                        <a:solidFill>
                          <a:srgbClr val="92D050"/>
                        </a:solidFill>
                        <a:effectLst/>
                        <a:latin typeface="Arial Black" panose="020B0A04020102020204" pitchFamily="34" charset="0"/>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ru-RU" sz="1050" kern="1200" dirty="0" smtClean="0">
                          <a:solidFill>
                            <a:schemeClr val="accent3">
                              <a:lumMod val="75000"/>
                            </a:schemeClr>
                          </a:solidFill>
                          <a:effectLst/>
                          <a:latin typeface="Arial Black" panose="020B0A04020102020204" pitchFamily="34" charset="0"/>
                          <a:ea typeface="+mn-ea"/>
                          <a:cs typeface="+mn-cs"/>
                        </a:rPr>
                        <a:t>СГО+ЦОР</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50" kern="1200" dirty="0" smtClean="0">
                        <a:solidFill>
                          <a:srgbClr val="92D050"/>
                        </a:solidFill>
                        <a:effectLst/>
                        <a:latin typeface="Arial Black" panose="020B0A04020102020204" pitchFamily="34" charset="0"/>
                        <a:ea typeface="+mn-ea"/>
                        <a:cs typeface="+mn-cs"/>
                      </a:endParaRPr>
                    </a:p>
                  </a:txBody>
                  <a:tcPr marL="41211" marR="41211"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15342861"/>
                  </a:ext>
                </a:extLst>
              </a:tr>
              <a:tr h="718735">
                <a:tc>
                  <a:txBody>
                    <a:bodyPr/>
                    <a:lstStyle/>
                    <a:p>
                      <a:pPr algn="ctr">
                        <a:lnSpc>
                          <a:spcPct val="107000"/>
                        </a:lnSpc>
                        <a:spcAft>
                          <a:spcPts val="0"/>
                        </a:spcAft>
                      </a:pPr>
                      <a:endParaRPr lang="ru-RU" sz="1050" b="1" kern="1200" dirty="0">
                        <a:solidFill>
                          <a:schemeClr val="tx1"/>
                        </a:solidFill>
                        <a:effectLst/>
                        <a:latin typeface="+mn-lt"/>
                        <a:ea typeface="+mn-ea"/>
                        <a:cs typeface="+mn-cs"/>
                      </a:endParaRPr>
                    </a:p>
                  </a:txBody>
                  <a:tcPr marL="41211" marR="41211"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1053" kern="1200" dirty="0" smtClean="0">
                          <a:solidFill>
                            <a:schemeClr val="accent1">
                              <a:lumMod val="75000"/>
                            </a:schemeClr>
                          </a:solidFill>
                          <a:latin typeface="Century Gothic" panose="020B0502020202020204" pitchFamily="34" charset="0"/>
                          <a:ea typeface="PT Astra Serif" panose="020A0603040505020204" pitchFamily="18" charset="-52"/>
                          <a:cs typeface="+mn-cs"/>
                        </a:rPr>
                        <a:t>Доля заданий в электронной форме для учащихся, проверяемых с использованием технологий автоматизированной проверки</a:t>
                      </a: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ru-RU" sz="1050" b="1" dirty="0" smtClean="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100%</a:t>
                      </a:r>
                      <a:endParaRPr lang="ru-RU" sz="1050" b="1"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kern="1200" baseline="0" dirty="0" smtClean="0">
                          <a:solidFill>
                            <a:schemeClr val="accent3">
                              <a:lumMod val="75000"/>
                            </a:schemeClr>
                          </a:solidFill>
                          <a:latin typeface="Arial Black" panose="020B0A04020102020204" pitchFamily="34" charset="0"/>
                        </a:rPr>
                        <a:t>100%</a:t>
                      </a:r>
                      <a:endParaRPr lang="ru-RU" sz="1050" dirty="0" smtClean="0">
                        <a:solidFill>
                          <a:schemeClr val="accent3">
                            <a:lumMod val="75000"/>
                          </a:schemeClr>
                        </a:solidFill>
                        <a:latin typeface="Century Gothic" panose="020B0502020202020204" pitchFamily="34" charset="0"/>
                      </a:endParaRPr>
                    </a:p>
                  </a:txBody>
                  <a:tcPr marL="41211" marR="4121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050" kern="1200" dirty="0" smtClean="0">
                          <a:solidFill>
                            <a:schemeClr val="accent6">
                              <a:lumMod val="75000"/>
                            </a:schemeClr>
                          </a:solidFill>
                          <a:effectLst/>
                          <a:latin typeface="Arial Black" panose="020B0A04020102020204" pitchFamily="34" charset="0"/>
                          <a:ea typeface="+mn-ea"/>
                          <a:cs typeface="+mn-cs"/>
                        </a:rPr>
                        <a:t>АИС </a:t>
                      </a:r>
                      <a:r>
                        <a:rPr lang="ru-RU" sz="1050" kern="1200" dirty="0" err="1" smtClean="0">
                          <a:solidFill>
                            <a:schemeClr val="accent6">
                              <a:lumMod val="75000"/>
                            </a:schemeClr>
                          </a:solidFill>
                          <a:effectLst/>
                          <a:latin typeface="Arial Black" panose="020B0A04020102020204" pitchFamily="34" charset="0"/>
                          <a:ea typeface="+mn-ea"/>
                          <a:cs typeface="+mn-cs"/>
                        </a:rPr>
                        <a:t>Педкадры</a:t>
                      </a:r>
                      <a:r>
                        <a:rPr lang="ru-RU" sz="1050" kern="1200" dirty="0" smtClean="0">
                          <a:solidFill>
                            <a:schemeClr val="accent6">
                              <a:lumMod val="75000"/>
                            </a:schemeClr>
                          </a:solidFill>
                          <a:effectLst/>
                          <a:latin typeface="Arial Black" panose="020B0A04020102020204" pitchFamily="34" charset="0"/>
                          <a:ea typeface="+mn-ea"/>
                          <a:cs typeface="+mn-cs"/>
                        </a:rPr>
                        <a:t> ТО* </a:t>
                      </a:r>
                      <a:r>
                        <a:rPr lang="ru-RU" sz="1050" kern="1200" dirty="0" smtClean="0">
                          <a:solidFill>
                            <a:schemeClr val="accent3">
                              <a:lumMod val="75000"/>
                            </a:schemeClr>
                          </a:solidFill>
                          <a:effectLst/>
                          <a:latin typeface="Arial Black" panose="020B0A04020102020204" pitchFamily="34" charset="0"/>
                          <a:ea typeface="+mn-ea"/>
                          <a:cs typeface="+mn-cs"/>
                        </a:rPr>
                        <a:t>+ЦОР+СГО</a:t>
                      </a:r>
                    </a:p>
                  </a:txBody>
                  <a:tcPr marL="41211" marR="41211"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231425"/>
                  </a:ext>
                </a:extLst>
              </a:tr>
            </a:tbl>
          </a:graphicData>
        </a:graphic>
      </p:graphicFrame>
      <p:sp>
        <p:nvSpPr>
          <p:cNvPr id="3" name="Прямоугольник 2"/>
          <p:cNvSpPr/>
          <p:nvPr/>
        </p:nvSpPr>
        <p:spPr>
          <a:xfrm>
            <a:off x="483995" y="6375411"/>
            <a:ext cx="5622052" cy="307777"/>
          </a:xfrm>
          <a:prstGeom prst="rect">
            <a:avLst/>
          </a:prstGeom>
        </p:spPr>
        <p:txBody>
          <a:bodyPr wrap="none">
            <a:spAutoFit/>
          </a:bodyPr>
          <a:lstStyle/>
          <a:p>
            <a:r>
              <a:rPr lang="ru-RU" sz="1400" dirty="0">
                <a:solidFill>
                  <a:schemeClr val="accent6">
                    <a:lumMod val="75000"/>
                  </a:schemeClr>
                </a:solidFill>
                <a:latin typeface="Arial Black" panose="020B0A04020102020204" pitchFamily="34" charset="0"/>
              </a:rPr>
              <a:t>АИС </a:t>
            </a:r>
            <a:r>
              <a:rPr lang="ru-RU" sz="1400" dirty="0" err="1">
                <a:solidFill>
                  <a:schemeClr val="accent6">
                    <a:lumMod val="75000"/>
                  </a:schemeClr>
                </a:solidFill>
                <a:latin typeface="Arial Black" panose="020B0A04020102020204" pitchFamily="34" charset="0"/>
              </a:rPr>
              <a:t>Педкадры</a:t>
            </a:r>
            <a:r>
              <a:rPr lang="ru-RU" sz="1400" dirty="0">
                <a:solidFill>
                  <a:schemeClr val="accent6">
                    <a:lumMod val="75000"/>
                  </a:schemeClr>
                </a:solidFill>
                <a:latin typeface="Arial Black" panose="020B0A04020102020204" pitchFamily="34" charset="0"/>
              </a:rPr>
              <a:t> ТО</a:t>
            </a:r>
            <a:r>
              <a:rPr lang="ru-RU" sz="1400" dirty="0" smtClean="0">
                <a:solidFill>
                  <a:schemeClr val="accent6">
                    <a:lumMod val="75000"/>
                  </a:schemeClr>
                </a:solidFill>
                <a:latin typeface="Arial Black" panose="020B0A04020102020204" pitchFamily="34" charset="0"/>
              </a:rPr>
              <a:t>* внедрение в ОО ТО с 1.01.2022 г. </a:t>
            </a:r>
            <a:endParaRPr lang="ru-RU" sz="1400" dirty="0">
              <a:solidFill>
                <a:schemeClr val="accent6">
                  <a:lumMod val="75000"/>
                </a:schemeClr>
              </a:solidFill>
            </a:endParaRPr>
          </a:p>
        </p:txBody>
      </p:sp>
    </p:spTree>
    <p:extLst>
      <p:ext uri="{BB962C8B-B14F-4D97-AF65-F5344CB8AC3E}">
        <p14:creationId xmlns:p14="http://schemas.microsoft.com/office/powerpoint/2010/main" val="3675823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p:cNvSpPr/>
          <p:nvPr/>
        </p:nvSpPr>
        <p:spPr>
          <a:xfrm>
            <a:off x="5986074" y="1715234"/>
            <a:ext cx="2142339" cy="44293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право 18">
            <a:extLst>
              <a:ext uri="{FF2B5EF4-FFF2-40B4-BE49-F238E27FC236}">
                <a16:creationId xmlns:a16="http://schemas.microsoft.com/office/drawing/2014/main" xmlns="" id="{53042A6B-96DA-48FE-BF08-7E00A763E250}"/>
              </a:ext>
            </a:extLst>
          </p:cNvPr>
          <p:cNvSpPr/>
          <p:nvPr/>
        </p:nvSpPr>
        <p:spPr>
          <a:xfrm>
            <a:off x="107228" y="2014142"/>
            <a:ext cx="5856566" cy="2802919"/>
          </a:xfrm>
          <a:prstGeom prst="rightArrow">
            <a:avLst>
              <a:gd name="adj1" fmla="val 50000"/>
              <a:gd name="adj2" fmla="val 33274"/>
            </a:avLst>
          </a:prstGeom>
          <a:solidFill>
            <a:srgbClr val="CCE5FD">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0804" tIns="50401" rIns="100804" bIns="50401" rtlCol="0" anchor="ctr"/>
          <a:lstStyle/>
          <a:p>
            <a:pPr algn="ctr"/>
            <a:endParaRPr lang="ru-RU" sz="1488" dirty="0"/>
          </a:p>
        </p:txBody>
      </p:sp>
      <p:sp>
        <p:nvSpPr>
          <p:cNvPr id="5" name="Прямоугольник 4">
            <a:extLst>
              <a:ext uri="{FF2B5EF4-FFF2-40B4-BE49-F238E27FC236}">
                <a16:creationId xmlns:a16="http://schemas.microsoft.com/office/drawing/2014/main" xmlns="" id="{A58EEF92-9F65-4046-BFF0-0DA979CF8EF0}"/>
              </a:ext>
            </a:extLst>
          </p:cNvPr>
          <p:cNvSpPr/>
          <p:nvPr/>
        </p:nvSpPr>
        <p:spPr>
          <a:xfrm>
            <a:off x="3406996" y="3707457"/>
            <a:ext cx="1408639" cy="1125850"/>
          </a:xfrm>
          <a:prstGeom prst="rect">
            <a:avLst/>
          </a:prstGeom>
          <a:solidFill>
            <a:schemeClr val="bg1">
              <a:lumMod val="95000"/>
            </a:schemeClr>
          </a:solid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0804" tIns="50401" rIns="100804" bIns="50401" rtlCol="0" anchor="ctr"/>
          <a:lstStyle/>
          <a:p>
            <a:pPr algn="ctr"/>
            <a:endParaRPr lang="ru-RU" sz="1571" dirty="0">
              <a:solidFill>
                <a:schemeClr val="tx1">
                  <a:lumMod val="65000"/>
                  <a:lumOff val="35000"/>
                </a:schemeClr>
              </a:solidFill>
              <a:latin typeface="Montserrat" pitchFamily="2" charset="-52"/>
              <a:cs typeface="Arial" pitchFamily="34" charset="0"/>
            </a:endParaRPr>
          </a:p>
        </p:txBody>
      </p:sp>
      <p:sp>
        <p:nvSpPr>
          <p:cNvPr id="6" name="Прямоугольник 5">
            <a:extLst>
              <a:ext uri="{FF2B5EF4-FFF2-40B4-BE49-F238E27FC236}">
                <a16:creationId xmlns:a16="http://schemas.microsoft.com/office/drawing/2014/main" xmlns="" id="{DE51F9BD-EAA0-4724-A071-BB1D35B83AB8}"/>
              </a:ext>
            </a:extLst>
          </p:cNvPr>
          <p:cNvSpPr/>
          <p:nvPr/>
        </p:nvSpPr>
        <p:spPr>
          <a:xfrm>
            <a:off x="1841786" y="3711103"/>
            <a:ext cx="1398469" cy="1116169"/>
          </a:xfrm>
          <a:prstGeom prst="rect">
            <a:avLst/>
          </a:prstGeom>
          <a:solidFill>
            <a:schemeClr val="bg1">
              <a:lumMod val="95000"/>
            </a:schemeClr>
          </a:solid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0804" tIns="50401" rIns="100804" bIns="50401" rtlCol="0" anchor="ctr"/>
          <a:lstStyle/>
          <a:p>
            <a:pPr algn="ctr"/>
            <a:endParaRPr lang="ru-RU" sz="1571" dirty="0">
              <a:solidFill>
                <a:schemeClr val="tx1">
                  <a:lumMod val="65000"/>
                  <a:lumOff val="35000"/>
                </a:schemeClr>
              </a:solidFill>
              <a:latin typeface="Montserrat" pitchFamily="2" charset="-52"/>
              <a:cs typeface="Arial" pitchFamily="34" charset="0"/>
            </a:endParaRPr>
          </a:p>
        </p:txBody>
      </p:sp>
      <p:sp>
        <p:nvSpPr>
          <p:cNvPr id="7" name="Прямоугольник 6">
            <a:extLst>
              <a:ext uri="{FF2B5EF4-FFF2-40B4-BE49-F238E27FC236}">
                <a16:creationId xmlns:a16="http://schemas.microsoft.com/office/drawing/2014/main" xmlns="" id="{FF2F8920-31A9-49AB-AA85-C463CDCD79A8}"/>
              </a:ext>
            </a:extLst>
          </p:cNvPr>
          <p:cNvSpPr/>
          <p:nvPr/>
        </p:nvSpPr>
        <p:spPr>
          <a:xfrm>
            <a:off x="175360" y="3730089"/>
            <a:ext cx="1495835" cy="1116169"/>
          </a:xfrm>
          <a:prstGeom prst="rect">
            <a:avLst/>
          </a:prstGeom>
          <a:solidFill>
            <a:schemeClr val="bg1">
              <a:lumMod val="95000"/>
            </a:schemeClr>
          </a:solid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0804" tIns="50401" rIns="100804" bIns="50401" rtlCol="0" anchor="ctr"/>
          <a:lstStyle/>
          <a:p>
            <a:pPr algn="ctr"/>
            <a:endParaRPr lang="ru-RU" sz="1571" dirty="0">
              <a:solidFill>
                <a:schemeClr val="tx1">
                  <a:lumMod val="65000"/>
                  <a:lumOff val="35000"/>
                </a:schemeClr>
              </a:solidFill>
              <a:latin typeface="Montserrat" pitchFamily="2" charset="-52"/>
              <a:cs typeface="Arial" pitchFamily="34" charset="0"/>
            </a:endParaRPr>
          </a:p>
        </p:txBody>
      </p:sp>
      <p:sp>
        <p:nvSpPr>
          <p:cNvPr id="8" name="Прямоугольник 7">
            <a:extLst>
              <a:ext uri="{FF2B5EF4-FFF2-40B4-BE49-F238E27FC236}">
                <a16:creationId xmlns:a16="http://schemas.microsoft.com/office/drawing/2014/main" xmlns="" id="{2E89D03E-EBAA-483C-B46F-E885C29B9525}"/>
              </a:ext>
            </a:extLst>
          </p:cNvPr>
          <p:cNvSpPr/>
          <p:nvPr/>
        </p:nvSpPr>
        <p:spPr>
          <a:xfrm>
            <a:off x="2487843" y="2158624"/>
            <a:ext cx="1533682" cy="1158613"/>
          </a:xfrm>
          <a:prstGeom prst="rect">
            <a:avLst/>
          </a:prstGeom>
          <a:solidFill>
            <a:schemeClr val="bg1">
              <a:lumMod val="95000"/>
            </a:schemeClr>
          </a:solid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0804" tIns="50401" rIns="100804" bIns="50401" rtlCol="0" anchor="ctr"/>
          <a:lstStyle/>
          <a:p>
            <a:pPr algn="ctr"/>
            <a:endParaRPr lang="ru-RU" sz="1571" dirty="0">
              <a:solidFill>
                <a:schemeClr val="tx1">
                  <a:lumMod val="65000"/>
                  <a:lumOff val="35000"/>
                </a:schemeClr>
              </a:solidFill>
              <a:latin typeface="Montserrat" pitchFamily="2" charset="-52"/>
              <a:cs typeface="Arial" pitchFamily="34" charset="0"/>
            </a:endParaRPr>
          </a:p>
        </p:txBody>
      </p:sp>
      <p:sp>
        <p:nvSpPr>
          <p:cNvPr id="9" name="Прямоугольник 8">
            <a:extLst>
              <a:ext uri="{FF2B5EF4-FFF2-40B4-BE49-F238E27FC236}">
                <a16:creationId xmlns:a16="http://schemas.microsoft.com/office/drawing/2014/main" xmlns="" id="{D23A0483-E2BB-476B-892A-2F693A264778}"/>
              </a:ext>
            </a:extLst>
          </p:cNvPr>
          <p:cNvSpPr/>
          <p:nvPr/>
        </p:nvSpPr>
        <p:spPr>
          <a:xfrm>
            <a:off x="543208" y="2160089"/>
            <a:ext cx="1625353" cy="1148761"/>
          </a:xfrm>
          <a:prstGeom prst="rect">
            <a:avLst/>
          </a:prstGeom>
          <a:solidFill>
            <a:schemeClr val="bg1">
              <a:lumMod val="95000"/>
            </a:schemeClr>
          </a:solid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0804" tIns="50401" rIns="100804" bIns="50401" rtlCol="0" anchor="ctr"/>
          <a:lstStyle/>
          <a:p>
            <a:pPr algn="ctr"/>
            <a:endParaRPr lang="ru-RU" sz="1571" dirty="0">
              <a:solidFill>
                <a:schemeClr val="tx1">
                  <a:lumMod val="65000"/>
                  <a:lumOff val="35000"/>
                </a:schemeClr>
              </a:solidFill>
              <a:latin typeface="Montserrat" pitchFamily="2" charset="-52"/>
              <a:cs typeface="Arial" pitchFamily="34" charset="0"/>
            </a:endParaRPr>
          </a:p>
        </p:txBody>
      </p:sp>
      <p:pic>
        <p:nvPicPr>
          <p:cNvPr id="10" name="Рисунок 9">
            <a:extLst>
              <a:ext uri="{FF2B5EF4-FFF2-40B4-BE49-F238E27FC236}">
                <a16:creationId xmlns:a16="http://schemas.microsoft.com/office/drawing/2014/main" xmlns="" id="{2C93D737-2A68-4AE9-AEA7-035DDBC16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452" y="815784"/>
            <a:ext cx="404274" cy="444080"/>
          </a:xfrm>
          <a:prstGeom prst="rect">
            <a:avLst/>
          </a:prstGeom>
        </p:spPr>
      </p:pic>
      <p:sp>
        <p:nvSpPr>
          <p:cNvPr id="12" name="Объект 2">
            <a:extLst>
              <a:ext uri="{FF2B5EF4-FFF2-40B4-BE49-F238E27FC236}">
                <a16:creationId xmlns:a16="http://schemas.microsoft.com/office/drawing/2014/main" xmlns="" id="{5524ED38-F3B7-46B0-897A-2965CF76EAEE}"/>
              </a:ext>
            </a:extLst>
          </p:cNvPr>
          <p:cNvSpPr txBox="1">
            <a:spLocks/>
          </p:cNvSpPr>
          <p:nvPr/>
        </p:nvSpPr>
        <p:spPr bwMode="auto">
          <a:xfrm>
            <a:off x="563416" y="2246557"/>
            <a:ext cx="1669193" cy="1312132"/>
          </a:xfrm>
          <a:prstGeom prst="rect">
            <a:avLst/>
          </a:prstGeom>
          <a:noFill/>
          <a:ln w="9525">
            <a:noFill/>
            <a:miter lim="800000"/>
            <a:headEnd/>
            <a:tailEnd/>
          </a:ln>
        </p:spPr>
        <p:txBody>
          <a:bodyPr vert="horz" wrap="square" lIns="100804" tIns="50401" rIns="100804" bIns="50401"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defRPr/>
            </a:pPr>
            <a:r>
              <a:rPr lang="ru-RU" sz="1053" dirty="0">
                <a:solidFill>
                  <a:schemeClr val="accent1">
                    <a:lumMod val="75000"/>
                  </a:schemeClr>
                </a:solidFill>
                <a:latin typeface="Century Gothic" panose="020B0502020202020204" pitchFamily="34" charset="0"/>
                <a:ea typeface="PT Astra Serif" panose="020A0603040505020204" pitchFamily="18" charset="-52"/>
              </a:rPr>
              <a:t>Формирование современной инфраструктуры образовательных организаций</a:t>
            </a:r>
          </a:p>
        </p:txBody>
      </p:sp>
      <p:sp>
        <p:nvSpPr>
          <p:cNvPr id="13" name="Прямоугольник 12">
            <a:extLst>
              <a:ext uri="{FF2B5EF4-FFF2-40B4-BE49-F238E27FC236}">
                <a16:creationId xmlns:a16="http://schemas.microsoft.com/office/drawing/2014/main" xmlns="" id="{319A890B-1A53-4D9D-A220-059D1C158BAB}"/>
              </a:ext>
            </a:extLst>
          </p:cNvPr>
          <p:cNvSpPr/>
          <p:nvPr/>
        </p:nvSpPr>
        <p:spPr>
          <a:xfrm>
            <a:off x="2150746" y="2246899"/>
            <a:ext cx="2179017" cy="911945"/>
          </a:xfrm>
          <a:prstGeom prst="rect">
            <a:avLst/>
          </a:prstGeom>
        </p:spPr>
        <p:txBody>
          <a:bodyPr wrap="square" lIns="100804" tIns="50401" rIns="100804" bIns="50401">
            <a:spAutoFit/>
          </a:bodyPr>
          <a:lstStyle/>
          <a:p>
            <a:pPr algn="ctr" eaLnBrk="0" fontAlgn="base" hangingPunct="0">
              <a:spcBef>
                <a:spcPct val="0"/>
              </a:spcBef>
              <a:spcAft>
                <a:spcPct val="0"/>
              </a:spcAft>
              <a:defRPr/>
            </a:pPr>
            <a:r>
              <a:rPr lang="ru-RU" sz="1053" dirty="0">
                <a:solidFill>
                  <a:schemeClr val="accent1">
                    <a:lumMod val="75000"/>
                  </a:schemeClr>
                </a:solidFill>
                <a:latin typeface="Century Gothic" panose="020B0502020202020204" pitchFamily="34" charset="0"/>
                <a:ea typeface="PT Astra Serif" panose="020A0603040505020204" pitchFamily="18" charset="-52"/>
              </a:rPr>
              <a:t>Реализация</a:t>
            </a:r>
            <a:br>
              <a:rPr lang="ru-RU" sz="1053" dirty="0">
                <a:solidFill>
                  <a:schemeClr val="accent1">
                    <a:lumMod val="75000"/>
                  </a:schemeClr>
                </a:solidFill>
                <a:latin typeface="Century Gothic" panose="020B0502020202020204" pitchFamily="34" charset="0"/>
                <a:ea typeface="PT Astra Serif" panose="020A0603040505020204" pitchFamily="18" charset="-52"/>
              </a:rPr>
            </a:br>
            <a:r>
              <a:rPr lang="ru-RU" sz="1053" dirty="0">
                <a:solidFill>
                  <a:schemeClr val="accent1">
                    <a:lumMod val="75000"/>
                  </a:schemeClr>
                </a:solidFill>
                <a:latin typeface="Century Gothic" panose="020B0502020202020204" pitchFamily="34" charset="0"/>
                <a:ea typeface="PT Astra Serif" panose="020A0603040505020204" pitchFamily="18" charset="-52"/>
              </a:rPr>
              <a:t>в электронной </a:t>
            </a:r>
            <a:r>
              <a:rPr lang="en-US" sz="1053" dirty="0">
                <a:solidFill>
                  <a:schemeClr val="accent1">
                    <a:lumMod val="75000"/>
                  </a:schemeClr>
                </a:solidFill>
                <a:latin typeface="Century Gothic" panose="020B0502020202020204" pitchFamily="34" charset="0"/>
                <a:ea typeface="PT Astra Serif" panose="020A0603040505020204" pitchFamily="18" charset="-52"/>
              </a:rPr>
              <a:t/>
            </a:r>
            <a:br>
              <a:rPr lang="en-US" sz="1053" dirty="0">
                <a:solidFill>
                  <a:schemeClr val="accent1">
                    <a:lumMod val="75000"/>
                  </a:schemeClr>
                </a:solidFill>
                <a:latin typeface="Century Gothic" panose="020B0502020202020204" pitchFamily="34" charset="0"/>
                <a:ea typeface="PT Astra Serif" panose="020A0603040505020204" pitchFamily="18" charset="-52"/>
              </a:rPr>
            </a:br>
            <a:r>
              <a:rPr lang="ru-RU" sz="1053" dirty="0">
                <a:solidFill>
                  <a:schemeClr val="accent1">
                    <a:lumMod val="75000"/>
                  </a:schemeClr>
                </a:solidFill>
                <a:latin typeface="Century Gothic" panose="020B0502020202020204" pitchFamily="34" charset="0"/>
                <a:ea typeface="PT Astra Serif" panose="020A0603040505020204" pitchFamily="18" charset="-52"/>
              </a:rPr>
              <a:t>форме услуг</a:t>
            </a:r>
            <a:r>
              <a:rPr lang="en-US" sz="1053" dirty="0">
                <a:solidFill>
                  <a:schemeClr val="accent1">
                    <a:lumMod val="75000"/>
                  </a:schemeClr>
                </a:solidFill>
                <a:latin typeface="Century Gothic" panose="020B0502020202020204" pitchFamily="34" charset="0"/>
                <a:ea typeface="PT Astra Serif" panose="020A0603040505020204" pitchFamily="18" charset="-52"/>
              </a:rPr>
              <a:t/>
            </a:r>
            <a:br>
              <a:rPr lang="en-US" sz="1053" dirty="0">
                <a:solidFill>
                  <a:schemeClr val="accent1">
                    <a:lumMod val="75000"/>
                  </a:schemeClr>
                </a:solidFill>
                <a:latin typeface="Century Gothic" panose="020B0502020202020204" pitchFamily="34" charset="0"/>
                <a:ea typeface="PT Astra Serif" panose="020A0603040505020204" pitchFamily="18" charset="-52"/>
              </a:rPr>
            </a:br>
            <a:r>
              <a:rPr lang="ru-RU" sz="1053" dirty="0">
                <a:solidFill>
                  <a:schemeClr val="accent1">
                    <a:lumMod val="75000"/>
                  </a:schemeClr>
                </a:solidFill>
                <a:latin typeface="Century Gothic" panose="020B0502020202020204" pitchFamily="34" charset="0"/>
                <a:ea typeface="PT Astra Serif" panose="020A0603040505020204" pitchFamily="18" charset="-52"/>
              </a:rPr>
              <a:t>в сфере </a:t>
            </a:r>
            <a:endParaRPr lang="ru-RU" sz="1053" dirty="0" smtClean="0">
              <a:solidFill>
                <a:schemeClr val="accent1">
                  <a:lumMod val="75000"/>
                </a:schemeClr>
              </a:solidFill>
              <a:latin typeface="Century Gothic" panose="020B0502020202020204" pitchFamily="34" charset="0"/>
              <a:ea typeface="PT Astra Serif" panose="020A0603040505020204" pitchFamily="18" charset="-52"/>
            </a:endParaRPr>
          </a:p>
          <a:p>
            <a:pPr algn="ctr" eaLnBrk="0" fontAlgn="base" hangingPunct="0">
              <a:spcBef>
                <a:spcPct val="0"/>
              </a:spcBef>
              <a:spcAft>
                <a:spcPct val="0"/>
              </a:spcAft>
              <a:defRPr/>
            </a:pPr>
            <a:r>
              <a:rPr lang="ru-RU" sz="1053" dirty="0" smtClean="0">
                <a:solidFill>
                  <a:schemeClr val="accent1">
                    <a:lumMod val="75000"/>
                  </a:schemeClr>
                </a:solidFill>
                <a:latin typeface="Century Gothic" panose="020B0502020202020204" pitchFamily="34" charset="0"/>
                <a:ea typeface="PT Astra Serif" panose="020A0603040505020204" pitchFamily="18" charset="-52"/>
              </a:rPr>
              <a:t>образования </a:t>
            </a:r>
            <a:endParaRPr lang="ru-RU" sz="1053" dirty="0">
              <a:solidFill>
                <a:schemeClr val="accent1">
                  <a:lumMod val="75000"/>
                </a:schemeClr>
              </a:solidFill>
              <a:latin typeface="Century Gothic" panose="020B0502020202020204" pitchFamily="34" charset="0"/>
              <a:ea typeface="PT Astra Serif" panose="020A0603040505020204" pitchFamily="18" charset="-52"/>
            </a:endParaRPr>
          </a:p>
        </p:txBody>
      </p:sp>
      <p:sp>
        <p:nvSpPr>
          <p:cNvPr id="14" name="Прямоугольник 13">
            <a:extLst>
              <a:ext uri="{FF2B5EF4-FFF2-40B4-BE49-F238E27FC236}">
                <a16:creationId xmlns:a16="http://schemas.microsoft.com/office/drawing/2014/main" xmlns="" id="{9DBC2B28-0891-4E74-9F73-79305BAF4C9A}"/>
              </a:ext>
            </a:extLst>
          </p:cNvPr>
          <p:cNvSpPr/>
          <p:nvPr/>
        </p:nvSpPr>
        <p:spPr>
          <a:xfrm>
            <a:off x="224940" y="3832134"/>
            <a:ext cx="1351818" cy="1073976"/>
          </a:xfrm>
          <a:prstGeom prst="rect">
            <a:avLst/>
          </a:prstGeom>
        </p:spPr>
        <p:txBody>
          <a:bodyPr wrap="square" lIns="100804" tIns="50401" rIns="100804" bIns="50401">
            <a:spAutoFit/>
          </a:bodyPr>
          <a:lstStyle/>
          <a:p>
            <a:pPr algn="ctr" eaLnBrk="0" fontAlgn="base" hangingPunct="0">
              <a:spcBef>
                <a:spcPct val="0"/>
              </a:spcBef>
              <a:spcAft>
                <a:spcPct val="0"/>
              </a:spcAft>
              <a:defRPr/>
            </a:pPr>
            <a:r>
              <a:rPr lang="ru-RU" sz="1053" dirty="0">
                <a:solidFill>
                  <a:schemeClr val="accent1">
                    <a:lumMod val="75000"/>
                  </a:schemeClr>
                </a:solidFill>
                <a:latin typeface="Century Gothic" panose="020B0502020202020204" pitchFamily="34" charset="0"/>
                <a:ea typeface="PT Astra Serif" panose="020A0603040505020204" pitchFamily="18" charset="-52"/>
              </a:rPr>
              <a:t>Реализация</a:t>
            </a:r>
            <a:br>
              <a:rPr lang="ru-RU" sz="1053" dirty="0">
                <a:solidFill>
                  <a:schemeClr val="accent1">
                    <a:lumMod val="75000"/>
                  </a:schemeClr>
                </a:solidFill>
                <a:latin typeface="Century Gothic" panose="020B0502020202020204" pitchFamily="34" charset="0"/>
                <a:ea typeface="PT Astra Serif" panose="020A0603040505020204" pitchFamily="18" charset="-52"/>
              </a:rPr>
            </a:br>
            <a:r>
              <a:rPr lang="ru-RU" sz="1053" dirty="0">
                <a:solidFill>
                  <a:schemeClr val="accent1">
                    <a:lumMod val="75000"/>
                  </a:schemeClr>
                </a:solidFill>
                <a:latin typeface="Century Gothic" panose="020B0502020202020204" pitchFamily="34" charset="0"/>
                <a:ea typeface="PT Astra Serif" panose="020A0603040505020204" pitchFamily="18" charset="-52"/>
              </a:rPr>
              <a:t>в электронной форме функций</a:t>
            </a:r>
            <a:r>
              <a:rPr lang="en-US" sz="1053" dirty="0">
                <a:solidFill>
                  <a:schemeClr val="accent1">
                    <a:lumMod val="75000"/>
                  </a:schemeClr>
                </a:solidFill>
                <a:latin typeface="Century Gothic" panose="020B0502020202020204" pitchFamily="34" charset="0"/>
                <a:ea typeface="PT Astra Serif" panose="020A0603040505020204" pitchFamily="18" charset="-52"/>
              </a:rPr>
              <a:t/>
            </a:r>
            <a:br>
              <a:rPr lang="en-US" sz="1053" dirty="0">
                <a:solidFill>
                  <a:schemeClr val="accent1">
                    <a:lumMod val="75000"/>
                  </a:schemeClr>
                </a:solidFill>
                <a:latin typeface="Century Gothic" panose="020B0502020202020204" pitchFamily="34" charset="0"/>
                <a:ea typeface="PT Astra Serif" panose="020A0603040505020204" pitchFamily="18" charset="-52"/>
              </a:rPr>
            </a:br>
            <a:r>
              <a:rPr lang="ru-RU" sz="1053" dirty="0">
                <a:solidFill>
                  <a:schemeClr val="accent1">
                    <a:lumMod val="75000"/>
                  </a:schemeClr>
                </a:solidFill>
                <a:latin typeface="Century Gothic" panose="020B0502020202020204" pitchFamily="34" charset="0"/>
                <a:ea typeface="PT Astra Serif" panose="020A0603040505020204" pitchFamily="18" charset="-52"/>
              </a:rPr>
              <a:t>в сфере образования</a:t>
            </a:r>
          </a:p>
        </p:txBody>
      </p:sp>
      <p:sp>
        <p:nvSpPr>
          <p:cNvPr id="15" name="Прямоугольник 14">
            <a:extLst>
              <a:ext uri="{FF2B5EF4-FFF2-40B4-BE49-F238E27FC236}">
                <a16:creationId xmlns:a16="http://schemas.microsoft.com/office/drawing/2014/main" xmlns="" id="{9BF1D944-DD3B-4324-9BE5-0EC9DD14C3C8}"/>
              </a:ext>
            </a:extLst>
          </p:cNvPr>
          <p:cNvSpPr/>
          <p:nvPr/>
        </p:nvSpPr>
        <p:spPr>
          <a:xfrm>
            <a:off x="1827118" y="3952047"/>
            <a:ext cx="1381269" cy="749913"/>
          </a:xfrm>
          <a:prstGeom prst="rect">
            <a:avLst/>
          </a:prstGeom>
        </p:spPr>
        <p:txBody>
          <a:bodyPr wrap="square" lIns="100804" tIns="50401" rIns="100804" bIns="50401">
            <a:spAutoFit/>
          </a:bodyPr>
          <a:lstStyle/>
          <a:p>
            <a:pPr algn="ctr" eaLnBrk="0" fontAlgn="base" hangingPunct="0">
              <a:spcBef>
                <a:spcPct val="0"/>
              </a:spcBef>
              <a:spcAft>
                <a:spcPct val="0"/>
              </a:spcAft>
              <a:defRPr/>
            </a:pPr>
            <a:r>
              <a:rPr lang="ru-RU" sz="1053" dirty="0">
                <a:solidFill>
                  <a:schemeClr val="accent1">
                    <a:lumMod val="75000"/>
                  </a:schemeClr>
                </a:solidFill>
                <a:latin typeface="Century Gothic" panose="020B0502020202020204" pitchFamily="34" charset="0"/>
                <a:ea typeface="PT Astra Serif" panose="020A0603040505020204" pitchFamily="18" charset="-52"/>
              </a:rPr>
              <a:t>Современное управление</a:t>
            </a:r>
            <a:br>
              <a:rPr lang="ru-RU" sz="1053" dirty="0">
                <a:solidFill>
                  <a:schemeClr val="accent1">
                    <a:lumMod val="75000"/>
                  </a:schemeClr>
                </a:solidFill>
                <a:latin typeface="Century Gothic" panose="020B0502020202020204" pitchFamily="34" charset="0"/>
                <a:ea typeface="PT Astra Serif" panose="020A0603040505020204" pitchFamily="18" charset="-52"/>
              </a:rPr>
            </a:br>
            <a:r>
              <a:rPr lang="ru-RU" sz="1053" dirty="0">
                <a:solidFill>
                  <a:schemeClr val="accent1">
                    <a:lumMod val="75000"/>
                  </a:schemeClr>
                </a:solidFill>
                <a:latin typeface="Century Gothic" panose="020B0502020202020204" pitchFamily="34" charset="0"/>
                <a:ea typeface="PT Astra Serif" panose="020A0603040505020204" pitchFamily="18" charset="-52"/>
              </a:rPr>
              <a:t>на основе данных</a:t>
            </a:r>
          </a:p>
        </p:txBody>
      </p:sp>
      <p:sp>
        <p:nvSpPr>
          <p:cNvPr id="16" name="Прямоугольник 15">
            <a:extLst>
              <a:ext uri="{FF2B5EF4-FFF2-40B4-BE49-F238E27FC236}">
                <a16:creationId xmlns:a16="http://schemas.microsoft.com/office/drawing/2014/main" xmlns="" id="{8F21BE5B-EE1A-454D-940F-C6467A4C4659}"/>
              </a:ext>
            </a:extLst>
          </p:cNvPr>
          <p:cNvSpPr/>
          <p:nvPr/>
        </p:nvSpPr>
        <p:spPr>
          <a:xfrm>
            <a:off x="3240255" y="3902864"/>
            <a:ext cx="1701413" cy="911945"/>
          </a:xfrm>
          <a:prstGeom prst="rect">
            <a:avLst/>
          </a:prstGeom>
        </p:spPr>
        <p:txBody>
          <a:bodyPr wrap="square" lIns="100804" tIns="50401" rIns="100804" bIns="50401">
            <a:spAutoFit/>
          </a:bodyPr>
          <a:lstStyle/>
          <a:p>
            <a:pPr algn="ctr" eaLnBrk="0" fontAlgn="base" hangingPunct="0">
              <a:spcBef>
                <a:spcPct val="0"/>
              </a:spcBef>
              <a:spcAft>
                <a:spcPct val="0"/>
              </a:spcAft>
              <a:defRPr/>
            </a:pPr>
            <a:r>
              <a:rPr lang="ru-RU" sz="1053" dirty="0">
                <a:solidFill>
                  <a:schemeClr val="accent1">
                    <a:lumMod val="75000"/>
                  </a:schemeClr>
                </a:solidFill>
                <a:latin typeface="Century Gothic" panose="020B0502020202020204" pitchFamily="34" charset="0"/>
                <a:ea typeface="PT Astra Serif" panose="020A0603040505020204" pitchFamily="18" charset="-52"/>
              </a:rPr>
              <a:t>Подготовка кадров</a:t>
            </a:r>
            <a:br>
              <a:rPr lang="ru-RU" sz="1053" dirty="0">
                <a:solidFill>
                  <a:schemeClr val="accent1">
                    <a:lumMod val="75000"/>
                  </a:schemeClr>
                </a:solidFill>
                <a:latin typeface="Century Gothic" panose="020B0502020202020204" pitchFamily="34" charset="0"/>
                <a:ea typeface="PT Astra Serif" panose="020A0603040505020204" pitchFamily="18" charset="-52"/>
              </a:rPr>
            </a:br>
            <a:r>
              <a:rPr lang="ru-RU" sz="1053" dirty="0">
                <a:solidFill>
                  <a:schemeClr val="accent1">
                    <a:lumMod val="75000"/>
                  </a:schemeClr>
                </a:solidFill>
                <a:latin typeface="Century Gothic" panose="020B0502020202020204" pitchFamily="34" charset="0"/>
                <a:ea typeface="PT Astra Serif" panose="020A0603040505020204" pitchFamily="18" charset="-52"/>
              </a:rPr>
              <a:t>для работы в цифровой образовательной среде</a:t>
            </a:r>
          </a:p>
        </p:txBody>
      </p:sp>
      <p:sp>
        <p:nvSpPr>
          <p:cNvPr id="17" name="Овал 16">
            <a:extLst>
              <a:ext uri="{FF2B5EF4-FFF2-40B4-BE49-F238E27FC236}">
                <a16:creationId xmlns:a16="http://schemas.microsoft.com/office/drawing/2014/main" xmlns="" id="{C870ACCE-4448-4F4C-95E4-053D13DDEBF0}"/>
              </a:ext>
            </a:extLst>
          </p:cNvPr>
          <p:cNvSpPr/>
          <p:nvPr/>
        </p:nvSpPr>
        <p:spPr>
          <a:xfrm>
            <a:off x="1139029" y="1805763"/>
            <a:ext cx="426497" cy="477580"/>
          </a:xfrm>
          <a:prstGeom prst="ellipse">
            <a:avLst/>
          </a:prstGeom>
          <a:solidFill>
            <a:srgbClr val="8E62BE"/>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4" tIns="50401" rIns="100804" bIns="50401" rtlCol="0" anchor="ctr"/>
          <a:lstStyle/>
          <a:p>
            <a:pPr algn="ctr"/>
            <a:r>
              <a:rPr lang="ru-RU" sz="1488" b="1" dirty="0">
                <a:latin typeface="Arial" panose="020B0604020202020204" pitchFamily="34" charset="0"/>
                <a:cs typeface="Arial" panose="020B0604020202020204" pitchFamily="34" charset="0"/>
              </a:rPr>
              <a:t>1</a:t>
            </a:r>
          </a:p>
        </p:txBody>
      </p:sp>
      <p:sp>
        <p:nvSpPr>
          <p:cNvPr id="18" name="Овал 17">
            <a:extLst>
              <a:ext uri="{FF2B5EF4-FFF2-40B4-BE49-F238E27FC236}">
                <a16:creationId xmlns:a16="http://schemas.microsoft.com/office/drawing/2014/main" xmlns="" id="{4860DD10-7593-4ADD-9A06-DE3A03E400D5}"/>
              </a:ext>
            </a:extLst>
          </p:cNvPr>
          <p:cNvSpPr/>
          <p:nvPr/>
        </p:nvSpPr>
        <p:spPr>
          <a:xfrm>
            <a:off x="2976551" y="1803380"/>
            <a:ext cx="426497" cy="477580"/>
          </a:xfrm>
          <a:prstGeom prst="ellipse">
            <a:avLst/>
          </a:prstGeom>
          <a:solidFill>
            <a:srgbClr val="8E62BE"/>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4" tIns="50401" rIns="100804" bIns="50401" rtlCol="0" anchor="ctr"/>
          <a:lstStyle/>
          <a:p>
            <a:pPr algn="ctr"/>
            <a:r>
              <a:rPr lang="en-US" sz="1488" b="1" dirty="0">
                <a:latin typeface="Arial" panose="020B0604020202020204" pitchFamily="34" charset="0"/>
                <a:cs typeface="Arial" panose="020B0604020202020204" pitchFamily="34" charset="0"/>
              </a:rPr>
              <a:t>2</a:t>
            </a:r>
            <a:endParaRPr lang="ru-RU" sz="1488" b="1" dirty="0">
              <a:latin typeface="Arial" panose="020B0604020202020204" pitchFamily="34" charset="0"/>
              <a:cs typeface="Arial" panose="020B0604020202020204" pitchFamily="34" charset="0"/>
            </a:endParaRPr>
          </a:p>
        </p:txBody>
      </p:sp>
      <p:sp>
        <p:nvSpPr>
          <p:cNvPr id="19" name="Овал 18">
            <a:extLst>
              <a:ext uri="{FF2B5EF4-FFF2-40B4-BE49-F238E27FC236}">
                <a16:creationId xmlns:a16="http://schemas.microsoft.com/office/drawing/2014/main" xmlns="" id="{B5640B4B-1253-4638-B424-820FD9849699}"/>
              </a:ext>
            </a:extLst>
          </p:cNvPr>
          <p:cNvSpPr/>
          <p:nvPr/>
        </p:nvSpPr>
        <p:spPr>
          <a:xfrm>
            <a:off x="726154" y="3406643"/>
            <a:ext cx="450741" cy="477580"/>
          </a:xfrm>
          <a:prstGeom prst="ellipse">
            <a:avLst/>
          </a:prstGeom>
          <a:solidFill>
            <a:srgbClr val="8E62BE"/>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4" tIns="50401" rIns="100804" bIns="50401" rtlCol="0" anchor="ctr"/>
          <a:lstStyle/>
          <a:p>
            <a:pPr algn="ctr"/>
            <a:r>
              <a:rPr lang="en-US" sz="1488" b="1" dirty="0">
                <a:latin typeface="Arial" panose="020B0604020202020204" pitchFamily="34" charset="0"/>
                <a:cs typeface="Arial" panose="020B0604020202020204" pitchFamily="34" charset="0"/>
              </a:rPr>
              <a:t>3</a:t>
            </a:r>
            <a:endParaRPr lang="ru-RU" sz="1488" b="1" dirty="0">
              <a:latin typeface="Arial" panose="020B0604020202020204" pitchFamily="34" charset="0"/>
              <a:cs typeface="Arial" panose="020B0604020202020204" pitchFamily="34" charset="0"/>
            </a:endParaRPr>
          </a:p>
        </p:txBody>
      </p:sp>
      <p:sp>
        <p:nvSpPr>
          <p:cNvPr id="20" name="Овал 19">
            <a:extLst>
              <a:ext uri="{FF2B5EF4-FFF2-40B4-BE49-F238E27FC236}">
                <a16:creationId xmlns:a16="http://schemas.microsoft.com/office/drawing/2014/main" xmlns="" id="{97C839D4-4B14-4DEA-8223-7D9A83F9A469}"/>
              </a:ext>
            </a:extLst>
          </p:cNvPr>
          <p:cNvSpPr/>
          <p:nvPr/>
        </p:nvSpPr>
        <p:spPr>
          <a:xfrm>
            <a:off x="2246563" y="3416688"/>
            <a:ext cx="471604" cy="487009"/>
          </a:xfrm>
          <a:prstGeom prst="ellipse">
            <a:avLst/>
          </a:prstGeom>
          <a:solidFill>
            <a:srgbClr val="8E62BE"/>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4" tIns="50401" rIns="100804" bIns="50401" rtlCol="0" anchor="ctr"/>
          <a:lstStyle/>
          <a:p>
            <a:pPr algn="ctr"/>
            <a:r>
              <a:rPr lang="en-US" sz="1488" b="1" dirty="0">
                <a:latin typeface="Arial" panose="020B0604020202020204" pitchFamily="34" charset="0"/>
                <a:cs typeface="Arial" panose="020B0604020202020204" pitchFamily="34" charset="0"/>
              </a:rPr>
              <a:t>4</a:t>
            </a:r>
            <a:endParaRPr lang="ru-RU" sz="1488" b="1" dirty="0">
              <a:latin typeface="Arial" panose="020B0604020202020204" pitchFamily="34" charset="0"/>
              <a:cs typeface="Arial" panose="020B0604020202020204" pitchFamily="34" charset="0"/>
            </a:endParaRPr>
          </a:p>
        </p:txBody>
      </p:sp>
      <p:sp>
        <p:nvSpPr>
          <p:cNvPr id="21" name="Овал 20">
            <a:extLst>
              <a:ext uri="{FF2B5EF4-FFF2-40B4-BE49-F238E27FC236}">
                <a16:creationId xmlns:a16="http://schemas.microsoft.com/office/drawing/2014/main" xmlns="" id="{4D631F4B-B2F3-432C-961E-443434F0E188}"/>
              </a:ext>
            </a:extLst>
          </p:cNvPr>
          <p:cNvSpPr/>
          <p:nvPr/>
        </p:nvSpPr>
        <p:spPr>
          <a:xfrm>
            <a:off x="3835095" y="3419047"/>
            <a:ext cx="467830" cy="475758"/>
          </a:xfrm>
          <a:prstGeom prst="ellipse">
            <a:avLst/>
          </a:prstGeom>
          <a:solidFill>
            <a:srgbClr val="8E62BE"/>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4" tIns="50401" rIns="100804" bIns="50401" rtlCol="0" anchor="ctr"/>
          <a:lstStyle/>
          <a:p>
            <a:pPr algn="ctr"/>
            <a:r>
              <a:rPr lang="en-US" sz="1488" b="1" dirty="0">
                <a:latin typeface="Arial" panose="020B0604020202020204" pitchFamily="34" charset="0"/>
                <a:cs typeface="Arial" panose="020B0604020202020204" pitchFamily="34" charset="0"/>
              </a:rPr>
              <a:t>5</a:t>
            </a:r>
            <a:endParaRPr lang="ru-RU" sz="1488" b="1" dirty="0">
              <a:latin typeface="Arial" panose="020B0604020202020204" pitchFamily="34" charset="0"/>
              <a:cs typeface="Arial" panose="020B0604020202020204" pitchFamily="34" charset="0"/>
            </a:endParaRPr>
          </a:p>
        </p:txBody>
      </p:sp>
      <p:sp>
        <p:nvSpPr>
          <p:cNvPr id="22" name="Номер слайда 4">
            <a:extLst>
              <a:ext uri="{FF2B5EF4-FFF2-40B4-BE49-F238E27FC236}">
                <a16:creationId xmlns:a16="http://schemas.microsoft.com/office/drawing/2014/main" xmlns="" id="{71D53144-2245-4B5F-A7E7-933FF818619D}"/>
              </a:ext>
            </a:extLst>
          </p:cNvPr>
          <p:cNvSpPr txBox="1">
            <a:spLocks/>
          </p:cNvSpPr>
          <p:nvPr/>
        </p:nvSpPr>
        <p:spPr>
          <a:xfrm>
            <a:off x="9191136" y="5842670"/>
            <a:ext cx="441894" cy="301894"/>
          </a:xfrm>
          <a:prstGeom prst="rect">
            <a:avLst/>
          </a:prstGeom>
        </p:spPr>
        <p:txBody>
          <a:bodyPr vert="horz" lIns="75605" tIns="37802" rIns="75605" bIns="37802"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0B7B6-909C-4269-89F9-0326688F66C7}" type="slidenum">
              <a:rPr lang="ru-RU" sz="827">
                <a:solidFill>
                  <a:prstClr val="black">
                    <a:tint val="75000"/>
                  </a:prstClr>
                </a:solidFill>
                <a:latin typeface="PT Sans" pitchFamily="34" charset="-52"/>
                <a:cs typeface="Times New Roman" pitchFamily="18" charset="0"/>
              </a:rPr>
              <a:pPr/>
              <a:t>19</a:t>
            </a:fld>
            <a:endParaRPr lang="ru-RU" sz="827" dirty="0">
              <a:solidFill>
                <a:prstClr val="black">
                  <a:tint val="75000"/>
                </a:prstClr>
              </a:solidFill>
              <a:latin typeface="PT Sans" pitchFamily="34" charset="-52"/>
              <a:cs typeface="Times New Roman" pitchFamily="18" charset="0"/>
            </a:endParaRPr>
          </a:p>
        </p:txBody>
      </p:sp>
      <p:sp>
        <p:nvSpPr>
          <p:cNvPr id="23" name="TextBox 22">
            <a:extLst>
              <a:ext uri="{FF2B5EF4-FFF2-40B4-BE49-F238E27FC236}">
                <a16:creationId xmlns:a16="http://schemas.microsoft.com/office/drawing/2014/main" xmlns="" id="{E972DA06-B371-4ED4-8F60-F2895733511B}"/>
              </a:ext>
            </a:extLst>
          </p:cNvPr>
          <p:cNvSpPr txBox="1"/>
          <p:nvPr/>
        </p:nvSpPr>
        <p:spPr>
          <a:xfrm>
            <a:off x="477451" y="1467119"/>
            <a:ext cx="5435477" cy="315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397" tIns="50397" rIns="50397" bIns="50397" numCol="1" spcCol="38096" rtlCol="0" anchor="t">
            <a:spAutoFit/>
          </a:bodyPr>
          <a:lstStyle/>
          <a:p>
            <a:r>
              <a:rPr lang="ru-RU" sz="1389" b="1" dirty="0" smtClean="0">
                <a:solidFill>
                  <a:srgbClr val="EC5F0F"/>
                </a:solidFill>
                <a:latin typeface="Century Gothic" panose="020B0502020202020204" pitchFamily="34" charset="0"/>
              </a:rPr>
              <a:t>НАПРАВЛЕНИЯ ЦИФРОВОЙ ТРАНСФОРМАЦИИ</a:t>
            </a:r>
            <a:endParaRPr lang="ru-RU" sz="1389" b="1" dirty="0">
              <a:solidFill>
                <a:srgbClr val="EC5F0F"/>
              </a:solidFill>
              <a:latin typeface="Century Gothic" panose="020B0502020202020204" pitchFamily="34" charset="0"/>
            </a:endParaRPr>
          </a:p>
        </p:txBody>
      </p:sp>
      <p:sp>
        <p:nvSpPr>
          <p:cNvPr id="28" name="TextBox 27"/>
          <p:cNvSpPr txBox="1"/>
          <p:nvPr/>
        </p:nvSpPr>
        <p:spPr>
          <a:xfrm>
            <a:off x="5702641" y="1304775"/>
            <a:ext cx="2694850" cy="338554"/>
          </a:xfrm>
          <a:prstGeom prst="rect">
            <a:avLst/>
          </a:prstGeom>
          <a:noFill/>
          <a:ln>
            <a:noFill/>
            <a:prstDash val="dashDot"/>
          </a:ln>
        </p:spPr>
        <p:txBody>
          <a:bodyPr wrap="square" rtlCol="0">
            <a:spAutoFit/>
          </a:bodyPr>
          <a:lstStyle/>
          <a:p>
            <a:pPr algn="ctr"/>
            <a:r>
              <a:rPr lang="ru-RU" sz="1600" b="1" dirty="0">
                <a:solidFill>
                  <a:schemeClr val="accent1">
                    <a:lumMod val="75000"/>
                  </a:schemeClr>
                </a:solidFill>
                <a:latin typeface="Century Gothic" panose="020B0502020202020204" pitchFamily="34" charset="0"/>
                <a:ea typeface="PT Astra Serif" panose="020A0603040505020204" pitchFamily="18" charset="-52"/>
              </a:rPr>
              <a:t>Алгоритм действий</a:t>
            </a:r>
          </a:p>
        </p:txBody>
      </p:sp>
      <p:sp>
        <p:nvSpPr>
          <p:cNvPr id="29" name="Прямоугольник 28"/>
          <p:cNvSpPr/>
          <p:nvPr/>
        </p:nvSpPr>
        <p:spPr>
          <a:xfrm>
            <a:off x="6030634" y="1862828"/>
            <a:ext cx="2219565" cy="4247317"/>
          </a:xfrm>
          <a:prstGeom prst="rect">
            <a:avLst/>
          </a:prstGeom>
        </p:spPr>
        <p:txBody>
          <a:bodyPr wrap="square">
            <a:spAutoFit/>
          </a:bodyPr>
          <a:lstStyle/>
          <a:p>
            <a:r>
              <a:rPr lang="ru-RU" sz="1000" dirty="0" smtClean="0">
                <a:solidFill>
                  <a:srgbClr val="000000"/>
                </a:solidFill>
                <a:latin typeface="Century Gothic" panose="020B0502020202020204" pitchFamily="34" charset="0"/>
                <a:ea typeface="Arial"/>
                <a:cs typeface="Arial"/>
              </a:rPr>
              <a:t>1. Ведение цифрового </a:t>
            </a:r>
            <a:r>
              <a:rPr lang="ru-RU" sz="1000" b="1" dirty="0" smtClean="0">
                <a:solidFill>
                  <a:srgbClr val="000000"/>
                </a:solidFill>
                <a:latin typeface="Century Gothic" panose="020B0502020202020204" pitchFamily="34" charset="0"/>
                <a:ea typeface="Arial"/>
                <a:cs typeface="Arial"/>
              </a:rPr>
              <a:t>профиля</a:t>
            </a:r>
            <a:r>
              <a:rPr lang="ru-RU" sz="1000" dirty="0" smtClean="0">
                <a:solidFill>
                  <a:srgbClr val="000000"/>
                </a:solidFill>
                <a:latin typeface="Century Gothic" panose="020B0502020202020204" pitchFamily="34" charset="0"/>
                <a:ea typeface="Arial"/>
                <a:cs typeface="Arial"/>
              </a:rPr>
              <a:t> каждого обучающегося в едином электронном журнале и дневнике</a:t>
            </a:r>
          </a:p>
          <a:p>
            <a:endParaRPr lang="ru-RU" sz="1000" dirty="0">
              <a:solidFill>
                <a:srgbClr val="000000"/>
              </a:solidFill>
              <a:latin typeface="Century Gothic" panose="020B0502020202020204" pitchFamily="34" charset="0"/>
              <a:ea typeface="Arial"/>
              <a:cs typeface="Arial"/>
            </a:endParaRPr>
          </a:p>
          <a:p>
            <a:r>
              <a:rPr lang="ru-RU" sz="1000" dirty="0">
                <a:solidFill>
                  <a:srgbClr val="000000"/>
                </a:solidFill>
                <a:latin typeface="Century Gothic" panose="020B0502020202020204" pitchFamily="34" charset="0"/>
                <a:ea typeface="Arial"/>
                <a:cs typeface="Arial"/>
              </a:rPr>
              <a:t> </a:t>
            </a:r>
            <a:r>
              <a:rPr lang="ru-RU" sz="1000" dirty="0" smtClean="0">
                <a:solidFill>
                  <a:srgbClr val="000000"/>
                </a:solidFill>
                <a:latin typeface="Century Gothic" panose="020B0502020202020204" pitchFamily="34" charset="0"/>
                <a:ea typeface="Arial"/>
                <a:cs typeface="Arial"/>
              </a:rPr>
              <a:t>2. Ведение </a:t>
            </a:r>
            <a:r>
              <a:rPr lang="ru-RU" sz="1000" dirty="0">
                <a:solidFill>
                  <a:srgbClr val="000000"/>
                </a:solidFill>
                <a:latin typeface="Century Gothic" panose="020B0502020202020204" pitchFamily="34" charset="0"/>
                <a:ea typeface="Arial"/>
                <a:cs typeface="Arial"/>
              </a:rPr>
              <a:t>цифрового </a:t>
            </a:r>
            <a:r>
              <a:rPr lang="ru-RU" sz="1000" b="1" dirty="0" smtClean="0">
                <a:solidFill>
                  <a:srgbClr val="000000"/>
                </a:solidFill>
                <a:latin typeface="Century Gothic" panose="020B0502020202020204" pitchFamily="34" charset="0"/>
                <a:ea typeface="Arial"/>
                <a:cs typeface="Arial"/>
              </a:rPr>
              <a:t>портфолио</a:t>
            </a:r>
            <a:r>
              <a:rPr lang="ru-RU" sz="1000" dirty="0" smtClean="0">
                <a:solidFill>
                  <a:srgbClr val="000000"/>
                </a:solidFill>
                <a:latin typeface="Century Gothic" panose="020B0502020202020204" pitchFamily="34" charset="0"/>
                <a:ea typeface="Arial"/>
                <a:cs typeface="Arial"/>
              </a:rPr>
              <a:t> </a:t>
            </a:r>
            <a:r>
              <a:rPr lang="ru-RU" sz="1000" dirty="0">
                <a:solidFill>
                  <a:srgbClr val="000000"/>
                </a:solidFill>
                <a:latin typeface="Century Gothic" panose="020B0502020202020204" pitchFamily="34" charset="0"/>
                <a:ea typeface="Arial"/>
                <a:cs typeface="Arial"/>
              </a:rPr>
              <a:t>каждого обучающегося в едином электронном журнале и дневнике</a:t>
            </a:r>
          </a:p>
          <a:p>
            <a:endParaRPr lang="ru-RU" sz="1000" dirty="0" smtClean="0">
              <a:solidFill>
                <a:srgbClr val="000000"/>
              </a:solidFill>
              <a:latin typeface="Century Gothic" panose="020B0502020202020204" pitchFamily="34" charset="0"/>
              <a:ea typeface="Arial"/>
              <a:cs typeface="Arial"/>
            </a:endParaRPr>
          </a:p>
          <a:p>
            <a:r>
              <a:rPr lang="ru-RU" sz="1000" dirty="0" smtClean="0">
                <a:solidFill>
                  <a:srgbClr val="000000"/>
                </a:solidFill>
                <a:latin typeface="Century Gothic" panose="020B0502020202020204" pitchFamily="34" charset="0"/>
                <a:ea typeface="Arial"/>
                <a:cs typeface="Arial"/>
              </a:rPr>
              <a:t>3. Введение учета, движения и аттестации </a:t>
            </a:r>
            <a:r>
              <a:rPr lang="ru-RU" sz="1000" b="1" dirty="0" smtClean="0">
                <a:solidFill>
                  <a:srgbClr val="000000"/>
                </a:solidFill>
                <a:latin typeface="Century Gothic" panose="020B0502020202020204" pitchFamily="34" charset="0"/>
                <a:ea typeface="Arial"/>
                <a:cs typeface="Arial"/>
              </a:rPr>
              <a:t>педагогических кадров региона</a:t>
            </a:r>
          </a:p>
          <a:p>
            <a:endParaRPr lang="ru-RU" sz="1000" b="1" dirty="0" smtClean="0">
              <a:solidFill>
                <a:srgbClr val="000000"/>
              </a:solidFill>
              <a:latin typeface="Century Gothic" panose="020B0502020202020204" pitchFamily="34" charset="0"/>
              <a:ea typeface="Arial"/>
              <a:cs typeface="Arial"/>
            </a:endParaRPr>
          </a:p>
          <a:p>
            <a:r>
              <a:rPr lang="ru-RU" sz="1000" b="1" dirty="0" smtClean="0">
                <a:solidFill>
                  <a:srgbClr val="000000"/>
                </a:solidFill>
                <a:latin typeface="Century Gothic" panose="020B0502020202020204" pitchFamily="34" charset="0"/>
                <a:ea typeface="Arial"/>
                <a:cs typeface="Arial"/>
              </a:rPr>
              <a:t>4. </a:t>
            </a:r>
            <a:r>
              <a:rPr lang="ru-RU" sz="1000" dirty="0" smtClean="0">
                <a:solidFill>
                  <a:srgbClr val="000000"/>
                </a:solidFill>
                <a:latin typeface="Century Gothic" panose="020B0502020202020204" pitchFamily="34" charset="0"/>
                <a:ea typeface="Arial"/>
                <a:cs typeface="Arial"/>
              </a:rPr>
              <a:t>Предоставление доступа и активное использование </a:t>
            </a:r>
            <a:r>
              <a:rPr lang="ru-RU" sz="1000" b="1" dirty="0" smtClean="0">
                <a:solidFill>
                  <a:srgbClr val="000000"/>
                </a:solidFill>
                <a:latin typeface="Century Gothic" panose="020B0502020202020204" pitchFamily="34" charset="0"/>
                <a:ea typeface="Arial"/>
                <a:cs typeface="Arial"/>
              </a:rPr>
              <a:t>верифицированного </a:t>
            </a:r>
            <a:r>
              <a:rPr lang="ru-RU" sz="1000" dirty="0" smtClean="0">
                <a:solidFill>
                  <a:srgbClr val="000000"/>
                </a:solidFill>
                <a:latin typeface="Century Gothic" panose="020B0502020202020204" pitchFamily="34" charset="0"/>
                <a:ea typeface="Arial"/>
                <a:cs typeface="Arial"/>
              </a:rPr>
              <a:t>цифрового </a:t>
            </a:r>
            <a:r>
              <a:rPr lang="ru-RU" sz="1000" b="1" dirty="0" smtClean="0">
                <a:solidFill>
                  <a:srgbClr val="000000"/>
                </a:solidFill>
                <a:latin typeface="Century Gothic" panose="020B0502020202020204" pitchFamily="34" charset="0"/>
                <a:ea typeface="Arial"/>
                <a:cs typeface="Arial"/>
              </a:rPr>
              <a:t>контента обучающимися и педагогами</a:t>
            </a:r>
            <a:endParaRPr lang="ru-RU" sz="1000" b="1" dirty="0">
              <a:solidFill>
                <a:srgbClr val="000000"/>
              </a:solidFill>
              <a:latin typeface="Century Gothic" panose="020B0502020202020204" pitchFamily="34" charset="0"/>
              <a:ea typeface="Arial"/>
              <a:cs typeface="Arial"/>
            </a:endParaRPr>
          </a:p>
          <a:p>
            <a:endParaRPr lang="ru-RU" sz="1000" dirty="0">
              <a:solidFill>
                <a:srgbClr val="000000"/>
              </a:solidFill>
              <a:latin typeface="Century Gothic" panose="020B0502020202020204" pitchFamily="34" charset="0"/>
              <a:ea typeface="Arial"/>
              <a:cs typeface="Arial"/>
            </a:endParaRPr>
          </a:p>
          <a:p>
            <a:r>
              <a:rPr lang="ru-RU" sz="1000" dirty="0" smtClean="0">
                <a:solidFill>
                  <a:srgbClr val="000000"/>
                </a:solidFill>
                <a:latin typeface="Century Gothic" panose="020B0502020202020204" pitchFamily="34" charset="0"/>
                <a:ea typeface="Arial"/>
                <a:cs typeface="Arial"/>
              </a:rPr>
              <a:t>5. Совершенствование </a:t>
            </a:r>
            <a:r>
              <a:rPr lang="ru-RU" sz="1000" b="1" dirty="0" smtClean="0">
                <a:solidFill>
                  <a:srgbClr val="000000"/>
                </a:solidFill>
                <a:latin typeface="Century Gothic" panose="020B0502020202020204" pitchFamily="34" charset="0"/>
                <a:ea typeface="Arial"/>
                <a:cs typeface="Arial"/>
              </a:rPr>
              <a:t>цифровых компетенций</a:t>
            </a:r>
            <a:r>
              <a:rPr lang="ru-RU" sz="1000" dirty="0" smtClean="0">
                <a:solidFill>
                  <a:srgbClr val="000000"/>
                </a:solidFill>
                <a:latin typeface="Century Gothic" panose="020B0502020202020204" pitchFamily="34" charset="0"/>
                <a:ea typeface="Arial"/>
                <a:cs typeface="Arial"/>
              </a:rPr>
              <a:t> </a:t>
            </a:r>
            <a:r>
              <a:rPr lang="ru-RU" sz="1000" dirty="0">
                <a:solidFill>
                  <a:srgbClr val="000000"/>
                </a:solidFill>
                <a:latin typeface="Century Gothic" panose="020B0502020202020204" pitchFamily="34" charset="0"/>
                <a:ea typeface="Arial"/>
                <a:cs typeface="Arial"/>
              </a:rPr>
              <a:t>педагогических и управленческих кадров</a:t>
            </a:r>
          </a:p>
          <a:p>
            <a:pPr algn="ctr"/>
            <a:endParaRPr lang="ru-RU" sz="1000" dirty="0"/>
          </a:p>
        </p:txBody>
      </p:sp>
      <p:sp>
        <p:nvSpPr>
          <p:cNvPr id="30" name="TextBox 29">
            <a:extLst>
              <a:ext uri="{FF2B5EF4-FFF2-40B4-BE49-F238E27FC236}">
                <a16:creationId xmlns:a16="http://schemas.microsoft.com/office/drawing/2014/main" xmlns="" id="{E972DA06-B371-4ED4-8F60-F2895733511B}"/>
              </a:ext>
            </a:extLst>
          </p:cNvPr>
          <p:cNvSpPr txBox="1"/>
          <p:nvPr/>
        </p:nvSpPr>
        <p:spPr>
          <a:xfrm>
            <a:off x="248622" y="5090506"/>
            <a:ext cx="5435477" cy="315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397" tIns="50397" rIns="50397" bIns="50397" numCol="1" spcCol="38096" rtlCol="0" anchor="t">
            <a:spAutoFit/>
          </a:bodyPr>
          <a:lstStyle/>
          <a:p>
            <a:r>
              <a:rPr lang="ru-RU" sz="1389" b="1" dirty="0" smtClean="0">
                <a:solidFill>
                  <a:srgbClr val="EC5F0F"/>
                </a:solidFill>
                <a:latin typeface="Century Gothic" panose="020B0502020202020204" pitchFamily="34" charset="0"/>
              </a:rPr>
              <a:t>ПРОЕКТЫ ЦИФРОВОЙ ТРАНСФОРМАЦИИ</a:t>
            </a:r>
            <a:endParaRPr lang="ru-RU" sz="1389" b="1" dirty="0">
              <a:solidFill>
                <a:srgbClr val="EC5F0F"/>
              </a:solidFill>
              <a:latin typeface="Century Gothic" panose="020B0502020202020204" pitchFamily="34" charset="0"/>
            </a:endParaRPr>
          </a:p>
        </p:txBody>
      </p:sp>
      <p:sp>
        <p:nvSpPr>
          <p:cNvPr id="2" name="TextBox 1"/>
          <p:cNvSpPr txBox="1"/>
          <p:nvPr/>
        </p:nvSpPr>
        <p:spPr>
          <a:xfrm>
            <a:off x="283764" y="5446914"/>
            <a:ext cx="3244379" cy="578428"/>
          </a:xfrm>
          <a:prstGeom prst="rect">
            <a:avLst/>
          </a:prstGeom>
          <a:noFill/>
        </p:spPr>
        <p:txBody>
          <a:bodyPr wrap="square" rtlCol="0">
            <a:spAutoFit/>
          </a:bodyPr>
          <a:lstStyle/>
          <a:p>
            <a:pPr indent="-285750" eaLnBrk="0" fontAlgn="base" hangingPunct="0">
              <a:spcBef>
                <a:spcPct val="0"/>
              </a:spcBef>
              <a:spcAft>
                <a:spcPct val="0"/>
              </a:spcAft>
              <a:buFont typeface="Wingdings" panose="05000000000000000000" pitchFamily="2" charset="2"/>
              <a:buChar char="ü"/>
              <a:defRPr/>
            </a:pPr>
            <a:r>
              <a:rPr lang="ru-RU" sz="1053" b="1" dirty="0">
                <a:solidFill>
                  <a:schemeClr val="accent3">
                    <a:lumMod val="50000"/>
                  </a:schemeClr>
                </a:solidFill>
                <a:latin typeface="Century Gothic" panose="020B0502020202020204" pitchFamily="34" charset="0"/>
                <a:ea typeface="PT Astra Serif" panose="020A0603040505020204" pitchFamily="18" charset="-52"/>
              </a:rPr>
              <a:t>Цифровой помощник ученика</a:t>
            </a:r>
          </a:p>
          <a:p>
            <a:pPr indent="-285750" eaLnBrk="0" fontAlgn="base" hangingPunct="0">
              <a:spcBef>
                <a:spcPct val="0"/>
              </a:spcBef>
              <a:spcAft>
                <a:spcPct val="0"/>
              </a:spcAft>
              <a:buFont typeface="Wingdings" panose="05000000000000000000" pitchFamily="2" charset="2"/>
              <a:buChar char="ü"/>
              <a:defRPr/>
            </a:pPr>
            <a:r>
              <a:rPr lang="ru-RU" sz="1053" b="1" dirty="0">
                <a:solidFill>
                  <a:schemeClr val="accent1">
                    <a:lumMod val="75000"/>
                  </a:schemeClr>
                </a:solidFill>
                <a:latin typeface="Century Gothic" panose="020B0502020202020204" pitchFamily="34" charset="0"/>
                <a:ea typeface="PT Astra Serif" panose="020A0603040505020204" pitchFamily="18" charset="-52"/>
              </a:rPr>
              <a:t>Цифровое портфолио ученика</a:t>
            </a:r>
          </a:p>
          <a:p>
            <a:pPr indent="-285750" eaLnBrk="0" fontAlgn="base" hangingPunct="0">
              <a:spcBef>
                <a:spcPct val="0"/>
              </a:spcBef>
              <a:spcAft>
                <a:spcPct val="0"/>
              </a:spcAft>
              <a:buFont typeface="Wingdings" panose="05000000000000000000" pitchFamily="2" charset="2"/>
              <a:buChar char="ü"/>
              <a:defRPr/>
            </a:pPr>
            <a:r>
              <a:rPr lang="ru-RU" sz="1053" b="1" dirty="0">
                <a:solidFill>
                  <a:schemeClr val="accent1">
                    <a:lumMod val="75000"/>
                  </a:schemeClr>
                </a:solidFill>
                <a:latin typeface="Century Gothic" panose="020B0502020202020204" pitchFamily="34" charset="0"/>
                <a:ea typeface="PT Astra Serif" panose="020A0603040505020204" pitchFamily="18" charset="-52"/>
              </a:rPr>
              <a:t>Цифровой помощник родителя</a:t>
            </a:r>
          </a:p>
        </p:txBody>
      </p:sp>
      <p:sp>
        <p:nvSpPr>
          <p:cNvPr id="32" name="TextBox 31"/>
          <p:cNvSpPr txBox="1"/>
          <p:nvPr/>
        </p:nvSpPr>
        <p:spPr>
          <a:xfrm>
            <a:off x="3243735" y="5457083"/>
            <a:ext cx="3610519" cy="578428"/>
          </a:xfrm>
          <a:prstGeom prst="rect">
            <a:avLst/>
          </a:prstGeom>
          <a:noFill/>
        </p:spPr>
        <p:txBody>
          <a:bodyPr wrap="square" rtlCol="0">
            <a:spAutoFit/>
          </a:bodyPr>
          <a:lstStyle/>
          <a:p>
            <a:pPr indent="-285750" eaLnBrk="0" fontAlgn="base" hangingPunct="0">
              <a:spcBef>
                <a:spcPct val="0"/>
              </a:spcBef>
              <a:spcAft>
                <a:spcPct val="0"/>
              </a:spcAft>
              <a:buFont typeface="Wingdings" panose="05000000000000000000" pitchFamily="2" charset="2"/>
              <a:buChar char="ü"/>
              <a:defRPr/>
            </a:pPr>
            <a:r>
              <a:rPr lang="ru-RU" sz="1053" b="1" dirty="0">
                <a:solidFill>
                  <a:schemeClr val="accent3">
                    <a:lumMod val="50000"/>
                  </a:schemeClr>
                </a:solidFill>
                <a:latin typeface="Century Gothic" panose="020B0502020202020204" pitchFamily="34" charset="0"/>
                <a:ea typeface="PT Astra Serif" panose="020A0603040505020204" pitchFamily="18" charset="-52"/>
              </a:rPr>
              <a:t>Цифровой помощник учителя</a:t>
            </a:r>
          </a:p>
          <a:p>
            <a:pPr indent="-285750" eaLnBrk="0" fontAlgn="base" hangingPunct="0">
              <a:spcBef>
                <a:spcPct val="0"/>
              </a:spcBef>
              <a:spcAft>
                <a:spcPct val="0"/>
              </a:spcAft>
              <a:buFont typeface="Wingdings" panose="05000000000000000000" pitchFamily="2" charset="2"/>
              <a:buChar char="ü"/>
              <a:defRPr/>
            </a:pPr>
            <a:r>
              <a:rPr lang="ru-RU" sz="1053" b="1" dirty="0">
                <a:solidFill>
                  <a:schemeClr val="accent3">
                    <a:lumMod val="50000"/>
                  </a:schemeClr>
                </a:solidFill>
                <a:latin typeface="Century Gothic" panose="020B0502020202020204" pitchFamily="34" charset="0"/>
                <a:ea typeface="PT Astra Serif" panose="020A0603040505020204" pitchFamily="18" charset="-52"/>
              </a:rPr>
              <a:t>Библиотека цифрового контента</a:t>
            </a:r>
          </a:p>
          <a:p>
            <a:pPr indent="-285750" eaLnBrk="0" fontAlgn="base" hangingPunct="0">
              <a:spcBef>
                <a:spcPct val="0"/>
              </a:spcBef>
              <a:spcAft>
                <a:spcPct val="0"/>
              </a:spcAft>
              <a:buFont typeface="Wingdings" panose="05000000000000000000" pitchFamily="2" charset="2"/>
              <a:buChar char="ü"/>
              <a:defRPr/>
            </a:pPr>
            <a:r>
              <a:rPr lang="ru-RU" sz="1053" b="1" dirty="0">
                <a:solidFill>
                  <a:schemeClr val="accent1">
                    <a:lumMod val="75000"/>
                  </a:schemeClr>
                </a:solidFill>
                <a:latin typeface="Century Gothic" panose="020B0502020202020204" pitchFamily="34" charset="0"/>
                <a:ea typeface="PT Astra Serif" panose="020A0603040505020204" pitchFamily="18" charset="-52"/>
              </a:rPr>
              <a:t>Система управления ОО</a:t>
            </a:r>
          </a:p>
        </p:txBody>
      </p:sp>
      <p:sp>
        <p:nvSpPr>
          <p:cNvPr id="33" name="Прямоугольник 32">
            <a:extLst>
              <a:ext uri="{FF2B5EF4-FFF2-40B4-BE49-F238E27FC236}">
                <a16:creationId xmlns:a16="http://schemas.microsoft.com/office/drawing/2014/main" xmlns="" id="{06303101-1E77-4C77-8A30-A22484C695F4}"/>
              </a:ext>
            </a:extLst>
          </p:cNvPr>
          <p:cNvSpPr/>
          <p:nvPr/>
        </p:nvSpPr>
        <p:spPr>
          <a:xfrm rot="10800000" flipV="1">
            <a:off x="1304419" y="1110662"/>
            <a:ext cx="5745647" cy="45362"/>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984"/>
          </a:p>
        </p:txBody>
      </p:sp>
      <p:sp>
        <p:nvSpPr>
          <p:cNvPr id="34" name="Прямоугольник 33">
            <a:extLst>
              <a:ext uri="{FF2B5EF4-FFF2-40B4-BE49-F238E27FC236}">
                <a16:creationId xmlns:a16="http://schemas.microsoft.com/office/drawing/2014/main" xmlns="" id="{2DB9C1C5-2440-4B2F-87AE-75644FB9703F}"/>
              </a:ext>
            </a:extLst>
          </p:cNvPr>
          <p:cNvSpPr/>
          <p:nvPr/>
        </p:nvSpPr>
        <p:spPr>
          <a:xfrm>
            <a:off x="2880072" y="970792"/>
            <a:ext cx="5002992" cy="4123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86"/>
          </a:p>
        </p:txBody>
      </p:sp>
      <p:sp>
        <p:nvSpPr>
          <p:cNvPr id="35" name="Прямоугольник 34">
            <a:extLst>
              <a:ext uri="{FF2B5EF4-FFF2-40B4-BE49-F238E27FC236}">
                <a16:creationId xmlns:a16="http://schemas.microsoft.com/office/drawing/2014/main" xmlns="" id="{8FD57ADB-097C-4F85-A796-84746BE2D9E8}"/>
              </a:ext>
            </a:extLst>
          </p:cNvPr>
          <p:cNvSpPr/>
          <p:nvPr/>
        </p:nvSpPr>
        <p:spPr>
          <a:xfrm>
            <a:off x="504031" y="750836"/>
            <a:ext cx="4500055" cy="690738"/>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cap="all" spc="-32" dirty="0" smtClean="0">
                <a:latin typeface="Century Gothic" panose="020B0502020202020204" pitchFamily="34" charset="0"/>
                <a:cs typeface="Gotham Pro Black" panose="02000903040000020004" pitchFamily="2" charset="0"/>
              </a:rPr>
              <a:t>Стратегия Цифровой трансформации образования</a:t>
            </a:r>
            <a:endParaRPr lang="ru-RU" sz="1400" b="1" cap="all" dirty="0"/>
          </a:p>
        </p:txBody>
      </p:sp>
      <p:pic>
        <p:nvPicPr>
          <p:cNvPr id="36" name="Picture 4" descr="Национальный проект «Образование» - Официальный сайт Администрации  Санкт‑Петербурга"/>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2448" t="18441" r="13683" b="17979"/>
          <a:stretch/>
        </p:blipFill>
        <p:spPr bwMode="auto">
          <a:xfrm>
            <a:off x="4889793" y="6437453"/>
            <a:ext cx="318402" cy="26607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xmlns="" id="{3B23A0B9-744F-4B51-902D-022AD2519DB2}"/>
              </a:ext>
            </a:extLst>
          </p:cNvPr>
          <p:cNvSpPr txBox="1"/>
          <p:nvPr/>
        </p:nvSpPr>
        <p:spPr>
          <a:xfrm>
            <a:off x="5200389" y="6451556"/>
            <a:ext cx="2787687" cy="2519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0724" tIns="45362" rIns="90724" bIns="45362">
            <a:spAutoFit/>
          </a:bodyPr>
          <a:lstStyle/>
          <a:p>
            <a:pPr>
              <a:spcBef>
                <a:spcPts val="595"/>
              </a:spcBef>
            </a:pPr>
            <a:r>
              <a:rPr lang="ru-RU" sz="1042" b="1" dirty="0" smtClean="0">
                <a:solidFill>
                  <a:srgbClr val="0063B8"/>
                </a:solidFill>
                <a:latin typeface="Century Gothic" panose="020B0502020202020204" pitchFamily="34" charset="0"/>
                <a:cs typeface="Arial" panose="020B0604020202020204" pitchFamily="34" charset="0"/>
              </a:rPr>
              <a:t> </a:t>
            </a:r>
            <a:r>
              <a:rPr lang="ru-RU" sz="1042" dirty="0" smtClean="0">
                <a:latin typeface="Century Gothic" panose="020B0502020202020204" pitchFamily="34" charset="0"/>
                <a:cs typeface="Arial" panose="020B0604020202020204" pitchFamily="34" charset="0"/>
              </a:rPr>
              <a:t>«Цифровая образовательная среда»</a:t>
            </a:r>
            <a:endParaRPr lang="ru-RU" sz="1042" dirty="0">
              <a:latin typeface="Century Gothic" panose="020B0502020202020204" pitchFamily="34" charset="0"/>
            </a:endParaRPr>
          </a:p>
        </p:txBody>
      </p:sp>
    </p:spTree>
    <p:extLst>
      <p:ext uri="{BB962C8B-B14F-4D97-AF65-F5344CB8AC3E}">
        <p14:creationId xmlns:p14="http://schemas.microsoft.com/office/powerpoint/2010/main" val="3991253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3"/>
          <p:cNvSpPr/>
          <p:nvPr/>
        </p:nvSpPr>
        <p:spPr>
          <a:xfrm>
            <a:off x="3413118" y="1853223"/>
            <a:ext cx="261285" cy="248648"/>
          </a:xfrm>
          <a:custGeom>
            <a:avLst/>
            <a:gdLst/>
            <a:ahLst/>
            <a:cxnLst/>
            <a:rect l="l" t="t" r="r" b="b"/>
            <a:pathLst>
              <a:path w="360044" h="360044">
                <a:moveTo>
                  <a:pt x="179997" y="0"/>
                </a:moveTo>
                <a:lnTo>
                  <a:pt x="132144" y="6433"/>
                </a:lnTo>
                <a:lnTo>
                  <a:pt x="89146" y="24586"/>
                </a:lnTo>
                <a:lnTo>
                  <a:pt x="52717" y="52736"/>
                </a:lnTo>
                <a:lnTo>
                  <a:pt x="24573" y="89163"/>
                </a:lnTo>
                <a:lnTo>
                  <a:pt x="6429" y="132144"/>
                </a:lnTo>
                <a:lnTo>
                  <a:pt x="0" y="179959"/>
                </a:lnTo>
                <a:lnTo>
                  <a:pt x="6429" y="227826"/>
                </a:lnTo>
                <a:lnTo>
                  <a:pt x="24573" y="270843"/>
                </a:lnTo>
                <a:lnTo>
                  <a:pt x="52717" y="307292"/>
                </a:lnTo>
                <a:lnTo>
                  <a:pt x="89146" y="335454"/>
                </a:lnTo>
                <a:lnTo>
                  <a:pt x="132144" y="353610"/>
                </a:lnTo>
                <a:lnTo>
                  <a:pt x="179997" y="360044"/>
                </a:lnTo>
                <a:lnTo>
                  <a:pt x="227845" y="353610"/>
                </a:lnTo>
                <a:lnTo>
                  <a:pt x="270842" y="335454"/>
                </a:lnTo>
                <a:lnTo>
                  <a:pt x="307271" y="307292"/>
                </a:lnTo>
                <a:lnTo>
                  <a:pt x="335417" y="270843"/>
                </a:lnTo>
                <a:lnTo>
                  <a:pt x="353564" y="227826"/>
                </a:lnTo>
                <a:lnTo>
                  <a:pt x="359994" y="179959"/>
                </a:lnTo>
                <a:lnTo>
                  <a:pt x="353564" y="132144"/>
                </a:lnTo>
                <a:lnTo>
                  <a:pt x="335417" y="89163"/>
                </a:lnTo>
                <a:lnTo>
                  <a:pt x="307271" y="52736"/>
                </a:lnTo>
                <a:lnTo>
                  <a:pt x="270842" y="24586"/>
                </a:lnTo>
                <a:lnTo>
                  <a:pt x="227845" y="6433"/>
                </a:lnTo>
                <a:lnTo>
                  <a:pt x="179997" y="0"/>
                </a:lnTo>
                <a:close/>
              </a:path>
            </a:pathLst>
          </a:custGeom>
          <a:solidFill>
            <a:srgbClr val="7E7E7E"/>
          </a:solidFill>
        </p:spPr>
        <p:txBody>
          <a:bodyPr wrap="square" lIns="0" tIns="0" rIns="0" bIns="0" rtlCol="0"/>
          <a:lstStyle/>
          <a:p>
            <a:endParaRPr/>
          </a:p>
        </p:txBody>
      </p:sp>
      <p:sp>
        <p:nvSpPr>
          <p:cNvPr id="30" name="object 67"/>
          <p:cNvSpPr txBox="1"/>
          <p:nvPr/>
        </p:nvSpPr>
        <p:spPr>
          <a:xfrm>
            <a:off x="252486" y="1982208"/>
            <a:ext cx="1616879" cy="658514"/>
          </a:xfrm>
          <a:prstGeom prst="rect">
            <a:avLst/>
          </a:prstGeom>
        </p:spPr>
        <p:txBody>
          <a:bodyPr vert="horz" wrap="square" lIns="0" tIns="12065" rIns="0" bIns="0" rtlCol="0">
            <a:spAutoFit/>
          </a:bodyPr>
          <a:lstStyle/>
          <a:p>
            <a:pPr defTabSz="716305" hangingPunct="0">
              <a:spcBef>
                <a:spcPts val="392"/>
              </a:spcBef>
            </a:pPr>
            <a:r>
              <a:rPr sz="1400" dirty="0">
                <a:solidFill>
                  <a:schemeClr val="accent1">
                    <a:lumMod val="75000"/>
                  </a:schemeClr>
                </a:solidFill>
                <a:latin typeface="Century Gothic" panose="020B0502020202020204" pitchFamily="34" charset="0"/>
                <a:ea typeface="Arial"/>
                <a:cs typeface="Arial"/>
                <a:sym typeface="Arial"/>
              </a:rPr>
              <a:t>Федеральная  повестка  развития</a:t>
            </a:r>
          </a:p>
        </p:txBody>
      </p:sp>
      <p:sp>
        <p:nvSpPr>
          <p:cNvPr id="31" name="object 68"/>
          <p:cNvSpPr txBox="1"/>
          <p:nvPr/>
        </p:nvSpPr>
        <p:spPr>
          <a:xfrm>
            <a:off x="382636" y="3293754"/>
            <a:ext cx="1829208" cy="494366"/>
          </a:xfrm>
          <a:prstGeom prst="rect">
            <a:avLst/>
          </a:prstGeom>
        </p:spPr>
        <p:txBody>
          <a:bodyPr vert="horz" wrap="square" lIns="0" tIns="12065" rIns="0" bIns="0" rtlCol="0">
            <a:spAutoFit/>
          </a:bodyPr>
          <a:lstStyle/>
          <a:p>
            <a:pPr marR="5080" defTabSz="716305" hangingPunct="0">
              <a:lnSpc>
                <a:spcPct val="100000"/>
              </a:lnSpc>
              <a:spcBef>
                <a:spcPts val="392"/>
              </a:spcBef>
            </a:pPr>
            <a:r>
              <a:rPr sz="1400" dirty="0">
                <a:solidFill>
                  <a:schemeClr val="accent1">
                    <a:lumMod val="75000"/>
                  </a:schemeClr>
                </a:solidFill>
                <a:latin typeface="Century Gothic" panose="020B0502020202020204" pitchFamily="34" charset="0"/>
                <a:ea typeface="Arial"/>
                <a:cs typeface="Arial"/>
              </a:rPr>
              <a:t>Внешние  </a:t>
            </a:r>
            <a:r>
              <a:rPr sz="1400" dirty="0" err="1">
                <a:solidFill>
                  <a:schemeClr val="accent1">
                    <a:lumMod val="75000"/>
                  </a:schemeClr>
                </a:solidFill>
                <a:latin typeface="Century Gothic" panose="020B0502020202020204" pitchFamily="34" charset="0"/>
                <a:ea typeface="Arial"/>
                <a:cs typeface="Arial"/>
              </a:rPr>
              <a:t>вызовы</a:t>
            </a:r>
            <a:r>
              <a:rPr sz="1400" dirty="0">
                <a:solidFill>
                  <a:schemeClr val="accent1">
                    <a:lumMod val="75000"/>
                  </a:schemeClr>
                </a:solidFill>
                <a:latin typeface="Century Gothic" panose="020B0502020202020204" pitchFamily="34" charset="0"/>
                <a:ea typeface="Arial"/>
                <a:cs typeface="Arial"/>
              </a:rPr>
              <a:t>  </a:t>
            </a:r>
            <a:endParaRPr lang="ru-RU" sz="1400" dirty="0">
              <a:solidFill>
                <a:schemeClr val="accent1">
                  <a:lumMod val="75000"/>
                </a:schemeClr>
              </a:solidFill>
              <a:latin typeface="Century Gothic" panose="020B0502020202020204" pitchFamily="34" charset="0"/>
              <a:ea typeface="Arial"/>
              <a:cs typeface="Arial"/>
            </a:endParaRPr>
          </a:p>
          <a:p>
            <a:pPr marR="5080" defTabSz="716305" hangingPunct="0">
              <a:lnSpc>
                <a:spcPct val="100000"/>
              </a:lnSpc>
              <a:spcBef>
                <a:spcPts val="392"/>
              </a:spcBef>
            </a:pPr>
            <a:r>
              <a:rPr sz="1400" dirty="0">
                <a:solidFill>
                  <a:schemeClr val="accent1">
                    <a:lumMod val="75000"/>
                  </a:schemeClr>
                </a:solidFill>
                <a:latin typeface="Century Gothic" panose="020B0502020202020204" pitchFamily="34" charset="0"/>
                <a:ea typeface="Arial"/>
                <a:cs typeface="Arial"/>
              </a:rPr>
              <a:t>2020</a:t>
            </a:r>
            <a:r>
              <a:rPr lang="ru-RU" sz="1400" dirty="0">
                <a:solidFill>
                  <a:schemeClr val="accent1">
                    <a:lumMod val="75000"/>
                  </a:schemeClr>
                </a:solidFill>
                <a:latin typeface="Century Gothic" panose="020B0502020202020204" pitchFamily="34" charset="0"/>
                <a:ea typeface="Arial"/>
                <a:cs typeface="Arial"/>
              </a:rPr>
              <a:t>-2021</a:t>
            </a:r>
            <a:r>
              <a:rPr sz="1400" dirty="0">
                <a:solidFill>
                  <a:schemeClr val="accent1">
                    <a:lumMod val="75000"/>
                  </a:schemeClr>
                </a:solidFill>
                <a:latin typeface="Century Gothic" panose="020B0502020202020204" pitchFamily="34" charset="0"/>
                <a:ea typeface="Arial"/>
                <a:cs typeface="Arial"/>
              </a:rPr>
              <a:t> года</a:t>
            </a:r>
          </a:p>
        </p:txBody>
      </p:sp>
      <p:sp>
        <p:nvSpPr>
          <p:cNvPr id="34" name="object 72"/>
          <p:cNvSpPr txBox="1"/>
          <p:nvPr/>
        </p:nvSpPr>
        <p:spPr>
          <a:xfrm>
            <a:off x="757320" y="4338758"/>
            <a:ext cx="2109789" cy="658514"/>
          </a:xfrm>
          <a:prstGeom prst="rect">
            <a:avLst/>
          </a:prstGeom>
        </p:spPr>
        <p:txBody>
          <a:bodyPr vert="horz" wrap="square" lIns="0" tIns="12065" rIns="0" bIns="0" rtlCol="0">
            <a:spAutoFit/>
          </a:bodyPr>
          <a:lstStyle/>
          <a:p>
            <a:pPr marR="5080" defTabSz="716305" hangingPunct="0">
              <a:spcBef>
                <a:spcPts val="392"/>
              </a:spcBef>
            </a:pPr>
            <a:r>
              <a:rPr lang="ru-RU" sz="1400" dirty="0">
                <a:solidFill>
                  <a:schemeClr val="accent1">
                    <a:lumMod val="75000"/>
                  </a:schemeClr>
                </a:solidFill>
                <a:latin typeface="Century Gothic" panose="020B0502020202020204" pitchFamily="34" charset="0"/>
                <a:ea typeface="Arial"/>
                <a:cs typeface="Arial"/>
              </a:rPr>
              <a:t>Запрос о</a:t>
            </a:r>
            <a:r>
              <a:rPr sz="1400" dirty="0" err="1">
                <a:solidFill>
                  <a:schemeClr val="accent1">
                    <a:lumMod val="75000"/>
                  </a:schemeClr>
                </a:solidFill>
                <a:latin typeface="Century Gothic" panose="020B0502020202020204" pitchFamily="34" charset="0"/>
                <a:ea typeface="Arial"/>
                <a:cs typeface="Arial"/>
              </a:rPr>
              <a:t>бщественности</a:t>
            </a:r>
            <a:r>
              <a:rPr sz="1400" dirty="0">
                <a:solidFill>
                  <a:schemeClr val="accent1">
                    <a:lumMod val="75000"/>
                  </a:schemeClr>
                </a:solidFill>
                <a:latin typeface="Century Gothic" panose="020B0502020202020204" pitchFamily="34" charset="0"/>
                <a:ea typeface="Arial"/>
                <a:cs typeface="Arial"/>
              </a:rPr>
              <a:t>,  экспертов</a:t>
            </a:r>
          </a:p>
        </p:txBody>
      </p:sp>
      <p:sp>
        <p:nvSpPr>
          <p:cNvPr id="39" name="object 77"/>
          <p:cNvSpPr/>
          <p:nvPr/>
        </p:nvSpPr>
        <p:spPr>
          <a:xfrm rot="11824173">
            <a:off x="3135940" y="5313903"/>
            <a:ext cx="554355" cy="469900"/>
          </a:xfrm>
          <a:custGeom>
            <a:avLst/>
            <a:gdLst/>
            <a:ahLst/>
            <a:cxnLst/>
            <a:rect l="l" t="t" r="r" b="b"/>
            <a:pathLst>
              <a:path w="554354" h="469900">
                <a:moveTo>
                  <a:pt x="553974" y="0"/>
                </a:moveTo>
                <a:lnTo>
                  <a:pt x="495903" y="10580"/>
                </a:lnTo>
                <a:lnTo>
                  <a:pt x="440944" y="23845"/>
                </a:lnTo>
                <a:lnTo>
                  <a:pt x="389098" y="39794"/>
                </a:lnTo>
                <a:lnTo>
                  <a:pt x="340364" y="58429"/>
                </a:lnTo>
                <a:lnTo>
                  <a:pt x="294744" y="79750"/>
                </a:lnTo>
                <a:lnTo>
                  <a:pt x="252237" y="103758"/>
                </a:lnTo>
                <a:lnTo>
                  <a:pt x="212845" y="130455"/>
                </a:lnTo>
                <a:lnTo>
                  <a:pt x="176567" y="159841"/>
                </a:lnTo>
                <a:lnTo>
                  <a:pt x="143404" y="191916"/>
                </a:lnTo>
                <a:lnTo>
                  <a:pt x="113357" y="226683"/>
                </a:lnTo>
                <a:lnTo>
                  <a:pt x="86426" y="264141"/>
                </a:lnTo>
                <a:lnTo>
                  <a:pt x="62611" y="304291"/>
                </a:lnTo>
                <a:lnTo>
                  <a:pt x="0" y="291973"/>
                </a:lnTo>
                <a:lnTo>
                  <a:pt x="73405" y="469391"/>
                </a:lnTo>
                <a:lnTo>
                  <a:pt x="225425" y="336423"/>
                </a:lnTo>
                <a:lnTo>
                  <a:pt x="162940" y="323976"/>
                </a:lnTo>
                <a:lnTo>
                  <a:pt x="176502" y="284302"/>
                </a:lnTo>
                <a:lnTo>
                  <a:pt x="194464" y="246674"/>
                </a:lnTo>
                <a:lnTo>
                  <a:pt x="216826" y="211091"/>
                </a:lnTo>
                <a:lnTo>
                  <a:pt x="243587" y="177553"/>
                </a:lnTo>
                <a:lnTo>
                  <a:pt x="274745" y="146060"/>
                </a:lnTo>
                <a:lnTo>
                  <a:pt x="310299" y="116610"/>
                </a:lnTo>
                <a:lnTo>
                  <a:pt x="350248" y="89204"/>
                </a:lnTo>
                <a:lnTo>
                  <a:pt x="394592" y="63840"/>
                </a:lnTo>
                <a:lnTo>
                  <a:pt x="443328" y="40519"/>
                </a:lnTo>
                <a:lnTo>
                  <a:pt x="496455" y="19239"/>
                </a:lnTo>
                <a:lnTo>
                  <a:pt x="553974" y="0"/>
                </a:lnTo>
                <a:close/>
              </a:path>
            </a:pathLst>
          </a:custGeom>
          <a:solidFill>
            <a:srgbClr val="94B3D6"/>
          </a:solidFill>
        </p:spPr>
        <p:txBody>
          <a:bodyPr wrap="square" lIns="0" tIns="0" rIns="0" bIns="0" rtlCol="0"/>
          <a:lstStyle/>
          <a:p>
            <a:endParaRPr/>
          </a:p>
        </p:txBody>
      </p:sp>
      <p:sp>
        <p:nvSpPr>
          <p:cNvPr id="41" name="object 71"/>
          <p:cNvSpPr txBox="1"/>
          <p:nvPr/>
        </p:nvSpPr>
        <p:spPr>
          <a:xfrm>
            <a:off x="1752688" y="5469327"/>
            <a:ext cx="1080135" cy="443070"/>
          </a:xfrm>
          <a:prstGeom prst="rect">
            <a:avLst/>
          </a:prstGeom>
        </p:spPr>
        <p:txBody>
          <a:bodyPr vert="horz" wrap="square" lIns="0" tIns="12065" rIns="0" bIns="0" rtlCol="0">
            <a:spAutoFit/>
          </a:bodyPr>
          <a:lstStyle/>
          <a:p>
            <a:pPr marR="5080" defTabSz="716305" hangingPunct="0">
              <a:lnSpc>
                <a:spcPct val="100000"/>
              </a:lnSpc>
              <a:spcBef>
                <a:spcPts val="392"/>
              </a:spcBef>
            </a:pPr>
            <a:r>
              <a:rPr sz="1400" dirty="0">
                <a:solidFill>
                  <a:schemeClr val="accent1">
                    <a:lumMod val="75000"/>
                  </a:schemeClr>
                </a:solidFill>
                <a:latin typeface="Century Gothic" panose="020B0502020202020204" pitchFamily="34" charset="0"/>
                <a:ea typeface="Arial"/>
                <a:cs typeface="Arial"/>
              </a:rPr>
              <a:t>Результаты 2020</a:t>
            </a:r>
            <a:r>
              <a:rPr lang="ru-RU" sz="1400" dirty="0">
                <a:solidFill>
                  <a:schemeClr val="accent1">
                    <a:lumMod val="75000"/>
                  </a:schemeClr>
                </a:solidFill>
                <a:latin typeface="Century Gothic" panose="020B0502020202020204" pitchFamily="34" charset="0"/>
                <a:ea typeface="Arial"/>
                <a:cs typeface="Arial"/>
              </a:rPr>
              <a:t>-2021</a:t>
            </a:r>
            <a:endParaRPr sz="1400" dirty="0">
              <a:solidFill>
                <a:schemeClr val="accent1">
                  <a:lumMod val="75000"/>
                </a:schemeClr>
              </a:solidFill>
              <a:latin typeface="Century Gothic" panose="020B0502020202020204" pitchFamily="34" charset="0"/>
              <a:ea typeface="Arial"/>
              <a:cs typeface="Arial"/>
            </a:endParaRPr>
          </a:p>
        </p:txBody>
      </p:sp>
      <p:sp>
        <p:nvSpPr>
          <p:cNvPr id="45" name="object 13"/>
          <p:cNvSpPr txBox="1"/>
          <p:nvPr/>
        </p:nvSpPr>
        <p:spPr>
          <a:xfrm>
            <a:off x="3174185" y="2670631"/>
            <a:ext cx="4292633" cy="436914"/>
          </a:xfrm>
          <a:prstGeom prst="rect">
            <a:avLst/>
          </a:prstGeom>
        </p:spPr>
        <p:txBody>
          <a:bodyPr vert="horz" wrap="square" lIns="0" tIns="42545" rIns="0" bIns="0" rtlCol="0">
            <a:spAutoFit/>
          </a:bodyPr>
          <a:lstStyle/>
          <a:p>
            <a:pPr marL="12700" marR="5080" algn="ctr">
              <a:lnSpc>
                <a:spcPct val="80000"/>
              </a:lnSpc>
              <a:spcBef>
                <a:spcPts val="335"/>
              </a:spcBef>
            </a:pPr>
            <a:r>
              <a:rPr lang="ru-RU" sz="1600" dirty="0">
                <a:solidFill>
                  <a:schemeClr val="accent1">
                    <a:lumMod val="75000"/>
                  </a:schemeClr>
                </a:solidFill>
                <a:latin typeface="Century Gothic" panose="020B0502020202020204" pitchFamily="34" charset="0"/>
                <a:ea typeface="Arial"/>
                <a:cs typeface="Gotham Pro Light" panose="02000503030000020004" pitchFamily="2" charset="0"/>
                <a:sym typeface="Arial"/>
              </a:rPr>
              <a:t>Воспитание </a:t>
            </a:r>
            <a:r>
              <a:rPr lang="ru-RU" sz="1600" dirty="0" smtClean="0">
                <a:solidFill>
                  <a:schemeClr val="accent1">
                    <a:lumMod val="75000"/>
                  </a:schemeClr>
                </a:solidFill>
                <a:latin typeface="Century Gothic" panose="020B0502020202020204" pitchFamily="34" charset="0"/>
                <a:ea typeface="Arial"/>
                <a:cs typeface="Gotham Pro Light" panose="02000503030000020004" pitchFamily="2" charset="0"/>
                <a:sym typeface="Arial"/>
              </a:rPr>
              <a:t>гармонично развитой </a:t>
            </a:r>
            <a:r>
              <a:rPr lang="ru-RU" sz="1600" dirty="0">
                <a:solidFill>
                  <a:schemeClr val="accent1">
                    <a:lumMod val="75000"/>
                  </a:schemeClr>
                </a:solidFill>
                <a:latin typeface="Century Gothic" panose="020B0502020202020204" pitchFamily="34" charset="0"/>
                <a:ea typeface="Arial"/>
                <a:cs typeface="Gotham Pro Light" panose="02000503030000020004" pitchFamily="2" charset="0"/>
                <a:sym typeface="Arial"/>
              </a:rPr>
              <a:t>и социально ответственной личности</a:t>
            </a:r>
            <a:endParaRPr sz="1600" dirty="0">
              <a:solidFill>
                <a:schemeClr val="accent1">
                  <a:lumMod val="75000"/>
                </a:schemeClr>
              </a:solidFill>
              <a:latin typeface="Century Gothic" panose="020B0502020202020204" pitchFamily="34" charset="0"/>
              <a:ea typeface="Arial"/>
              <a:cs typeface="Gotham Pro Light" panose="02000503030000020004" pitchFamily="2" charset="0"/>
              <a:sym typeface="Arial"/>
            </a:endParaRPr>
          </a:p>
        </p:txBody>
      </p:sp>
      <p:sp>
        <p:nvSpPr>
          <p:cNvPr id="47" name="object 13"/>
          <p:cNvSpPr txBox="1"/>
          <p:nvPr/>
        </p:nvSpPr>
        <p:spPr>
          <a:xfrm>
            <a:off x="5911252" y="3817349"/>
            <a:ext cx="1537335" cy="486159"/>
          </a:xfrm>
          <a:prstGeom prst="rect">
            <a:avLst/>
          </a:prstGeom>
        </p:spPr>
        <p:txBody>
          <a:bodyPr vert="horz" wrap="square" lIns="0" tIns="42545" rIns="0" bIns="0" rtlCol="0">
            <a:spAutoFit/>
          </a:bodyPr>
          <a:lstStyle/>
          <a:p>
            <a:pPr marL="12700" marR="5080" algn="ctr">
              <a:lnSpc>
                <a:spcPct val="80000"/>
              </a:lnSpc>
              <a:spcBef>
                <a:spcPts val="335"/>
              </a:spcBef>
            </a:pPr>
            <a:r>
              <a:rPr lang="ru-RU" sz="1200" dirty="0">
                <a:solidFill>
                  <a:schemeClr val="accent1">
                    <a:lumMod val="75000"/>
                  </a:schemeClr>
                </a:solidFill>
                <a:latin typeface="Century Gothic" panose="020B0502020202020204" pitchFamily="34" charset="0"/>
                <a:ea typeface="Arial"/>
                <a:cs typeface="Gotham Pro Light" panose="02000503030000020004" pitchFamily="2" charset="0"/>
              </a:rPr>
              <a:t>Цифровая трансформация отрасли</a:t>
            </a:r>
            <a:endParaRPr sz="1200" dirty="0">
              <a:solidFill>
                <a:schemeClr val="accent1">
                  <a:lumMod val="75000"/>
                </a:schemeClr>
              </a:solidFill>
              <a:latin typeface="Century Gothic" panose="020B0502020202020204" pitchFamily="34" charset="0"/>
              <a:ea typeface="Arial"/>
              <a:cs typeface="Gotham Pro Light" panose="02000503030000020004" pitchFamily="2" charset="0"/>
            </a:endParaRPr>
          </a:p>
        </p:txBody>
      </p:sp>
      <p:sp>
        <p:nvSpPr>
          <p:cNvPr id="48" name="object 13"/>
          <p:cNvSpPr txBox="1"/>
          <p:nvPr/>
        </p:nvSpPr>
        <p:spPr>
          <a:xfrm>
            <a:off x="5755172" y="1764085"/>
            <a:ext cx="1866914" cy="563103"/>
          </a:xfrm>
          <a:prstGeom prst="rect">
            <a:avLst/>
          </a:prstGeom>
        </p:spPr>
        <p:txBody>
          <a:bodyPr vert="horz" wrap="square" lIns="0" tIns="42545" rIns="0" bIns="0" rtlCol="0">
            <a:spAutoFit/>
          </a:bodyPr>
          <a:lstStyle/>
          <a:p>
            <a:pPr marL="12700" marR="5080" algn="ctr">
              <a:lnSpc>
                <a:spcPct val="80000"/>
              </a:lnSpc>
              <a:spcBef>
                <a:spcPts val="335"/>
              </a:spcBef>
            </a:pPr>
            <a:r>
              <a:rPr lang="ru-RU" sz="1200" dirty="0">
                <a:solidFill>
                  <a:srgbClr val="000000"/>
                </a:solidFill>
                <a:latin typeface="Century Gothic" panose="020B0502020202020204" pitchFamily="34" charset="0"/>
                <a:ea typeface="Arial"/>
                <a:cs typeface="Gotham Pro Light" panose="02000503030000020004" pitchFamily="2" charset="0"/>
              </a:rPr>
              <a:t>Исполнение Указов </a:t>
            </a:r>
          </a:p>
          <a:p>
            <a:pPr marL="12700" marR="5080" algn="ctr">
              <a:lnSpc>
                <a:spcPct val="80000"/>
              </a:lnSpc>
              <a:spcBef>
                <a:spcPts val="335"/>
              </a:spcBef>
            </a:pPr>
            <a:r>
              <a:rPr lang="ru-RU" sz="1200" dirty="0">
                <a:solidFill>
                  <a:srgbClr val="000000"/>
                </a:solidFill>
                <a:latin typeface="Century Gothic" panose="020B0502020202020204" pitchFamily="34" charset="0"/>
                <a:ea typeface="Arial"/>
                <a:cs typeface="Gotham Pro Light" panose="02000503030000020004" pitchFamily="2" charset="0"/>
              </a:rPr>
              <a:t>и Посланий</a:t>
            </a:r>
          </a:p>
          <a:p>
            <a:pPr marL="12700" marR="5080" algn="ctr">
              <a:lnSpc>
                <a:spcPct val="80000"/>
              </a:lnSpc>
              <a:spcBef>
                <a:spcPts val="335"/>
              </a:spcBef>
            </a:pPr>
            <a:r>
              <a:rPr lang="ru-RU" sz="1200" dirty="0">
                <a:solidFill>
                  <a:srgbClr val="000000"/>
                </a:solidFill>
                <a:latin typeface="Century Gothic" panose="020B0502020202020204" pitchFamily="34" charset="0"/>
                <a:ea typeface="Arial"/>
                <a:cs typeface="Gotham Pro Light" panose="02000503030000020004" pitchFamily="2" charset="0"/>
              </a:rPr>
              <a:t>Президента РФ </a:t>
            </a:r>
            <a:endParaRPr sz="1200" dirty="0">
              <a:solidFill>
                <a:srgbClr val="000000"/>
              </a:solidFill>
              <a:latin typeface="Century Gothic" panose="020B0502020202020204" pitchFamily="34" charset="0"/>
              <a:ea typeface="Arial"/>
              <a:cs typeface="Gotham Pro Light" panose="02000503030000020004" pitchFamily="2" charset="0"/>
            </a:endParaRPr>
          </a:p>
        </p:txBody>
      </p:sp>
      <p:sp>
        <p:nvSpPr>
          <p:cNvPr id="49" name="object 13"/>
          <p:cNvSpPr txBox="1"/>
          <p:nvPr/>
        </p:nvSpPr>
        <p:spPr>
          <a:xfrm>
            <a:off x="3543761" y="1734424"/>
            <a:ext cx="1537335" cy="524631"/>
          </a:xfrm>
          <a:prstGeom prst="rect">
            <a:avLst/>
          </a:prstGeom>
        </p:spPr>
        <p:txBody>
          <a:bodyPr vert="horz" wrap="square" lIns="0" tIns="42545" rIns="0" bIns="0" rtlCol="0">
            <a:spAutoFit/>
          </a:bodyPr>
          <a:lstStyle/>
          <a:p>
            <a:pPr marL="12700" marR="5080" algn="ctr">
              <a:lnSpc>
                <a:spcPct val="80000"/>
              </a:lnSpc>
              <a:spcBef>
                <a:spcPts val="335"/>
              </a:spcBef>
            </a:pPr>
            <a:r>
              <a:rPr lang="ru-RU" sz="1200" dirty="0">
                <a:solidFill>
                  <a:srgbClr val="000000"/>
                </a:solidFill>
                <a:latin typeface="Century Gothic" panose="020B0502020202020204" pitchFamily="34" charset="0"/>
                <a:ea typeface="Arial"/>
                <a:cs typeface="Gotham Pro Light" panose="02000503030000020004" pitchFamily="2" charset="0"/>
              </a:rPr>
              <a:t>Реализация национальных </a:t>
            </a:r>
          </a:p>
          <a:p>
            <a:pPr marL="12700" marR="5080" algn="ctr">
              <a:lnSpc>
                <a:spcPct val="80000"/>
              </a:lnSpc>
              <a:spcBef>
                <a:spcPts val="335"/>
              </a:spcBef>
            </a:pPr>
            <a:r>
              <a:rPr lang="ru-RU" sz="1200" dirty="0">
                <a:solidFill>
                  <a:srgbClr val="000000"/>
                </a:solidFill>
                <a:latin typeface="Century Gothic" panose="020B0502020202020204" pitchFamily="34" charset="0"/>
                <a:ea typeface="Arial"/>
                <a:cs typeface="Gotham Pro Light" panose="02000503030000020004" pitchFamily="2" charset="0"/>
              </a:rPr>
              <a:t>проектов</a:t>
            </a:r>
            <a:endParaRPr sz="1200" dirty="0">
              <a:solidFill>
                <a:srgbClr val="000000"/>
              </a:solidFill>
              <a:latin typeface="Century Gothic" panose="020B0502020202020204" pitchFamily="34" charset="0"/>
              <a:ea typeface="Arial"/>
              <a:cs typeface="Gotham Pro Light" panose="02000503030000020004" pitchFamily="2" charset="0"/>
            </a:endParaRPr>
          </a:p>
        </p:txBody>
      </p:sp>
      <p:sp>
        <p:nvSpPr>
          <p:cNvPr id="27" name="object 3"/>
          <p:cNvSpPr/>
          <p:nvPr/>
        </p:nvSpPr>
        <p:spPr>
          <a:xfrm>
            <a:off x="5472360" y="1854601"/>
            <a:ext cx="261285" cy="248648"/>
          </a:xfrm>
          <a:custGeom>
            <a:avLst/>
            <a:gdLst/>
            <a:ahLst/>
            <a:cxnLst/>
            <a:rect l="l" t="t" r="r" b="b"/>
            <a:pathLst>
              <a:path w="360044" h="360044">
                <a:moveTo>
                  <a:pt x="179997" y="0"/>
                </a:moveTo>
                <a:lnTo>
                  <a:pt x="132144" y="6433"/>
                </a:lnTo>
                <a:lnTo>
                  <a:pt x="89146" y="24586"/>
                </a:lnTo>
                <a:lnTo>
                  <a:pt x="52717" y="52736"/>
                </a:lnTo>
                <a:lnTo>
                  <a:pt x="24573" y="89163"/>
                </a:lnTo>
                <a:lnTo>
                  <a:pt x="6429" y="132144"/>
                </a:lnTo>
                <a:lnTo>
                  <a:pt x="0" y="179959"/>
                </a:lnTo>
                <a:lnTo>
                  <a:pt x="6429" y="227826"/>
                </a:lnTo>
                <a:lnTo>
                  <a:pt x="24573" y="270843"/>
                </a:lnTo>
                <a:lnTo>
                  <a:pt x="52717" y="307292"/>
                </a:lnTo>
                <a:lnTo>
                  <a:pt x="89146" y="335454"/>
                </a:lnTo>
                <a:lnTo>
                  <a:pt x="132144" y="353610"/>
                </a:lnTo>
                <a:lnTo>
                  <a:pt x="179997" y="360044"/>
                </a:lnTo>
                <a:lnTo>
                  <a:pt x="227845" y="353610"/>
                </a:lnTo>
                <a:lnTo>
                  <a:pt x="270842" y="335454"/>
                </a:lnTo>
                <a:lnTo>
                  <a:pt x="307271" y="307292"/>
                </a:lnTo>
                <a:lnTo>
                  <a:pt x="335417" y="270843"/>
                </a:lnTo>
                <a:lnTo>
                  <a:pt x="353564" y="227826"/>
                </a:lnTo>
                <a:lnTo>
                  <a:pt x="359994" y="179959"/>
                </a:lnTo>
                <a:lnTo>
                  <a:pt x="353564" y="132144"/>
                </a:lnTo>
                <a:lnTo>
                  <a:pt x="335417" y="89163"/>
                </a:lnTo>
                <a:lnTo>
                  <a:pt x="307271" y="52736"/>
                </a:lnTo>
                <a:lnTo>
                  <a:pt x="270842" y="24586"/>
                </a:lnTo>
                <a:lnTo>
                  <a:pt x="227845" y="6433"/>
                </a:lnTo>
                <a:lnTo>
                  <a:pt x="179997" y="0"/>
                </a:lnTo>
                <a:close/>
              </a:path>
            </a:pathLst>
          </a:custGeom>
          <a:solidFill>
            <a:srgbClr val="7E7E7E"/>
          </a:solidFill>
        </p:spPr>
        <p:txBody>
          <a:bodyPr wrap="square" lIns="0" tIns="0" rIns="0" bIns="0" rtlCol="0"/>
          <a:lstStyle/>
          <a:p>
            <a:endParaRPr/>
          </a:p>
        </p:txBody>
      </p:sp>
      <p:sp>
        <p:nvSpPr>
          <p:cNvPr id="28" name="object 13"/>
          <p:cNvSpPr txBox="1"/>
          <p:nvPr/>
        </p:nvSpPr>
        <p:spPr>
          <a:xfrm>
            <a:off x="11259781" y="16877454"/>
            <a:ext cx="45719" cy="5053563"/>
          </a:xfrm>
          <a:prstGeom prst="rect">
            <a:avLst/>
          </a:prstGeom>
        </p:spPr>
        <p:txBody>
          <a:bodyPr vert="horz" wrap="square" lIns="0" tIns="42545" rIns="0" bIns="0" rtlCol="0">
            <a:spAutoFit/>
          </a:bodyPr>
          <a:lstStyle/>
          <a:p>
            <a:pPr marL="12700" marR="5080" algn="ctr">
              <a:lnSpc>
                <a:spcPct val="80000"/>
              </a:lnSpc>
              <a:spcBef>
                <a:spcPts val="335"/>
              </a:spcBef>
            </a:pPr>
            <a:r>
              <a:rPr lang="ru-RU" sz="1100" b="1" dirty="0">
                <a:solidFill>
                  <a:schemeClr val="accent6">
                    <a:lumMod val="50000"/>
                  </a:schemeClr>
                </a:solidFill>
                <a:latin typeface="Century Gothic" panose="020B0502020202020204" pitchFamily="34" charset="0"/>
                <a:ea typeface="Arial"/>
                <a:cs typeface="Gotham Pro Light" panose="02000503030000020004" pitchFamily="2" charset="0"/>
              </a:rPr>
              <a:t>Создание современных и безопасных условий</a:t>
            </a:r>
            <a:endParaRPr sz="1100" b="1" dirty="0">
              <a:solidFill>
                <a:schemeClr val="accent6">
                  <a:lumMod val="50000"/>
                </a:schemeClr>
              </a:solidFill>
              <a:latin typeface="Century Gothic" panose="020B0502020202020204" pitchFamily="34" charset="0"/>
              <a:ea typeface="Arial"/>
              <a:cs typeface="Gotham Pro Light" panose="02000503030000020004" pitchFamily="2" charset="0"/>
            </a:endParaRPr>
          </a:p>
        </p:txBody>
      </p:sp>
      <p:sp>
        <p:nvSpPr>
          <p:cNvPr id="32" name="object 13"/>
          <p:cNvSpPr txBox="1"/>
          <p:nvPr/>
        </p:nvSpPr>
        <p:spPr>
          <a:xfrm>
            <a:off x="3891396" y="3817349"/>
            <a:ext cx="1148528" cy="486159"/>
          </a:xfrm>
          <a:prstGeom prst="rect">
            <a:avLst/>
          </a:prstGeom>
        </p:spPr>
        <p:txBody>
          <a:bodyPr vert="horz" wrap="square" lIns="0" tIns="42545" rIns="0" bIns="0" rtlCol="0">
            <a:spAutoFit/>
          </a:bodyPr>
          <a:lstStyle/>
          <a:p>
            <a:pPr marL="12700" marR="5080" algn="ctr">
              <a:lnSpc>
                <a:spcPct val="80000"/>
              </a:lnSpc>
              <a:spcBef>
                <a:spcPts val="335"/>
              </a:spcBef>
            </a:pPr>
            <a:r>
              <a:rPr lang="ru-RU" sz="1200" dirty="0">
                <a:solidFill>
                  <a:schemeClr val="accent1">
                    <a:lumMod val="75000"/>
                  </a:schemeClr>
                </a:solidFill>
                <a:latin typeface="Century Gothic" panose="020B0502020202020204" pitchFamily="34" charset="0"/>
                <a:ea typeface="Arial"/>
                <a:cs typeface="Gotham Pro Light" panose="02000503030000020004" pitchFamily="2" charset="0"/>
              </a:rPr>
              <a:t>Повышение качества образования</a:t>
            </a:r>
            <a:endParaRPr sz="1200" dirty="0">
              <a:solidFill>
                <a:schemeClr val="accent1">
                  <a:lumMod val="75000"/>
                </a:schemeClr>
              </a:solidFill>
              <a:latin typeface="Century Gothic" panose="020B0502020202020204" pitchFamily="34" charset="0"/>
              <a:ea typeface="Arial"/>
              <a:cs typeface="Gotham Pro Light" panose="02000503030000020004" pitchFamily="2" charset="0"/>
            </a:endParaRPr>
          </a:p>
        </p:txBody>
      </p:sp>
      <p:sp>
        <p:nvSpPr>
          <p:cNvPr id="3" name="Прямоугольник 2"/>
          <p:cNvSpPr/>
          <p:nvPr/>
        </p:nvSpPr>
        <p:spPr>
          <a:xfrm>
            <a:off x="10152880" y="7164685"/>
            <a:ext cx="1581338" cy="683264"/>
          </a:xfrm>
          <a:prstGeom prst="rect">
            <a:avLst/>
          </a:prstGeom>
        </p:spPr>
        <p:txBody>
          <a:bodyPr wrap="square">
            <a:spAutoFit/>
          </a:bodyPr>
          <a:lstStyle/>
          <a:p>
            <a:pPr marL="12700" marR="5080" algn="ctr">
              <a:lnSpc>
                <a:spcPct val="80000"/>
              </a:lnSpc>
              <a:spcBef>
                <a:spcPts val="335"/>
              </a:spcBef>
              <a:buClr>
                <a:srgbClr val="00B0F0"/>
              </a:buClr>
              <a:defRPr sz="1800"/>
            </a:pPr>
            <a:r>
              <a:rPr lang="ru-RU" sz="1200" b="1" dirty="0">
                <a:solidFill>
                  <a:schemeClr val="accent6">
                    <a:lumMod val="50000"/>
                  </a:schemeClr>
                </a:solidFill>
                <a:latin typeface="Century Gothic" panose="020B0502020202020204" pitchFamily="34" charset="0"/>
                <a:ea typeface="Arial"/>
                <a:cs typeface="Gotham Pro Light" panose="02000503030000020004" pitchFamily="2" charset="0"/>
              </a:rPr>
              <a:t>Возможности для самореализации и развития талантов</a:t>
            </a:r>
          </a:p>
        </p:txBody>
      </p:sp>
      <p:sp>
        <p:nvSpPr>
          <p:cNvPr id="37" name="object 18"/>
          <p:cNvSpPr/>
          <p:nvPr/>
        </p:nvSpPr>
        <p:spPr>
          <a:xfrm>
            <a:off x="1779937" y="1548061"/>
            <a:ext cx="5564631" cy="4259355"/>
          </a:xfrm>
          <a:custGeom>
            <a:avLst/>
            <a:gdLst/>
            <a:ahLst/>
            <a:cxnLst/>
            <a:rect l="l" t="t" r="r" b="b"/>
            <a:pathLst>
              <a:path w="6271259" h="5270500">
                <a:moveTo>
                  <a:pt x="6104589" y="5257800"/>
                </a:moveTo>
                <a:lnTo>
                  <a:pt x="5208590" y="5257800"/>
                </a:lnTo>
                <a:lnTo>
                  <a:pt x="5249030" y="5270500"/>
                </a:lnTo>
                <a:lnTo>
                  <a:pt x="6047277" y="5270500"/>
                </a:lnTo>
                <a:lnTo>
                  <a:pt x="6104589" y="5257800"/>
                </a:lnTo>
                <a:close/>
              </a:path>
              <a:path w="6271259" h="5270500">
                <a:moveTo>
                  <a:pt x="5283874" y="5245100"/>
                </a:moveTo>
                <a:lnTo>
                  <a:pt x="4998185" y="5245100"/>
                </a:lnTo>
                <a:lnTo>
                  <a:pt x="5041316" y="5257800"/>
                </a:lnTo>
                <a:lnTo>
                  <a:pt x="5323720" y="5257800"/>
                </a:lnTo>
                <a:lnTo>
                  <a:pt x="5283874" y="5245100"/>
                </a:lnTo>
                <a:close/>
              </a:path>
              <a:path w="6271259" h="5270500">
                <a:moveTo>
                  <a:pt x="6227648" y="5245100"/>
                </a:moveTo>
                <a:lnTo>
                  <a:pt x="6061316" y="5245100"/>
                </a:lnTo>
                <a:lnTo>
                  <a:pt x="6006709" y="5257800"/>
                </a:lnTo>
                <a:lnTo>
                  <a:pt x="6195092" y="5257800"/>
                </a:lnTo>
                <a:lnTo>
                  <a:pt x="6227648" y="5245100"/>
                </a:lnTo>
                <a:close/>
              </a:path>
              <a:path w="6271259" h="5270500">
                <a:moveTo>
                  <a:pt x="5075843" y="5232400"/>
                </a:moveTo>
                <a:lnTo>
                  <a:pt x="4865852" y="5232400"/>
                </a:lnTo>
                <a:lnTo>
                  <a:pt x="4910440" y="5245100"/>
                </a:lnTo>
                <a:lnTo>
                  <a:pt x="5118577" y="5245100"/>
                </a:lnTo>
                <a:lnTo>
                  <a:pt x="5075843" y="5232400"/>
                </a:lnTo>
                <a:close/>
              </a:path>
              <a:path w="6271259" h="5270500">
                <a:moveTo>
                  <a:pt x="6268643" y="5232400"/>
                </a:moveTo>
                <a:lnTo>
                  <a:pt x="6188959" y="5232400"/>
                </a:lnTo>
                <a:lnTo>
                  <a:pt x="6152654" y="5245100"/>
                </a:lnTo>
                <a:lnTo>
                  <a:pt x="6270713" y="5245100"/>
                </a:lnTo>
                <a:lnTo>
                  <a:pt x="6268643" y="5232400"/>
                </a:lnTo>
                <a:close/>
              </a:path>
              <a:path w="6271259" h="5270500">
                <a:moveTo>
                  <a:pt x="4899684" y="5219700"/>
                </a:moveTo>
                <a:lnTo>
                  <a:pt x="4775313" y="5219700"/>
                </a:lnTo>
                <a:lnTo>
                  <a:pt x="4820805" y="5232400"/>
                </a:lnTo>
                <a:lnTo>
                  <a:pt x="4944480" y="5232400"/>
                </a:lnTo>
                <a:lnTo>
                  <a:pt x="4899684" y="5219700"/>
                </a:lnTo>
                <a:close/>
              </a:path>
              <a:path w="6271259" h="5270500">
                <a:moveTo>
                  <a:pt x="4808662" y="5207000"/>
                </a:moveTo>
                <a:lnTo>
                  <a:pt x="4683042" y="5207000"/>
                </a:lnTo>
                <a:lnTo>
                  <a:pt x="4729387" y="5219700"/>
                </a:lnTo>
                <a:lnTo>
                  <a:pt x="4854407" y="5219700"/>
                </a:lnTo>
                <a:lnTo>
                  <a:pt x="4808662" y="5207000"/>
                </a:lnTo>
                <a:close/>
              </a:path>
              <a:path w="6271259" h="5270500">
                <a:moveTo>
                  <a:pt x="4668764" y="5194300"/>
                </a:moveTo>
                <a:lnTo>
                  <a:pt x="4589147" y="5194300"/>
                </a:lnTo>
                <a:lnTo>
                  <a:pt x="4636291" y="5207000"/>
                </a:lnTo>
                <a:lnTo>
                  <a:pt x="4715827" y="5207000"/>
                </a:lnTo>
                <a:lnTo>
                  <a:pt x="4668764" y="5194300"/>
                </a:lnTo>
                <a:close/>
              </a:path>
              <a:path w="6271259" h="5270500">
                <a:moveTo>
                  <a:pt x="4177745" y="5105400"/>
                </a:moveTo>
                <a:lnTo>
                  <a:pt x="4098988" y="5105400"/>
                </a:lnTo>
                <a:lnTo>
                  <a:pt x="4298766" y="5156200"/>
                </a:lnTo>
                <a:lnTo>
                  <a:pt x="4347991" y="5156200"/>
                </a:lnTo>
                <a:lnTo>
                  <a:pt x="4445488" y="5181600"/>
                </a:lnTo>
                <a:lnTo>
                  <a:pt x="4493732" y="5181600"/>
                </a:lnTo>
                <a:lnTo>
                  <a:pt x="4541623" y="5194300"/>
                </a:lnTo>
                <a:lnTo>
                  <a:pt x="4621289" y="5194300"/>
                </a:lnTo>
                <a:lnTo>
                  <a:pt x="4525157" y="5168900"/>
                </a:lnTo>
                <a:lnTo>
                  <a:pt x="4476529" y="5168900"/>
                </a:lnTo>
                <a:lnTo>
                  <a:pt x="4378215" y="5143500"/>
                </a:lnTo>
                <a:lnTo>
                  <a:pt x="4328557" y="5143500"/>
                </a:lnTo>
                <a:lnTo>
                  <a:pt x="4177745" y="5105400"/>
                </a:lnTo>
                <a:close/>
              </a:path>
              <a:path w="6271259" h="5270500">
                <a:moveTo>
                  <a:pt x="16205" y="0"/>
                </a:moveTo>
                <a:lnTo>
                  <a:pt x="0" y="0"/>
                </a:lnTo>
                <a:lnTo>
                  <a:pt x="4657" y="63500"/>
                </a:lnTo>
                <a:lnTo>
                  <a:pt x="9760" y="127000"/>
                </a:lnTo>
                <a:lnTo>
                  <a:pt x="15307" y="203200"/>
                </a:lnTo>
                <a:lnTo>
                  <a:pt x="21293" y="266700"/>
                </a:lnTo>
                <a:lnTo>
                  <a:pt x="27715" y="330200"/>
                </a:lnTo>
                <a:lnTo>
                  <a:pt x="34569" y="393700"/>
                </a:lnTo>
                <a:lnTo>
                  <a:pt x="41853" y="457200"/>
                </a:lnTo>
                <a:lnTo>
                  <a:pt x="49562" y="520700"/>
                </a:lnTo>
                <a:lnTo>
                  <a:pt x="57693" y="571500"/>
                </a:lnTo>
                <a:lnTo>
                  <a:pt x="66243" y="635000"/>
                </a:lnTo>
                <a:lnTo>
                  <a:pt x="75208" y="698500"/>
                </a:lnTo>
                <a:lnTo>
                  <a:pt x="84585" y="762000"/>
                </a:lnTo>
                <a:lnTo>
                  <a:pt x="94371" y="825500"/>
                </a:lnTo>
                <a:lnTo>
                  <a:pt x="104561" y="876300"/>
                </a:lnTo>
                <a:lnTo>
                  <a:pt x="115153" y="939800"/>
                </a:lnTo>
                <a:lnTo>
                  <a:pt x="126143" y="990600"/>
                </a:lnTo>
                <a:lnTo>
                  <a:pt x="137527" y="1054100"/>
                </a:lnTo>
                <a:lnTo>
                  <a:pt x="149303" y="1104900"/>
                </a:lnTo>
                <a:lnTo>
                  <a:pt x="161466" y="1168400"/>
                </a:lnTo>
                <a:lnTo>
                  <a:pt x="174013" y="1219200"/>
                </a:lnTo>
                <a:lnTo>
                  <a:pt x="186941" y="1282700"/>
                </a:lnTo>
                <a:lnTo>
                  <a:pt x="200247" y="1333500"/>
                </a:lnTo>
                <a:lnTo>
                  <a:pt x="213926" y="1384300"/>
                </a:lnTo>
                <a:lnTo>
                  <a:pt x="227976" y="1447800"/>
                </a:lnTo>
                <a:lnTo>
                  <a:pt x="242393" y="1498600"/>
                </a:lnTo>
                <a:lnTo>
                  <a:pt x="257173" y="1549400"/>
                </a:lnTo>
                <a:lnTo>
                  <a:pt x="272313" y="1600200"/>
                </a:lnTo>
                <a:lnTo>
                  <a:pt x="287810" y="1651000"/>
                </a:lnTo>
                <a:lnTo>
                  <a:pt x="303660" y="1701800"/>
                </a:lnTo>
                <a:lnTo>
                  <a:pt x="319860" y="1752600"/>
                </a:lnTo>
                <a:lnTo>
                  <a:pt x="336406" y="1803400"/>
                </a:lnTo>
                <a:lnTo>
                  <a:pt x="353294" y="1854200"/>
                </a:lnTo>
                <a:lnTo>
                  <a:pt x="370523" y="1905000"/>
                </a:lnTo>
                <a:lnTo>
                  <a:pt x="388087" y="1955800"/>
                </a:lnTo>
                <a:lnTo>
                  <a:pt x="405983" y="2006600"/>
                </a:lnTo>
                <a:lnTo>
                  <a:pt x="424209" y="2057400"/>
                </a:lnTo>
                <a:lnTo>
                  <a:pt x="442760" y="2108200"/>
                </a:lnTo>
                <a:lnTo>
                  <a:pt x="461633" y="2146300"/>
                </a:lnTo>
                <a:lnTo>
                  <a:pt x="480825" y="2197100"/>
                </a:lnTo>
                <a:lnTo>
                  <a:pt x="500332" y="2247900"/>
                </a:lnTo>
                <a:lnTo>
                  <a:pt x="520150" y="2286000"/>
                </a:lnTo>
                <a:lnTo>
                  <a:pt x="540278" y="2336800"/>
                </a:lnTo>
                <a:lnTo>
                  <a:pt x="560709" y="2374900"/>
                </a:lnTo>
                <a:lnTo>
                  <a:pt x="581443" y="2425700"/>
                </a:lnTo>
                <a:lnTo>
                  <a:pt x="602474" y="2463800"/>
                </a:lnTo>
                <a:lnTo>
                  <a:pt x="623800" y="2514600"/>
                </a:lnTo>
                <a:lnTo>
                  <a:pt x="645417" y="2552700"/>
                </a:lnTo>
                <a:lnTo>
                  <a:pt x="667321" y="2603500"/>
                </a:lnTo>
                <a:lnTo>
                  <a:pt x="689510" y="2641600"/>
                </a:lnTo>
                <a:lnTo>
                  <a:pt x="711979" y="2679700"/>
                </a:lnTo>
                <a:lnTo>
                  <a:pt x="734725" y="2730500"/>
                </a:lnTo>
                <a:lnTo>
                  <a:pt x="757746" y="2768600"/>
                </a:lnTo>
                <a:lnTo>
                  <a:pt x="781036" y="2806700"/>
                </a:lnTo>
                <a:lnTo>
                  <a:pt x="804594" y="2844800"/>
                </a:lnTo>
                <a:lnTo>
                  <a:pt x="828415" y="2882900"/>
                </a:lnTo>
                <a:lnTo>
                  <a:pt x="852496" y="2921000"/>
                </a:lnTo>
                <a:lnTo>
                  <a:pt x="876833" y="2959100"/>
                </a:lnTo>
                <a:lnTo>
                  <a:pt x="901424" y="3009900"/>
                </a:lnTo>
                <a:lnTo>
                  <a:pt x="926264" y="3048000"/>
                </a:lnTo>
                <a:lnTo>
                  <a:pt x="951350" y="3073400"/>
                </a:lnTo>
                <a:lnTo>
                  <a:pt x="976680" y="3111500"/>
                </a:lnTo>
                <a:lnTo>
                  <a:pt x="1002248" y="3149600"/>
                </a:lnTo>
                <a:lnTo>
                  <a:pt x="1028052" y="3187700"/>
                </a:lnTo>
                <a:lnTo>
                  <a:pt x="1054089" y="3225800"/>
                </a:lnTo>
                <a:lnTo>
                  <a:pt x="1080355" y="3263900"/>
                </a:lnTo>
                <a:lnTo>
                  <a:pt x="1106846" y="3302000"/>
                </a:lnTo>
                <a:lnTo>
                  <a:pt x="1133559" y="3327400"/>
                </a:lnTo>
                <a:lnTo>
                  <a:pt x="1160491" y="3365500"/>
                </a:lnTo>
                <a:lnTo>
                  <a:pt x="1187637" y="3403600"/>
                </a:lnTo>
                <a:lnTo>
                  <a:pt x="1214996" y="3429000"/>
                </a:lnTo>
                <a:lnTo>
                  <a:pt x="1242563" y="3467100"/>
                </a:lnTo>
                <a:lnTo>
                  <a:pt x="1270334" y="3505200"/>
                </a:lnTo>
                <a:lnTo>
                  <a:pt x="1298307" y="3530600"/>
                </a:lnTo>
                <a:lnTo>
                  <a:pt x="1326478" y="3568700"/>
                </a:lnTo>
                <a:lnTo>
                  <a:pt x="1354843" y="3594100"/>
                </a:lnTo>
                <a:lnTo>
                  <a:pt x="1383400" y="3632200"/>
                </a:lnTo>
                <a:lnTo>
                  <a:pt x="1441071" y="3683000"/>
                </a:lnTo>
                <a:lnTo>
                  <a:pt x="1470180" y="3721100"/>
                </a:lnTo>
                <a:lnTo>
                  <a:pt x="1528925" y="3771900"/>
                </a:lnTo>
                <a:lnTo>
                  <a:pt x="1558554" y="3810000"/>
                </a:lnTo>
                <a:lnTo>
                  <a:pt x="1648430" y="3886200"/>
                </a:lnTo>
                <a:lnTo>
                  <a:pt x="1678706" y="3924300"/>
                </a:lnTo>
                <a:lnTo>
                  <a:pt x="1832314" y="4051300"/>
                </a:lnTo>
                <a:lnTo>
                  <a:pt x="2021086" y="4203700"/>
                </a:lnTo>
                <a:lnTo>
                  <a:pt x="2052971" y="4216400"/>
                </a:lnTo>
                <a:lnTo>
                  <a:pt x="2149281" y="4292600"/>
                </a:lnTo>
                <a:lnTo>
                  <a:pt x="2181592" y="4305300"/>
                </a:lnTo>
                <a:lnTo>
                  <a:pt x="2279097" y="4381500"/>
                </a:lnTo>
                <a:lnTo>
                  <a:pt x="2311778" y="4394200"/>
                </a:lnTo>
                <a:lnTo>
                  <a:pt x="2344543" y="4419600"/>
                </a:lnTo>
                <a:lnTo>
                  <a:pt x="2377389" y="4432300"/>
                </a:lnTo>
                <a:lnTo>
                  <a:pt x="2428948" y="4470400"/>
                </a:lnTo>
                <a:lnTo>
                  <a:pt x="2532578" y="4521200"/>
                </a:lnTo>
                <a:lnTo>
                  <a:pt x="2584622" y="4559300"/>
                </a:lnTo>
                <a:lnTo>
                  <a:pt x="3057503" y="4787900"/>
                </a:lnTo>
                <a:lnTo>
                  <a:pt x="3110302" y="4800600"/>
                </a:lnTo>
                <a:lnTo>
                  <a:pt x="3215896" y="4851400"/>
                </a:lnTo>
                <a:lnTo>
                  <a:pt x="3268664" y="4864100"/>
                </a:lnTo>
                <a:lnTo>
                  <a:pt x="3321395" y="4889500"/>
                </a:lnTo>
                <a:lnTo>
                  <a:pt x="3374077" y="4902200"/>
                </a:lnTo>
                <a:lnTo>
                  <a:pt x="3426695" y="4927600"/>
                </a:lnTo>
                <a:lnTo>
                  <a:pt x="3531690" y="4953000"/>
                </a:lnTo>
                <a:lnTo>
                  <a:pt x="3584040" y="4978400"/>
                </a:lnTo>
                <a:lnTo>
                  <a:pt x="3792149" y="5029200"/>
                </a:lnTo>
                <a:lnTo>
                  <a:pt x="3843788" y="5054600"/>
                </a:lnTo>
                <a:lnTo>
                  <a:pt x="4048391" y="5105400"/>
                </a:lnTo>
                <a:lnTo>
                  <a:pt x="4126908" y="5105400"/>
                </a:lnTo>
                <a:lnTo>
                  <a:pt x="3764534" y="5016500"/>
                </a:lnTo>
                <a:lnTo>
                  <a:pt x="3712001" y="4991100"/>
                </a:lnTo>
                <a:lnTo>
                  <a:pt x="3553557" y="4953000"/>
                </a:lnTo>
                <a:lnTo>
                  <a:pt x="3500507" y="4927600"/>
                </a:lnTo>
                <a:lnTo>
                  <a:pt x="3447362" y="4914900"/>
                </a:lnTo>
                <a:lnTo>
                  <a:pt x="3394137" y="4889500"/>
                </a:lnTo>
                <a:lnTo>
                  <a:pt x="3340844" y="4876800"/>
                </a:lnTo>
                <a:lnTo>
                  <a:pt x="3287498" y="4851400"/>
                </a:lnTo>
                <a:lnTo>
                  <a:pt x="3234112" y="4838700"/>
                </a:lnTo>
                <a:lnTo>
                  <a:pt x="3180701" y="4813300"/>
                </a:lnTo>
                <a:lnTo>
                  <a:pt x="3127277" y="4800600"/>
                </a:lnTo>
                <a:lnTo>
                  <a:pt x="2595422" y="4546600"/>
                </a:lnTo>
                <a:lnTo>
                  <a:pt x="2542777" y="4508500"/>
                </a:lnTo>
                <a:lnTo>
                  <a:pt x="2437964" y="4457700"/>
                </a:lnTo>
                <a:lnTo>
                  <a:pt x="2385822" y="4419600"/>
                </a:lnTo>
                <a:lnTo>
                  <a:pt x="2352787" y="4406900"/>
                </a:lnTo>
                <a:lnTo>
                  <a:pt x="2286967" y="4356100"/>
                </a:lnTo>
                <a:lnTo>
                  <a:pt x="2254188" y="4343400"/>
                </a:lnTo>
                <a:lnTo>
                  <a:pt x="2188911" y="4292600"/>
                </a:lnTo>
                <a:lnTo>
                  <a:pt x="2156420" y="4279900"/>
                </a:lnTo>
                <a:lnTo>
                  <a:pt x="1995582" y="4152900"/>
                </a:lnTo>
                <a:lnTo>
                  <a:pt x="1963762" y="4140200"/>
                </a:lnTo>
                <a:lnTo>
                  <a:pt x="1806596" y="4013200"/>
                </a:lnTo>
                <a:lnTo>
                  <a:pt x="1775574" y="3987800"/>
                </a:lnTo>
                <a:lnTo>
                  <a:pt x="1744697" y="3949700"/>
                </a:lnTo>
                <a:lnTo>
                  <a:pt x="1622716" y="3848100"/>
                </a:lnTo>
                <a:lnTo>
                  <a:pt x="1592620" y="3810000"/>
                </a:lnTo>
                <a:lnTo>
                  <a:pt x="1503344" y="3733800"/>
                </a:lnTo>
                <a:lnTo>
                  <a:pt x="1473935" y="3695700"/>
                </a:lnTo>
                <a:lnTo>
                  <a:pt x="1444707" y="3670300"/>
                </a:lnTo>
                <a:lnTo>
                  <a:pt x="1415663" y="3632200"/>
                </a:lnTo>
                <a:lnTo>
                  <a:pt x="1386807" y="3606800"/>
                </a:lnTo>
                <a:lnTo>
                  <a:pt x="1358142" y="3568700"/>
                </a:lnTo>
                <a:lnTo>
                  <a:pt x="1329672" y="3543300"/>
                </a:lnTo>
                <a:lnTo>
                  <a:pt x="1301400" y="3505200"/>
                </a:lnTo>
                <a:lnTo>
                  <a:pt x="1273331" y="3479800"/>
                </a:lnTo>
                <a:lnTo>
                  <a:pt x="1245467" y="3441700"/>
                </a:lnTo>
                <a:lnTo>
                  <a:pt x="1217811" y="3416300"/>
                </a:lnTo>
                <a:lnTo>
                  <a:pt x="1190368" y="3378200"/>
                </a:lnTo>
                <a:lnTo>
                  <a:pt x="1163142" y="3340100"/>
                </a:lnTo>
                <a:lnTo>
                  <a:pt x="1136135" y="3302000"/>
                </a:lnTo>
                <a:lnTo>
                  <a:pt x="1109351" y="3276600"/>
                </a:lnTo>
                <a:lnTo>
                  <a:pt x="1082793" y="3238500"/>
                </a:lnTo>
                <a:lnTo>
                  <a:pt x="1056466" y="3200400"/>
                </a:lnTo>
                <a:lnTo>
                  <a:pt x="1030372" y="3162300"/>
                </a:lnTo>
                <a:lnTo>
                  <a:pt x="1004516" y="3124200"/>
                </a:lnTo>
                <a:lnTo>
                  <a:pt x="978901" y="3086100"/>
                </a:lnTo>
                <a:lnTo>
                  <a:pt x="953529" y="3048000"/>
                </a:lnTo>
                <a:lnTo>
                  <a:pt x="928406" y="3009900"/>
                </a:lnTo>
                <a:lnTo>
                  <a:pt x="903534" y="2971800"/>
                </a:lnTo>
                <a:lnTo>
                  <a:pt x="878917" y="2933700"/>
                </a:lnTo>
                <a:lnTo>
                  <a:pt x="854559" y="2895600"/>
                </a:lnTo>
                <a:lnTo>
                  <a:pt x="830462" y="2857500"/>
                </a:lnTo>
                <a:lnTo>
                  <a:pt x="806631" y="2819400"/>
                </a:lnTo>
                <a:lnTo>
                  <a:pt x="783069" y="2781300"/>
                </a:lnTo>
                <a:lnTo>
                  <a:pt x="759779" y="2743200"/>
                </a:lnTo>
                <a:lnTo>
                  <a:pt x="736766" y="2692400"/>
                </a:lnTo>
                <a:lnTo>
                  <a:pt x="714032" y="2654300"/>
                </a:lnTo>
                <a:lnTo>
                  <a:pt x="691581" y="2616200"/>
                </a:lnTo>
                <a:lnTo>
                  <a:pt x="669417" y="2565400"/>
                </a:lnTo>
                <a:lnTo>
                  <a:pt x="647544" y="2527300"/>
                </a:lnTo>
                <a:lnTo>
                  <a:pt x="625964" y="2476500"/>
                </a:lnTo>
                <a:lnTo>
                  <a:pt x="604681" y="2438400"/>
                </a:lnTo>
                <a:lnTo>
                  <a:pt x="583699" y="2387600"/>
                </a:lnTo>
                <a:lnTo>
                  <a:pt x="563022" y="2349500"/>
                </a:lnTo>
                <a:lnTo>
                  <a:pt x="542653" y="2298700"/>
                </a:lnTo>
                <a:lnTo>
                  <a:pt x="522594" y="2260600"/>
                </a:lnTo>
                <a:lnTo>
                  <a:pt x="502851" y="2209800"/>
                </a:lnTo>
                <a:lnTo>
                  <a:pt x="483427" y="2159000"/>
                </a:lnTo>
                <a:lnTo>
                  <a:pt x="464324" y="2108200"/>
                </a:lnTo>
                <a:lnTo>
                  <a:pt x="445547" y="2070100"/>
                </a:lnTo>
                <a:lnTo>
                  <a:pt x="427099" y="2019300"/>
                </a:lnTo>
                <a:lnTo>
                  <a:pt x="408984" y="1968500"/>
                </a:lnTo>
                <a:lnTo>
                  <a:pt x="391205" y="1917700"/>
                </a:lnTo>
                <a:lnTo>
                  <a:pt x="373766" y="1866900"/>
                </a:lnTo>
                <a:lnTo>
                  <a:pt x="356669" y="1816100"/>
                </a:lnTo>
                <a:lnTo>
                  <a:pt x="339920" y="1765300"/>
                </a:lnTo>
                <a:lnTo>
                  <a:pt x="323521" y="1714500"/>
                </a:lnTo>
                <a:lnTo>
                  <a:pt x="307475" y="1663700"/>
                </a:lnTo>
                <a:lnTo>
                  <a:pt x="291788" y="1612900"/>
                </a:lnTo>
                <a:lnTo>
                  <a:pt x="276460" y="1562100"/>
                </a:lnTo>
                <a:lnTo>
                  <a:pt x="261498" y="1511300"/>
                </a:lnTo>
                <a:lnTo>
                  <a:pt x="246903" y="1447800"/>
                </a:lnTo>
                <a:lnTo>
                  <a:pt x="232680" y="1397000"/>
                </a:lnTo>
                <a:lnTo>
                  <a:pt x="218832" y="1346200"/>
                </a:lnTo>
                <a:lnTo>
                  <a:pt x="205362" y="1282700"/>
                </a:lnTo>
                <a:lnTo>
                  <a:pt x="192275" y="1231900"/>
                </a:lnTo>
                <a:lnTo>
                  <a:pt x="179573" y="1168400"/>
                </a:lnTo>
                <a:lnTo>
                  <a:pt x="167260" y="1117600"/>
                </a:lnTo>
                <a:lnTo>
                  <a:pt x="155340" y="1054100"/>
                </a:lnTo>
                <a:lnTo>
                  <a:pt x="143816" y="1003300"/>
                </a:lnTo>
                <a:lnTo>
                  <a:pt x="132692" y="939800"/>
                </a:lnTo>
                <a:lnTo>
                  <a:pt x="121972" y="889000"/>
                </a:lnTo>
                <a:lnTo>
                  <a:pt x="111658" y="825500"/>
                </a:lnTo>
                <a:lnTo>
                  <a:pt x="101754" y="762000"/>
                </a:lnTo>
                <a:lnTo>
                  <a:pt x="92264" y="698500"/>
                </a:lnTo>
                <a:lnTo>
                  <a:pt x="83192" y="647700"/>
                </a:lnTo>
                <a:lnTo>
                  <a:pt x="74541" y="584200"/>
                </a:lnTo>
                <a:lnTo>
                  <a:pt x="66314" y="520700"/>
                </a:lnTo>
                <a:lnTo>
                  <a:pt x="58515" y="457200"/>
                </a:lnTo>
                <a:lnTo>
                  <a:pt x="51148" y="393700"/>
                </a:lnTo>
                <a:lnTo>
                  <a:pt x="44216" y="330200"/>
                </a:lnTo>
                <a:lnTo>
                  <a:pt x="37722" y="266700"/>
                </a:lnTo>
                <a:lnTo>
                  <a:pt x="31671" y="203200"/>
                </a:lnTo>
                <a:lnTo>
                  <a:pt x="26065" y="127000"/>
                </a:lnTo>
                <a:lnTo>
                  <a:pt x="20908" y="63500"/>
                </a:lnTo>
                <a:lnTo>
                  <a:pt x="16205" y="0"/>
                </a:lnTo>
                <a:close/>
              </a:path>
            </a:pathLst>
          </a:custGeom>
          <a:solidFill>
            <a:srgbClr val="F6891F">
              <a:alpha val="96000"/>
            </a:srgbClr>
          </a:solidFill>
        </p:spPr>
        <p:txBody>
          <a:bodyPr wrap="square" lIns="0" tIns="0" rIns="0" bIns="0" rtlCol="0"/>
          <a:lstStyle/>
          <a:p>
            <a:endParaRPr sz="1300">
              <a:latin typeface="Century Gothic" panose="020B0502020202020204" pitchFamily="34" charset="0"/>
            </a:endParaRPr>
          </a:p>
        </p:txBody>
      </p:sp>
      <p:sp>
        <p:nvSpPr>
          <p:cNvPr id="42" name="Прямоугольник 41">
            <a:extLst>
              <a:ext uri="{FF2B5EF4-FFF2-40B4-BE49-F238E27FC236}"/>
            </a:extLst>
          </p:cNvPr>
          <p:cNvSpPr/>
          <p:nvPr/>
        </p:nvSpPr>
        <p:spPr>
          <a:xfrm rot="10800000" flipV="1">
            <a:off x="1304925" y="1111250"/>
            <a:ext cx="5745163" cy="44450"/>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ru-RU" sz="1984"/>
          </a:p>
        </p:txBody>
      </p:sp>
      <p:sp>
        <p:nvSpPr>
          <p:cNvPr id="43" name="Прямоугольник 42">
            <a:extLst>
              <a:ext uri="{FF2B5EF4-FFF2-40B4-BE49-F238E27FC236}"/>
            </a:extLst>
          </p:cNvPr>
          <p:cNvSpPr/>
          <p:nvPr/>
        </p:nvSpPr>
        <p:spPr>
          <a:xfrm>
            <a:off x="2879725" y="971550"/>
            <a:ext cx="5003800" cy="3968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ru-RU" sz="1786"/>
          </a:p>
        </p:txBody>
      </p:sp>
      <p:sp>
        <p:nvSpPr>
          <p:cNvPr id="44" name="Прямоугольник 43">
            <a:extLst>
              <a:ext uri="{FF2B5EF4-FFF2-40B4-BE49-F238E27FC236}"/>
            </a:extLst>
          </p:cNvPr>
          <p:cNvSpPr/>
          <p:nvPr/>
        </p:nvSpPr>
        <p:spPr>
          <a:xfrm>
            <a:off x="503238" y="750888"/>
            <a:ext cx="4500562" cy="690562"/>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ru-RU" b="1" cap="all" dirty="0"/>
          </a:p>
        </p:txBody>
      </p:sp>
      <p:sp>
        <p:nvSpPr>
          <p:cNvPr id="46" name="TextBox 43"/>
          <p:cNvSpPr txBox="1">
            <a:spLocks noChangeArrowheads="1"/>
          </p:cNvSpPr>
          <p:nvPr/>
        </p:nvSpPr>
        <p:spPr bwMode="auto">
          <a:xfrm>
            <a:off x="641350" y="822325"/>
            <a:ext cx="4182938" cy="50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97" tIns="34548" rIns="69097" bIns="34548">
            <a:spAutoFit/>
          </a:bodyPr>
          <a:lstStyle>
            <a:lvl1pPr marL="9525" defTabSz="690563">
              <a:spcBef>
                <a:spcPct val="20000"/>
              </a:spcBef>
              <a:buFont typeface="Arial" panose="020B0604020202020204" pitchFamily="34" charset="0"/>
              <a:buChar char="•"/>
              <a:defRPr sz="3200">
                <a:solidFill>
                  <a:schemeClr val="tx1"/>
                </a:solidFill>
                <a:latin typeface="Tahoma" panose="020B0604030504040204" pitchFamily="34" charset="0"/>
                <a:cs typeface="Tahoma" panose="020B0604030504040204" pitchFamily="34" charset="0"/>
              </a:defRPr>
            </a:lvl1pPr>
            <a:lvl2pPr marL="742950" indent="-285750" defTabSz="690563">
              <a:spcBef>
                <a:spcPct val="20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2pPr>
            <a:lvl3pPr marL="1143000" indent="-228600" defTabSz="690563">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3pPr>
            <a:lvl4pPr marL="1600200" indent="-228600" defTabSz="690563">
              <a:spcBef>
                <a:spcPct val="200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4pPr>
            <a:lvl5pPr marL="2057400" indent="-228600" defTabSz="690563">
              <a:spcBef>
                <a:spcPct val="200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5pPr>
            <a:lvl6pPr marL="2514600" indent="-228600" defTabSz="690563"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6pPr>
            <a:lvl7pPr marL="2971800" indent="-228600" defTabSz="690563"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7pPr>
            <a:lvl8pPr marL="3429000" indent="-228600" defTabSz="690563"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8pPr>
            <a:lvl9pPr marL="3886200" indent="-228600" defTabSz="690563"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9pPr>
          </a:lstStyle>
          <a:p>
            <a:pPr marL="9525" lvl="1" indent="0">
              <a:spcBef>
                <a:spcPts val="75"/>
              </a:spcBef>
              <a:buNone/>
            </a:pPr>
            <a:r>
              <a:rPr lang="ru-RU" sz="1400" b="1" cap="all" dirty="0">
                <a:solidFill>
                  <a:schemeClr val="bg1"/>
                </a:solidFill>
                <a:latin typeface="Century Gothic" panose="020B0502020202020204" pitchFamily="34" charset="0"/>
                <a:ea typeface="Gotham Pro Black"/>
                <a:cs typeface="Gotham Pro Black"/>
              </a:rPr>
              <a:t>Приоритетные задачи развития </a:t>
            </a:r>
            <a:r>
              <a:rPr lang="ru-RU" sz="1400" b="1" cap="all" dirty="0" smtClean="0">
                <a:solidFill>
                  <a:schemeClr val="bg1"/>
                </a:solidFill>
                <a:latin typeface="Century Gothic" panose="020B0502020202020204" pitchFamily="34" charset="0"/>
                <a:ea typeface="Gotham Pro Black"/>
                <a:cs typeface="Gotham Pro Black"/>
              </a:rPr>
              <a:t>системы </a:t>
            </a:r>
            <a:r>
              <a:rPr lang="ru-RU" sz="1400" b="1" cap="all" dirty="0">
                <a:solidFill>
                  <a:schemeClr val="bg1"/>
                </a:solidFill>
                <a:latin typeface="Century Gothic" panose="020B0502020202020204" pitchFamily="34" charset="0"/>
                <a:ea typeface="Gotham Pro Black"/>
                <a:cs typeface="Gotham Pro Black"/>
              </a:rPr>
              <a:t>общего образования Томской </a:t>
            </a:r>
            <a:r>
              <a:rPr lang="ru-RU" sz="1400" b="1" cap="all" dirty="0" smtClean="0">
                <a:solidFill>
                  <a:schemeClr val="bg1"/>
                </a:solidFill>
                <a:latin typeface="Century Gothic" panose="020B0502020202020204" pitchFamily="34" charset="0"/>
                <a:ea typeface="Gotham Pro Black"/>
                <a:cs typeface="Gotham Pro Black"/>
              </a:rPr>
              <a:t>области</a:t>
            </a:r>
            <a:endParaRPr lang="ru-RU" sz="1400" b="1" cap="all" dirty="0">
              <a:solidFill>
                <a:schemeClr val="bg1"/>
              </a:solidFill>
              <a:latin typeface="Century Gothic" panose="020B0502020202020204" pitchFamily="34" charset="0"/>
              <a:ea typeface="Gotham Pro Black"/>
              <a:cs typeface="Gotham Pro Black"/>
            </a:endParaRPr>
          </a:p>
        </p:txBody>
      </p:sp>
      <p:sp>
        <p:nvSpPr>
          <p:cNvPr id="53" name="object 77"/>
          <p:cNvSpPr/>
          <p:nvPr/>
        </p:nvSpPr>
        <p:spPr>
          <a:xfrm rot="11824173">
            <a:off x="2248490" y="4634223"/>
            <a:ext cx="554355" cy="498251"/>
          </a:xfrm>
          <a:custGeom>
            <a:avLst/>
            <a:gdLst/>
            <a:ahLst/>
            <a:cxnLst/>
            <a:rect l="l" t="t" r="r" b="b"/>
            <a:pathLst>
              <a:path w="554354" h="469900">
                <a:moveTo>
                  <a:pt x="553974" y="0"/>
                </a:moveTo>
                <a:lnTo>
                  <a:pt x="495903" y="10580"/>
                </a:lnTo>
                <a:lnTo>
                  <a:pt x="440944" y="23845"/>
                </a:lnTo>
                <a:lnTo>
                  <a:pt x="389098" y="39794"/>
                </a:lnTo>
                <a:lnTo>
                  <a:pt x="340364" y="58429"/>
                </a:lnTo>
                <a:lnTo>
                  <a:pt x="294744" y="79750"/>
                </a:lnTo>
                <a:lnTo>
                  <a:pt x="252237" y="103758"/>
                </a:lnTo>
                <a:lnTo>
                  <a:pt x="212845" y="130455"/>
                </a:lnTo>
                <a:lnTo>
                  <a:pt x="176567" y="159841"/>
                </a:lnTo>
                <a:lnTo>
                  <a:pt x="143404" y="191916"/>
                </a:lnTo>
                <a:lnTo>
                  <a:pt x="113357" y="226683"/>
                </a:lnTo>
                <a:lnTo>
                  <a:pt x="86426" y="264141"/>
                </a:lnTo>
                <a:lnTo>
                  <a:pt x="62611" y="304291"/>
                </a:lnTo>
                <a:lnTo>
                  <a:pt x="0" y="291973"/>
                </a:lnTo>
                <a:lnTo>
                  <a:pt x="73405" y="469391"/>
                </a:lnTo>
                <a:lnTo>
                  <a:pt x="225425" y="336423"/>
                </a:lnTo>
                <a:lnTo>
                  <a:pt x="162940" y="323976"/>
                </a:lnTo>
                <a:lnTo>
                  <a:pt x="176502" y="284302"/>
                </a:lnTo>
                <a:lnTo>
                  <a:pt x="194464" y="246674"/>
                </a:lnTo>
                <a:lnTo>
                  <a:pt x="216826" y="211091"/>
                </a:lnTo>
                <a:lnTo>
                  <a:pt x="243587" y="177553"/>
                </a:lnTo>
                <a:lnTo>
                  <a:pt x="274745" y="146060"/>
                </a:lnTo>
                <a:lnTo>
                  <a:pt x="310299" y="116610"/>
                </a:lnTo>
                <a:lnTo>
                  <a:pt x="350248" y="89204"/>
                </a:lnTo>
                <a:lnTo>
                  <a:pt x="394592" y="63840"/>
                </a:lnTo>
                <a:lnTo>
                  <a:pt x="443328" y="40519"/>
                </a:lnTo>
                <a:lnTo>
                  <a:pt x="496455" y="19239"/>
                </a:lnTo>
                <a:lnTo>
                  <a:pt x="553974" y="0"/>
                </a:lnTo>
                <a:close/>
              </a:path>
            </a:pathLst>
          </a:custGeom>
          <a:solidFill>
            <a:srgbClr val="94B3D6"/>
          </a:solidFill>
        </p:spPr>
        <p:txBody>
          <a:bodyPr wrap="square" lIns="0" tIns="0" rIns="0" bIns="0" rtlCol="0"/>
          <a:lstStyle/>
          <a:p>
            <a:endParaRPr/>
          </a:p>
        </p:txBody>
      </p:sp>
      <p:sp>
        <p:nvSpPr>
          <p:cNvPr id="54" name="object 77"/>
          <p:cNvSpPr/>
          <p:nvPr/>
        </p:nvSpPr>
        <p:spPr>
          <a:xfrm rot="11824173">
            <a:off x="1681645" y="3630566"/>
            <a:ext cx="554355" cy="469900"/>
          </a:xfrm>
          <a:custGeom>
            <a:avLst/>
            <a:gdLst/>
            <a:ahLst/>
            <a:cxnLst/>
            <a:rect l="l" t="t" r="r" b="b"/>
            <a:pathLst>
              <a:path w="554354" h="469900">
                <a:moveTo>
                  <a:pt x="553974" y="0"/>
                </a:moveTo>
                <a:lnTo>
                  <a:pt x="495903" y="10580"/>
                </a:lnTo>
                <a:lnTo>
                  <a:pt x="440944" y="23845"/>
                </a:lnTo>
                <a:lnTo>
                  <a:pt x="389098" y="39794"/>
                </a:lnTo>
                <a:lnTo>
                  <a:pt x="340364" y="58429"/>
                </a:lnTo>
                <a:lnTo>
                  <a:pt x="294744" y="79750"/>
                </a:lnTo>
                <a:lnTo>
                  <a:pt x="252237" y="103758"/>
                </a:lnTo>
                <a:lnTo>
                  <a:pt x="212845" y="130455"/>
                </a:lnTo>
                <a:lnTo>
                  <a:pt x="176567" y="159841"/>
                </a:lnTo>
                <a:lnTo>
                  <a:pt x="143404" y="191916"/>
                </a:lnTo>
                <a:lnTo>
                  <a:pt x="113357" y="226683"/>
                </a:lnTo>
                <a:lnTo>
                  <a:pt x="86426" y="264141"/>
                </a:lnTo>
                <a:lnTo>
                  <a:pt x="62611" y="304291"/>
                </a:lnTo>
                <a:lnTo>
                  <a:pt x="0" y="291973"/>
                </a:lnTo>
                <a:lnTo>
                  <a:pt x="73405" y="469391"/>
                </a:lnTo>
                <a:lnTo>
                  <a:pt x="225425" y="336423"/>
                </a:lnTo>
                <a:lnTo>
                  <a:pt x="162940" y="323976"/>
                </a:lnTo>
                <a:lnTo>
                  <a:pt x="176502" y="284302"/>
                </a:lnTo>
                <a:lnTo>
                  <a:pt x="194464" y="246674"/>
                </a:lnTo>
                <a:lnTo>
                  <a:pt x="216826" y="211091"/>
                </a:lnTo>
                <a:lnTo>
                  <a:pt x="243587" y="177553"/>
                </a:lnTo>
                <a:lnTo>
                  <a:pt x="274745" y="146060"/>
                </a:lnTo>
                <a:lnTo>
                  <a:pt x="310299" y="116610"/>
                </a:lnTo>
                <a:lnTo>
                  <a:pt x="350248" y="89204"/>
                </a:lnTo>
                <a:lnTo>
                  <a:pt x="394592" y="63840"/>
                </a:lnTo>
                <a:lnTo>
                  <a:pt x="443328" y="40519"/>
                </a:lnTo>
                <a:lnTo>
                  <a:pt x="496455" y="19239"/>
                </a:lnTo>
                <a:lnTo>
                  <a:pt x="553974" y="0"/>
                </a:lnTo>
                <a:close/>
              </a:path>
            </a:pathLst>
          </a:custGeom>
          <a:solidFill>
            <a:srgbClr val="94B3D6"/>
          </a:solidFill>
        </p:spPr>
        <p:txBody>
          <a:bodyPr wrap="square" lIns="0" tIns="0" rIns="0" bIns="0" rtlCol="0"/>
          <a:lstStyle/>
          <a:p>
            <a:endParaRPr/>
          </a:p>
        </p:txBody>
      </p:sp>
      <p:sp>
        <p:nvSpPr>
          <p:cNvPr id="55" name="object 77"/>
          <p:cNvSpPr/>
          <p:nvPr/>
        </p:nvSpPr>
        <p:spPr>
          <a:xfrm rot="11824173">
            <a:off x="1246238" y="2590191"/>
            <a:ext cx="554355" cy="579880"/>
          </a:xfrm>
          <a:custGeom>
            <a:avLst/>
            <a:gdLst/>
            <a:ahLst/>
            <a:cxnLst/>
            <a:rect l="l" t="t" r="r" b="b"/>
            <a:pathLst>
              <a:path w="554354" h="469900">
                <a:moveTo>
                  <a:pt x="553974" y="0"/>
                </a:moveTo>
                <a:lnTo>
                  <a:pt x="495903" y="10580"/>
                </a:lnTo>
                <a:lnTo>
                  <a:pt x="440944" y="23845"/>
                </a:lnTo>
                <a:lnTo>
                  <a:pt x="389098" y="39794"/>
                </a:lnTo>
                <a:lnTo>
                  <a:pt x="340364" y="58429"/>
                </a:lnTo>
                <a:lnTo>
                  <a:pt x="294744" y="79750"/>
                </a:lnTo>
                <a:lnTo>
                  <a:pt x="252237" y="103758"/>
                </a:lnTo>
                <a:lnTo>
                  <a:pt x="212845" y="130455"/>
                </a:lnTo>
                <a:lnTo>
                  <a:pt x="176567" y="159841"/>
                </a:lnTo>
                <a:lnTo>
                  <a:pt x="143404" y="191916"/>
                </a:lnTo>
                <a:lnTo>
                  <a:pt x="113357" y="226683"/>
                </a:lnTo>
                <a:lnTo>
                  <a:pt x="86426" y="264141"/>
                </a:lnTo>
                <a:lnTo>
                  <a:pt x="62611" y="304291"/>
                </a:lnTo>
                <a:lnTo>
                  <a:pt x="0" y="291973"/>
                </a:lnTo>
                <a:lnTo>
                  <a:pt x="73405" y="469391"/>
                </a:lnTo>
                <a:lnTo>
                  <a:pt x="225425" y="336423"/>
                </a:lnTo>
                <a:lnTo>
                  <a:pt x="162940" y="323976"/>
                </a:lnTo>
                <a:lnTo>
                  <a:pt x="176502" y="284302"/>
                </a:lnTo>
                <a:lnTo>
                  <a:pt x="194464" y="246674"/>
                </a:lnTo>
                <a:lnTo>
                  <a:pt x="216826" y="211091"/>
                </a:lnTo>
                <a:lnTo>
                  <a:pt x="243587" y="177553"/>
                </a:lnTo>
                <a:lnTo>
                  <a:pt x="274745" y="146060"/>
                </a:lnTo>
                <a:lnTo>
                  <a:pt x="310299" y="116610"/>
                </a:lnTo>
                <a:lnTo>
                  <a:pt x="350248" y="89204"/>
                </a:lnTo>
                <a:lnTo>
                  <a:pt x="394592" y="63840"/>
                </a:lnTo>
                <a:lnTo>
                  <a:pt x="443328" y="40519"/>
                </a:lnTo>
                <a:lnTo>
                  <a:pt x="496455" y="19239"/>
                </a:lnTo>
                <a:lnTo>
                  <a:pt x="553974" y="0"/>
                </a:lnTo>
                <a:close/>
              </a:path>
            </a:pathLst>
          </a:custGeom>
          <a:solidFill>
            <a:srgbClr val="94B3D6"/>
          </a:solidFill>
        </p:spPr>
        <p:txBody>
          <a:bodyPr wrap="square" lIns="0" tIns="0" rIns="0" bIns="0" rtlCol="0"/>
          <a:lstStyle/>
          <a:p>
            <a:endParaRPr/>
          </a:p>
        </p:txBody>
      </p:sp>
      <p:pic>
        <p:nvPicPr>
          <p:cNvPr id="3076" name="Picture 4" descr="https://www.pinclipart.com/picdir/big/149-1495071_rr-icon-recovery-asia-and-australias-engagement-wi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4134" y="2673731"/>
            <a:ext cx="268663" cy="2686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s://www.pinclipart.com/picdir/big/149-1495071_rr-icon-recovery-asia-and-australias-engagement-wi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3893" y="3846328"/>
            <a:ext cx="295529" cy="29552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s://www.pinclipart.com/picdir/big/149-1495071_rr-icon-recovery-asia-and-australias-engagement-wi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0319" y="7164685"/>
            <a:ext cx="268663" cy="2686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chool-nivenskoe.klgd.eduru.ru/media/2020/08/14/1256545754/cifrovaya_obrazovatel_naya_sred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5773" y="3830868"/>
            <a:ext cx="331989" cy="3118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online.i-ineko.ru/pluginfile.php/372/course/overviewfiles/%D0%9E%D1%85%D1%80%D0%B0%D0%BD%D0%B0%20%D1%82%D1%80%D1%83%D0%B4%D0%B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5525" y="5087536"/>
            <a:ext cx="431708" cy="310712"/>
          </a:xfrm>
          <a:prstGeom prst="rect">
            <a:avLst/>
          </a:prstGeom>
          <a:noFill/>
          <a:extLst>
            <a:ext uri="{909E8E84-426E-40DD-AFC4-6F175D3DCCD1}">
              <a14:hiddenFill xmlns:a14="http://schemas.microsoft.com/office/drawing/2010/main">
                <a:solidFill>
                  <a:srgbClr val="FFFFFF"/>
                </a:solidFill>
              </a14:hiddenFill>
            </a:ext>
          </a:extLst>
        </p:spPr>
      </p:pic>
      <p:sp>
        <p:nvSpPr>
          <p:cNvPr id="58" name="Прямоугольник 57"/>
          <p:cNvSpPr/>
          <p:nvPr/>
        </p:nvSpPr>
        <p:spPr>
          <a:xfrm>
            <a:off x="6007730" y="5001146"/>
            <a:ext cx="1581338" cy="683264"/>
          </a:xfrm>
          <a:prstGeom prst="rect">
            <a:avLst/>
          </a:prstGeom>
        </p:spPr>
        <p:txBody>
          <a:bodyPr wrap="square">
            <a:spAutoFit/>
          </a:bodyPr>
          <a:lstStyle/>
          <a:p>
            <a:pPr marL="12700" marR="5080" algn="ctr">
              <a:lnSpc>
                <a:spcPct val="80000"/>
              </a:lnSpc>
              <a:spcBef>
                <a:spcPts val="335"/>
              </a:spcBef>
              <a:buClr>
                <a:srgbClr val="00B0F0"/>
              </a:buClr>
              <a:defRPr sz="1800"/>
            </a:pPr>
            <a:r>
              <a:rPr lang="ru-RU" sz="1200" dirty="0" smtClean="0">
                <a:solidFill>
                  <a:schemeClr val="accent1">
                    <a:lumMod val="75000"/>
                  </a:schemeClr>
                </a:solidFill>
                <a:latin typeface="Century Gothic" panose="020B0502020202020204" pitchFamily="34" charset="0"/>
                <a:ea typeface="Arial"/>
                <a:cs typeface="Gotham Pro Light" panose="02000503030000020004" pitchFamily="2" charset="0"/>
              </a:rPr>
              <a:t>Создание современных и безопасных условий</a:t>
            </a:r>
            <a:endParaRPr lang="ru-RU" sz="1200" dirty="0">
              <a:solidFill>
                <a:schemeClr val="accent1">
                  <a:lumMod val="75000"/>
                </a:schemeClr>
              </a:solidFill>
              <a:latin typeface="Century Gothic" panose="020B0502020202020204" pitchFamily="34" charset="0"/>
              <a:ea typeface="Arial"/>
              <a:cs typeface="Gotham Pro Light" panose="02000503030000020004" pitchFamily="2" charset="0"/>
            </a:endParaRPr>
          </a:p>
        </p:txBody>
      </p:sp>
    </p:spTree>
    <p:extLst>
      <p:ext uri="{BB962C8B-B14F-4D97-AF65-F5344CB8AC3E}">
        <p14:creationId xmlns:p14="http://schemas.microsoft.com/office/powerpoint/2010/main" val="2701756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5776" y="4788421"/>
            <a:ext cx="122413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descr="https://vseodetyah.com/editorfiles/rebenok-v-shkole(6).jpg"/>
          <p:cNvPicPr/>
          <p:nvPr/>
        </p:nvPicPr>
        <p:blipFill>
          <a:blip r:embed="rId3">
            <a:extLst>
              <a:ext uri="{28A0092B-C50C-407E-A947-70E740481C1C}">
                <a14:useLocalDpi xmlns:a14="http://schemas.microsoft.com/office/drawing/2010/main" val="0"/>
              </a:ext>
            </a:extLst>
          </a:blip>
          <a:srcRect/>
          <a:stretch>
            <a:fillRect/>
          </a:stretch>
        </p:blipFill>
        <p:spPr bwMode="auto">
          <a:xfrm>
            <a:off x="503808" y="2484165"/>
            <a:ext cx="4824536" cy="3133586"/>
          </a:xfrm>
          <a:prstGeom prst="rect">
            <a:avLst/>
          </a:prstGeom>
          <a:noFill/>
          <a:ln>
            <a:noFill/>
          </a:ln>
        </p:spPr>
      </p:pic>
      <p:pic>
        <p:nvPicPr>
          <p:cNvPr id="7" name="Рисунок 6" descr="https://free-png.ru/wp-content/uploads/2021/05/free-png.ru-50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152" y="899989"/>
            <a:ext cx="2131303" cy="2016874"/>
          </a:xfrm>
          <a:prstGeom prst="rect">
            <a:avLst/>
          </a:prstGeom>
          <a:noFill/>
          <a:ln>
            <a:noFill/>
          </a:ln>
        </p:spPr>
      </p:pic>
    </p:spTree>
    <p:extLst>
      <p:ext uri="{BB962C8B-B14F-4D97-AF65-F5344CB8AC3E}">
        <p14:creationId xmlns:p14="http://schemas.microsoft.com/office/powerpoint/2010/main" val="3973827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5776" y="4788421"/>
            <a:ext cx="122413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503808" y="1332037"/>
            <a:ext cx="5256584" cy="2428569"/>
          </a:xfrm>
        </p:spPr>
        <p:txBody>
          <a:bodyPr/>
          <a:lstStyle/>
          <a:p>
            <a:r>
              <a:rPr lang="ru-RU" sz="2800" b="1" dirty="0">
                <a:solidFill>
                  <a:srgbClr val="1E3584"/>
                </a:solidFill>
                <a:latin typeface="Century Gothic" panose="020B0502020202020204" pitchFamily="34" charset="0"/>
                <a:cs typeface="Calibri" panose="020F0502020204030204" pitchFamily="34" charset="0"/>
                <a:sym typeface="Arial"/>
              </a:rPr>
              <a:t>Воспитание, обучение </a:t>
            </a:r>
            <a:r>
              <a:rPr lang="ru-RU" sz="2800" b="1" dirty="0" smtClean="0">
                <a:solidFill>
                  <a:srgbClr val="1E3584"/>
                </a:solidFill>
                <a:latin typeface="Century Gothic" panose="020B0502020202020204" pitchFamily="34" charset="0"/>
                <a:cs typeface="Calibri" panose="020F0502020204030204" pitchFamily="34" charset="0"/>
                <a:sym typeface="Arial"/>
              </a:rPr>
              <a:t/>
            </a:r>
            <a:br>
              <a:rPr lang="ru-RU" sz="2800" b="1" dirty="0" smtClean="0">
                <a:solidFill>
                  <a:srgbClr val="1E3584"/>
                </a:solidFill>
                <a:latin typeface="Century Gothic" panose="020B0502020202020204" pitchFamily="34" charset="0"/>
                <a:cs typeface="Calibri" panose="020F0502020204030204" pitchFamily="34" charset="0"/>
                <a:sym typeface="Arial"/>
              </a:rPr>
            </a:br>
            <a:r>
              <a:rPr lang="ru-RU" sz="2800" b="1" dirty="0" smtClean="0">
                <a:solidFill>
                  <a:srgbClr val="1E3584"/>
                </a:solidFill>
                <a:latin typeface="Century Gothic" panose="020B0502020202020204" pitchFamily="34" charset="0"/>
                <a:cs typeface="Calibri" panose="020F0502020204030204" pitchFamily="34" charset="0"/>
                <a:sym typeface="Arial"/>
              </a:rPr>
              <a:t>и </a:t>
            </a:r>
            <a:r>
              <a:rPr lang="ru-RU" sz="2800" b="1" dirty="0">
                <a:solidFill>
                  <a:srgbClr val="1E3584"/>
                </a:solidFill>
                <a:latin typeface="Century Gothic" panose="020B0502020202020204" pitchFamily="34" charset="0"/>
                <a:cs typeface="Calibri" panose="020F0502020204030204" pitchFamily="34" charset="0"/>
                <a:sym typeface="Arial"/>
              </a:rPr>
              <a:t>развитие детей </a:t>
            </a:r>
            <a:r>
              <a:rPr lang="ru-RU" sz="2800" b="1" dirty="0" smtClean="0">
                <a:solidFill>
                  <a:srgbClr val="1E3584"/>
                </a:solidFill>
                <a:latin typeface="Century Gothic" panose="020B0502020202020204" pitchFamily="34" charset="0"/>
                <a:cs typeface="Calibri" panose="020F0502020204030204" pitchFamily="34" charset="0"/>
                <a:sym typeface="Arial"/>
              </a:rPr>
              <a:t/>
            </a:r>
            <a:br>
              <a:rPr lang="ru-RU" sz="2800" b="1" dirty="0" smtClean="0">
                <a:solidFill>
                  <a:srgbClr val="1E3584"/>
                </a:solidFill>
                <a:latin typeface="Century Gothic" panose="020B0502020202020204" pitchFamily="34" charset="0"/>
                <a:cs typeface="Calibri" panose="020F0502020204030204" pitchFamily="34" charset="0"/>
                <a:sym typeface="Arial"/>
              </a:rPr>
            </a:br>
            <a:r>
              <a:rPr lang="ru-RU" sz="2800" b="1" dirty="0" smtClean="0">
                <a:solidFill>
                  <a:srgbClr val="1E3584"/>
                </a:solidFill>
                <a:latin typeface="Century Gothic" panose="020B0502020202020204" pitchFamily="34" charset="0"/>
                <a:cs typeface="Calibri" panose="020F0502020204030204" pitchFamily="34" charset="0"/>
                <a:sym typeface="Arial"/>
              </a:rPr>
              <a:t>Томской </a:t>
            </a:r>
            <a:r>
              <a:rPr lang="ru-RU" sz="2800" b="1" dirty="0">
                <a:solidFill>
                  <a:srgbClr val="1E3584"/>
                </a:solidFill>
                <a:latin typeface="Century Gothic" panose="020B0502020202020204" pitchFamily="34" charset="0"/>
                <a:cs typeface="Calibri" panose="020F0502020204030204" pitchFamily="34" charset="0"/>
                <a:sym typeface="Arial"/>
              </a:rPr>
              <a:t>области </a:t>
            </a:r>
            <a:r>
              <a:rPr lang="ru-RU" sz="2800" b="1" dirty="0" smtClean="0">
                <a:solidFill>
                  <a:srgbClr val="1E3584"/>
                </a:solidFill>
                <a:latin typeface="Century Gothic" panose="020B0502020202020204" pitchFamily="34" charset="0"/>
                <a:cs typeface="Calibri" panose="020F0502020204030204" pitchFamily="34" charset="0"/>
                <a:sym typeface="Arial"/>
              </a:rPr>
              <a:t>в </a:t>
            </a:r>
            <a:r>
              <a:rPr lang="ru-RU" sz="2800" b="1" dirty="0">
                <a:solidFill>
                  <a:srgbClr val="1E3584"/>
                </a:solidFill>
                <a:latin typeface="Century Gothic" panose="020B0502020202020204" pitchFamily="34" charset="0"/>
                <a:cs typeface="Calibri" panose="020F0502020204030204" pitchFamily="34" charset="0"/>
                <a:sym typeface="Arial"/>
              </a:rPr>
              <a:t>условиях </a:t>
            </a:r>
            <a:r>
              <a:rPr lang="ru-RU" sz="2800" b="1" dirty="0" smtClean="0">
                <a:solidFill>
                  <a:srgbClr val="1E3584"/>
                </a:solidFill>
                <a:latin typeface="Century Gothic" panose="020B0502020202020204" pitchFamily="34" charset="0"/>
                <a:cs typeface="Calibri" panose="020F0502020204030204" pitchFamily="34" charset="0"/>
                <a:sym typeface="Arial"/>
              </a:rPr>
              <a:t/>
            </a:r>
            <a:br>
              <a:rPr lang="ru-RU" sz="2800" b="1" dirty="0" smtClean="0">
                <a:solidFill>
                  <a:srgbClr val="1E3584"/>
                </a:solidFill>
                <a:latin typeface="Century Gothic" panose="020B0502020202020204" pitchFamily="34" charset="0"/>
                <a:cs typeface="Calibri" panose="020F0502020204030204" pitchFamily="34" charset="0"/>
                <a:sym typeface="Arial"/>
              </a:rPr>
            </a:br>
            <a:r>
              <a:rPr lang="ru-RU" sz="2800" b="1" dirty="0" smtClean="0">
                <a:solidFill>
                  <a:srgbClr val="1E3584"/>
                </a:solidFill>
                <a:latin typeface="Century Gothic" panose="020B0502020202020204" pitchFamily="34" charset="0"/>
                <a:cs typeface="Calibri" panose="020F0502020204030204" pitchFamily="34" charset="0"/>
                <a:sym typeface="Arial"/>
              </a:rPr>
              <a:t>современных </a:t>
            </a:r>
            <a:r>
              <a:rPr lang="ru-RU" sz="2800" b="1" dirty="0">
                <a:solidFill>
                  <a:srgbClr val="1E3584"/>
                </a:solidFill>
                <a:latin typeface="Century Gothic" panose="020B0502020202020204" pitchFamily="34" charset="0"/>
                <a:cs typeface="Calibri" panose="020F0502020204030204" pitchFamily="34" charset="0"/>
                <a:sym typeface="Arial"/>
              </a:rPr>
              <a:t>вызовов</a:t>
            </a:r>
          </a:p>
        </p:txBody>
      </p:sp>
      <p:sp>
        <p:nvSpPr>
          <p:cNvPr id="4" name="Заголовок 2"/>
          <p:cNvSpPr txBox="1">
            <a:spLocks/>
          </p:cNvSpPr>
          <p:nvPr/>
        </p:nvSpPr>
        <p:spPr>
          <a:xfrm>
            <a:off x="647824" y="4500389"/>
            <a:ext cx="5112568" cy="1728192"/>
          </a:xfrm>
          <a:prstGeom prst="rect">
            <a:avLst/>
          </a:prstGeom>
        </p:spPr>
        <p:txBody>
          <a:bodyPr vert="horz" lIns="0" tIns="0" rIns="0" bIns="0" rtlCol="0" anchor="t" anchorCtr="0">
            <a:noAutofit/>
          </a:bodyPr>
          <a:lstStyle>
            <a:lvl1pPr algn="l" defTabSz="914400" rtl="0" eaLnBrk="1" latinLnBrk="0" hangingPunct="1">
              <a:spcBef>
                <a:spcPct val="0"/>
              </a:spcBef>
              <a:buNone/>
              <a:defRPr sz="4400" kern="1200">
                <a:solidFill>
                  <a:schemeClr val="tx1"/>
                </a:solidFill>
                <a:latin typeface="Tahoma" pitchFamily="34" charset="0"/>
                <a:ea typeface="+mj-ea"/>
                <a:cs typeface="Tahoma" pitchFamily="34" charset="0"/>
              </a:defRPr>
            </a:lvl1pPr>
          </a:lstStyle>
          <a:p>
            <a:r>
              <a:rPr lang="ru-RU" sz="1800" dirty="0">
                <a:solidFill>
                  <a:srgbClr val="1E3584"/>
                </a:solidFill>
                <a:latin typeface="Century Gothic" panose="020B0502020202020204" pitchFamily="34" charset="0"/>
                <a:cs typeface="Calibri" panose="020F0502020204030204" pitchFamily="34" charset="0"/>
              </a:rPr>
              <a:t>Грабцевич Ирина Борисовна, </a:t>
            </a:r>
          </a:p>
          <a:p>
            <a:r>
              <a:rPr lang="ru-RU" sz="1800" dirty="0">
                <a:solidFill>
                  <a:srgbClr val="1E3584"/>
                </a:solidFill>
                <a:latin typeface="Century Gothic" panose="020B0502020202020204" pitchFamily="34" charset="0"/>
                <a:cs typeface="Calibri" panose="020F0502020204030204" pitchFamily="34" charset="0"/>
              </a:rPr>
              <a:t>начальник Департамента общего образования Томской области</a:t>
            </a:r>
          </a:p>
        </p:txBody>
      </p:sp>
    </p:spTree>
    <p:extLst>
      <p:ext uri="{BB962C8B-B14F-4D97-AF65-F5344CB8AC3E}">
        <p14:creationId xmlns:p14="http://schemas.microsoft.com/office/powerpoint/2010/main" val="2379342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Группа 30"/>
          <p:cNvGrpSpPr>
            <a:grpSpLocks/>
          </p:cNvGrpSpPr>
          <p:nvPr/>
        </p:nvGrpSpPr>
        <p:grpSpPr bwMode="auto">
          <a:xfrm>
            <a:off x="396875" y="1633538"/>
            <a:ext cx="3325813" cy="4430712"/>
            <a:chOff x="479377" y="692696"/>
            <a:chExt cx="3836960" cy="5184577"/>
          </a:xfrm>
        </p:grpSpPr>
        <p:grpSp>
          <p:nvGrpSpPr>
            <p:cNvPr id="11277" name="Group 16"/>
            <p:cNvGrpSpPr>
              <a:grpSpLocks/>
            </p:cNvGrpSpPr>
            <p:nvPr/>
          </p:nvGrpSpPr>
          <p:grpSpPr bwMode="auto">
            <a:xfrm>
              <a:off x="479377" y="692696"/>
              <a:ext cx="3832209" cy="868371"/>
              <a:chOff x="3467491" y="2652941"/>
              <a:chExt cx="5242945" cy="1188042"/>
            </a:xfrm>
          </p:grpSpPr>
          <p:grpSp>
            <p:nvGrpSpPr>
              <p:cNvPr id="11287" name="Group 2"/>
              <p:cNvGrpSpPr>
                <a:grpSpLocks/>
              </p:cNvGrpSpPr>
              <p:nvPr/>
            </p:nvGrpSpPr>
            <p:grpSpPr bwMode="auto">
              <a:xfrm>
                <a:off x="3467491" y="2775272"/>
                <a:ext cx="5242945" cy="981076"/>
                <a:chOff x="609600" y="2828925"/>
                <a:chExt cx="4733925" cy="885825"/>
              </a:xfrm>
            </p:grpSpPr>
            <p:sp>
              <p:nvSpPr>
                <p:cNvPr id="11" name="Rectangle 3">
                  <a:extLst>
                    <a:ext uri="{FF2B5EF4-FFF2-40B4-BE49-F238E27FC236}"/>
                  </a:extLst>
                </p:cNvPr>
                <p:cNvSpPr/>
                <p:nvPr/>
              </p:nvSpPr>
              <p:spPr>
                <a:xfrm>
                  <a:off x="609600" y="2828617"/>
                  <a:ext cx="886873" cy="885753"/>
                </a:xfrm>
                <a:prstGeom prst="rect">
                  <a:avLst/>
                </a:prstGeom>
                <a:solidFill>
                  <a:srgbClr val="E613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88"/>
                </a:p>
              </p:txBody>
            </p:sp>
            <p:sp>
              <p:nvSpPr>
                <p:cNvPr id="12" name="Rectangle 4">
                  <a:extLst>
                    <a:ext uri="{FF2B5EF4-FFF2-40B4-BE49-F238E27FC236}"/>
                  </a:extLst>
                </p:cNvPr>
                <p:cNvSpPr/>
                <p:nvPr/>
              </p:nvSpPr>
              <p:spPr>
                <a:xfrm>
                  <a:off x="1571134" y="2828617"/>
                  <a:ext cx="886873" cy="885753"/>
                </a:xfrm>
                <a:prstGeom prst="rect">
                  <a:avLst/>
                </a:prstGeom>
                <a:solidFill>
                  <a:srgbClr val="ED7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88"/>
                </a:p>
              </p:txBody>
            </p:sp>
            <p:sp>
              <p:nvSpPr>
                <p:cNvPr id="13" name="Rectangle 5">
                  <a:extLst>
                    <a:ext uri="{FF2B5EF4-FFF2-40B4-BE49-F238E27FC236}"/>
                  </a:extLst>
                </p:cNvPr>
                <p:cNvSpPr/>
                <p:nvPr/>
              </p:nvSpPr>
              <p:spPr>
                <a:xfrm>
                  <a:off x="2534930" y="2828617"/>
                  <a:ext cx="884610" cy="885753"/>
                </a:xfrm>
                <a:prstGeom prst="rect">
                  <a:avLst/>
                </a:prstGeom>
                <a:solidFill>
                  <a:srgbClr val="A0C8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88"/>
                </a:p>
              </p:txBody>
            </p:sp>
            <p:sp>
              <p:nvSpPr>
                <p:cNvPr id="14" name="Rectangle 6">
                  <a:extLst>
                    <a:ext uri="{FF2B5EF4-FFF2-40B4-BE49-F238E27FC236}"/>
                  </a:extLst>
                </p:cNvPr>
                <p:cNvSpPr/>
                <p:nvPr/>
              </p:nvSpPr>
              <p:spPr>
                <a:xfrm>
                  <a:off x="3494200" y="2828617"/>
                  <a:ext cx="886873" cy="885753"/>
                </a:xfrm>
                <a:prstGeom prst="rect">
                  <a:avLst/>
                </a:prstGeom>
                <a:solidFill>
                  <a:srgbClr val="32B5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88"/>
                </a:p>
              </p:txBody>
            </p:sp>
            <p:sp>
              <p:nvSpPr>
                <p:cNvPr id="15" name="Rectangle 7">
                  <a:extLst>
                    <a:ext uri="{FF2B5EF4-FFF2-40B4-BE49-F238E27FC236}"/>
                  </a:extLst>
                </p:cNvPr>
                <p:cNvSpPr/>
                <p:nvPr/>
              </p:nvSpPr>
              <p:spPr>
                <a:xfrm>
                  <a:off x="4457996" y="2828617"/>
                  <a:ext cx="884610" cy="885753"/>
                </a:xfrm>
                <a:prstGeom prst="rect">
                  <a:avLst/>
                </a:prstGeom>
                <a:solidFill>
                  <a:srgbClr val="B44B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88"/>
                </a:p>
              </p:txBody>
            </p:sp>
          </p:grpSp>
          <p:sp>
            <p:nvSpPr>
              <p:cNvPr id="9" name="Trapezoid 24">
                <a:extLst>
                  <a:ext uri="{FF2B5EF4-FFF2-40B4-BE49-F238E27FC236}"/>
                </a:extLst>
              </p:cNvPr>
              <p:cNvSpPr>
                <a:spLocks noChangeAspect="1"/>
              </p:cNvSpPr>
              <p:nvPr/>
            </p:nvSpPr>
            <p:spPr>
              <a:xfrm rot="8369018">
                <a:off x="6544492" y="2652941"/>
                <a:ext cx="1145106" cy="1156355"/>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233"/>
              </a:p>
            </p:txBody>
          </p:sp>
          <p:sp>
            <p:nvSpPr>
              <p:cNvPr id="10" name="Oval 21">
                <a:extLst>
                  <a:ext uri="{FF2B5EF4-FFF2-40B4-BE49-F238E27FC236}"/>
                </a:extLst>
              </p:cNvPr>
              <p:cNvSpPr/>
              <p:nvPr/>
            </p:nvSpPr>
            <p:spPr>
              <a:xfrm rot="14306008">
                <a:off x="5554787" y="2870134"/>
                <a:ext cx="1062323" cy="87699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5605" tIns="37802" rIns="75605" bIns="37802" anchor="ctr"/>
              <a:lstStyle/>
              <a:p>
                <a:pPr algn="ctr" fontAlgn="auto">
                  <a:spcBef>
                    <a:spcPts val="0"/>
                  </a:spcBef>
                  <a:spcAft>
                    <a:spcPts val="0"/>
                  </a:spcAft>
                  <a:defRPr/>
                </a:pPr>
                <a:endParaRPr lang="ko-KR" altLang="en-US" sz="2233"/>
              </a:p>
            </p:txBody>
          </p:sp>
        </p:grpSp>
        <p:grpSp>
          <p:nvGrpSpPr>
            <p:cNvPr id="11278" name="Group 67"/>
            <p:cNvGrpSpPr>
              <a:grpSpLocks/>
            </p:cNvGrpSpPr>
            <p:nvPr/>
          </p:nvGrpSpPr>
          <p:grpSpPr bwMode="auto">
            <a:xfrm>
              <a:off x="483216" y="2088708"/>
              <a:ext cx="3833121" cy="3788565"/>
              <a:chOff x="588062" y="2601517"/>
              <a:chExt cx="3833121" cy="4256482"/>
            </a:xfrm>
          </p:grpSpPr>
          <p:sp>
            <p:nvSpPr>
              <p:cNvPr id="17" name="Rectangle 62">
                <a:extLst>
                  <a:ext uri="{FF2B5EF4-FFF2-40B4-BE49-F238E27FC236}"/>
                </a:extLst>
              </p:cNvPr>
              <p:cNvSpPr/>
              <p:nvPr/>
            </p:nvSpPr>
            <p:spPr>
              <a:xfrm>
                <a:off x="587885" y="2602537"/>
                <a:ext cx="717942" cy="4255462"/>
              </a:xfrm>
              <a:prstGeom prst="rect">
                <a:avLst/>
              </a:prstGeom>
              <a:solidFill>
                <a:srgbClr val="E613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88"/>
              </a:p>
            </p:txBody>
          </p:sp>
          <p:sp>
            <p:nvSpPr>
              <p:cNvPr id="18" name="Rectangle 63">
                <a:extLst>
                  <a:ext uri="{FF2B5EF4-FFF2-40B4-BE49-F238E27FC236}"/>
                </a:extLst>
              </p:cNvPr>
              <p:cNvSpPr/>
              <p:nvPr/>
            </p:nvSpPr>
            <p:spPr>
              <a:xfrm>
                <a:off x="1368098" y="2602537"/>
                <a:ext cx="716111" cy="4255462"/>
              </a:xfrm>
              <a:prstGeom prst="rect">
                <a:avLst/>
              </a:prstGeom>
              <a:solidFill>
                <a:srgbClr val="ED7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88"/>
              </a:p>
            </p:txBody>
          </p:sp>
          <p:sp>
            <p:nvSpPr>
              <p:cNvPr id="19" name="Rectangle 64">
                <a:extLst>
                  <a:ext uri="{FF2B5EF4-FFF2-40B4-BE49-F238E27FC236}"/>
                </a:extLst>
              </p:cNvPr>
              <p:cNvSpPr/>
              <p:nvPr/>
            </p:nvSpPr>
            <p:spPr>
              <a:xfrm>
                <a:off x="2146479" y="2602537"/>
                <a:ext cx="716110" cy="4255462"/>
              </a:xfrm>
              <a:prstGeom prst="rect">
                <a:avLst/>
              </a:prstGeom>
              <a:solidFill>
                <a:srgbClr val="A0C8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88"/>
              </a:p>
            </p:txBody>
          </p:sp>
          <p:sp>
            <p:nvSpPr>
              <p:cNvPr id="20" name="Rectangle 65">
                <a:extLst>
                  <a:ext uri="{FF2B5EF4-FFF2-40B4-BE49-F238E27FC236}"/>
                </a:extLst>
              </p:cNvPr>
              <p:cNvSpPr/>
              <p:nvPr/>
            </p:nvSpPr>
            <p:spPr>
              <a:xfrm>
                <a:off x="2924860" y="2602537"/>
                <a:ext cx="716111" cy="4255462"/>
              </a:xfrm>
              <a:prstGeom prst="rect">
                <a:avLst/>
              </a:prstGeom>
              <a:solidFill>
                <a:srgbClr val="32B5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88"/>
              </a:p>
            </p:txBody>
          </p:sp>
          <p:sp>
            <p:nvSpPr>
              <p:cNvPr id="21" name="Rectangle 66">
                <a:extLst>
                  <a:ext uri="{FF2B5EF4-FFF2-40B4-BE49-F238E27FC236}"/>
                </a:extLst>
              </p:cNvPr>
              <p:cNvSpPr/>
              <p:nvPr/>
            </p:nvSpPr>
            <p:spPr>
              <a:xfrm>
                <a:off x="3703241" y="2602537"/>
                <a:ext cx="717942" cy="4255462"/>
              </a:xfrm>
              <a:prstGeom prst="rect">
                <a:avLst/>
              </a:prstGeom>
              <a:solidFill>
                <a:srgbClr val="B44B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88"/>
              </a:p>
            </p:txBody>
          </p:sp>
        </p:grpSp>
        <p:sp>
          <p:nvSpPr>
            <p:cNvPr id="28" name="Block Arc 41">
              <a:extLst>
                <a:ext uri="{FF2B5EF4-FFF2-40B4-BE49-F238E27FC236}"/>
              </a:extLst>
            </p:cNvPr>
            <p:cNvSpPr/>
            <p:nvPr/>
          </p:nvSpPr>
          <p:spPr>
            <a:xfrm>
              <a:off x="3715610" y="813440"/>
              <a:ext cx="485343" cy="65573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5605" tIns="37802" rIns="75605" bIns="37802" anchor="ctr"/>
            <a:lstStyle/>
            <a:p>
              <a:pPr algn="ctr" fontAlgn="auto">
                <a:spcBef>
                  <a:spcPts val="0"/>
                </a:spcBef>
                <a:spcAft>
                  <a:spcPts val="0"/>
                </a:spcAft>
                <a:defRPr/>
              </a:pPr>
              <a:endParaRPr lang="ko-KR" altLang="en-US" sz="2232">
                <a:solidFill>
                  <a:schemeClr val="tx1"/>
                </a:solidFill>
              </a:endParaRPr>
            </a:p>
          </p:txBody>
        </p:sp>
        <p:pic>
          <p:nvPicPr>
            <p:cNvPr id="11280" name="Picture 6" descr="https://koldshi.vld.muzkult.ru/media/2020/05/21/1254400115/23.jpg"/>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r="25415"/>
            <a:stretch>
              <a:fillRect/>
            </a:stretch>
          </p:blipFill>
          <p:spPr bwMode="auto">
            <a:xfrm>
              <a:off x="563741" y="782111"/>
              <a:ext cx="640686" cy="71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6">
              <a:extLst>
                <a:ext uri="{FF2B5EF4-FFF2-40B4-BE49-F238E27FC236}"/>
              </a:extLst>
            </p:cNvPr>
            <p:cNvSpPr/>
            <p:nvPr/>
          </p:nvSpPr>
          <p:spPr>
            <a:xfrm>
              <a:off x="1323692" y="902605"/>
              <a:ext cx="609884" cy="425392"/>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5605" tIns="37802" rIns="75605" bIns="37802" anchor="ctr"/>
            <a:lstStyle/>
            <a:p>
              <a:pPr algn="ctr" fontAlgn="auto">
                <a:spcBef>
                  <a:spcPts val="0"/>
                </a:spcBef>
                <a:spcAft>
                  <a:spcPts val="0"/>
                </a:spcAft>
                <a:defRPr/>
              </a:pPr>
              <a:endParaRPr lang="ko-KR" altLang="en-US" sz="2232"/>
            </a:p>
          </p:txBody>
        </p:sp>
      </p:grpSp>
      <p:sp>
        <p:nvSpPr>
          <p:cNvPr id="33" name="Прямоугольник 32"/>
          <p:cNvSpPr/>
          <p:nvPr/>
        </p:nvSpPr>
        <p:spPr>
          <a:xfrm>
            <a:off x="396875" y="2347913"/>
            <a:ext cx="3402013" cy="2084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88"/>
          </a:p>
        </p:txBody>
      </p:sp>
      <p:sp>
        <p:nvSpPr>
          <p:cNvPr id="11268" name="Прямоугольник 31"/>
          <p:cNvSpPr>
            <a:spLocks noChangeArrowheads="1"/>
          </p:cNvSpPr>
          <p:nvPr/>
        </p:nvSpPr>
        <p:spPr bwMode="auto">
          <a:xfrm>
            <a:off x="325438" y="2776538"/>
            <a:ext cx="3516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5963">
              <a:defRPr>
                <a:solidFill>
                  <a:schemeClr val="tx1"/>
                </a:solidFill>
                <a:latin typeface="Arial" panose="020B0604020202020204" pitchFamily="34" charset="0"/>
                <a:cs typeface="Arial" panose="020B0604020202020204" pitchFamily="34" charset="0"/>
              </a:defRPr>
            </a:lvl1pPr>
            <a:lvl2pPr marL="742950" indent="-285750" defTabSz="715963">
              <a:defRPr>
                <a:solidFill>
                  <a:schemeClr val="tx1"/>
                </a:solidFill>
                <a:latin typeface="Arial" panose="020B0604020202020204" pitchFamily="34" charset="0"/>
                <a:cs typeface="Arial" panose="020B0604020202020204" pitchFamily="34" charset="0"/>
              </a:defRPr>
            </a:lvl2pPr>
            <a:lvl3pPr marL="1143000" indent="-228600" defTabSz="715963">
              <a:defRPr>
                <a:solidFill>
                  <a:schemeClr val="tx1"/>
                </a:solidFill>
                <a:latin typeface="Arial" panose="020B0604020202020204" pitchFamily="34" charset="0"/>
                <a:cs typeface="Arial" panose="020B0604020202020204" pitchFamily="34" charset="0"/>
              </a:defRPr>
            </a:lvl3pPr>
            <a:lvl4pPr marL="1600200" indent="-228600" defTabSz="715963">
              <a:defRPr>
                <a:solidFill>
                  <a:schemeClr val="tx1"/>
                </a:solidFill>
                <a:latin typeface="Arial" panose="020B0604020202020204" pitchFamily="34" charset="0"/>
                <a:cs typeface="Arial" panose="020B0604020202020204" pitchFamily="34" charset="0"/>
              </a:defRPr>
            </a:lvl4pPr>
            <a:lvl5pPr marL="2057400" indent="-228600" defTabSz="715963">
              <a:defRPr>
                <a:solidFill>
                  <a:schemeClr val="tx1"/>
                </a:solidFill>
                <a:latin typeface="Arial" panose="020B0604020202020204" pitchFamily="34" charset="0"/>
                <a:cs typeface="Arial" panose="020B0604020202020204" pitchFamily="34" charset="0"/>
              </a:defRPr>
            </a:lvl5pPr>
            <a:lvl6pPr marL="25146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388"/>
              </a:spcBef>
            </a:pPr>
            <a:r>
              <a:rPr lang="ru-RU" altLang="ru-RU" sz="1200" dirty="0">
                <a:solidFill>
                  <a:srgbClr val="002060"/>
                </a:solidFill>
                <a:latin typeface="Century Gothic" panose="020B0502020202020204" pitchFamily="34" charset="0"/>
              </a:rPr>
              <a:t>Федеральный закон от 31.07.2020 № 304-ФЗ  «О внесении изменений в Федеральный закон "Об образовании в Российской Федерации" по вопросам воспитания обучающихся»</a:t>
            </a:r>
          </a:p>
        </p:txBody>
      </p:sp>
      <p:sp>
        <p:nvSpPr>
          <p:cNvPr id="34" name="Прямоугольник 33"/>
          <p:cNvSpPr/>
          <p:nvPr/>
        </p:nvSpPr>
        <p:spPr>
          <a:xfrm>
            <a:off x="0" y="5349875"/>
            <a:ext cx="4265613"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88"/>
          </a:p>
        </p:txBody>
      </p:sp>
      <p:sp>
        <p:nvSpPr>
          <p:cNvPr id="40" name="Прямоугольник 39">
            <a:extLst>
              <a:ext uri="{FF2B5EF4-FFF2-40B4-BE49-F238E27FC236}"/>
            </a:extLst>
          </p:cNvPr>
          <p:cNvSpPr/>
          <p:nvPr/>
        </p:nvSpPr>
        <p:spPr>
          <a:xfrm rot="10800000" flipV="1">
            <a:off x="1304925" y="1111250"/>
            <a:ext cx="5745163" cy="44450"/>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ru-RU" sz="1984"/>
          </a:p>
        </p:txBody>
      </p:sp>
      <p:sp>
        <p:nvSpPr>
          <p:cNvPr id="41" name="Прямоугольник 40">
            <a:extLst>
              <a:ext uri="{FF2B5EF4-FFF2-40B4-BE49-F238E27FC236}"/>
            </a:extLst>
          </p:cNvPr>
          <p:cNvSpPr/>
          <p:nvPr/>
        </p:nvSpPr>
        <p:spPr>
          <a:xfrm>
            <a:off x="2879725" y="971550"/>
            <a:ext cx="5003800" cy="3968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ru-RU" sz="1786"/>
          </a:p>
        </p:txBody>
      </p:sp>
      <p:sp>
        <p:nvSpPr>
          <p:cNvPr id="43" name="Прямоугольник 42">
            <a:extLst>
              <a:ext uri="{FF2B5EF4-FFF2-40B4-BE49-F238E27FC236}"/>
            </a:extLst>
          </p:cNvPr>
          <p:cNvSpPr/>
          <p:nvPr/>
        </p:nvSpPr>
        <p:spPr>
          <a:xfrm>
            <a:off x="503238" y="750888"/>
            <a:ext cx="4500562" cy="690562"/>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b="1" cap="all" dirty="0"/>
          </a:p>
        </p:txBody>
      </p:sp>
      <p:sp>
        <p:nvSpPr>
          <p:cNvPr id="11273" name="TextBox 43"/>
          <p:cNvSpPr txBox="1">
            <a:spLocks noChangeArrowheads="1"/>
          </p:cNvSpPr>
          <p:nvPr/>
        </p:nvSpPr>
        <p:spPr bwMode="auto">
          <a:xfrm>
            <a:off x="641350" y="822325"/>
            <a:ext cx="35734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97" tIns="34548" rIns="69097" bIns="34548">
            <a:spAutoFit/>
          </a:bodyPr>
          <a:lstStyle>
            <a:lvl1pPr marL="9525" defTabSz="690563">
              <a:defRPr>
                <a:solidFill>
                  <a:schemeClr val="tx1"/>
                </a:solidFill>
                <a:latin typeface="Arial" panose="020B0604020202020204" pitchFamily="34" charset="0"/>
                <a:cs typeface="Arial" panose="020B0604020202020204" pitchFamily="34" charset="0"/>
              </a:defRPr>
            </a:lvl1pPr>
            <a:lvl2pPr marL="742950" indent="-285750" defTabSz="690563">
              <a:defRPr>
                <a:solidFill>
                  <a:schemeClr val="tx1"/>
                </a:solidFill>
                <a:latin typeface="Arial" panose="020B0604020202020204" pitchFamily="34" charset="0"/>
                <a:cs typeface="Arial" panose="020B0604020202020204" pitchFamily="34" charset="0"/>
              </a:defRPr>
            </a:lvl2pPr>
            <a:lvl3pPr marL="1143000" indent="-228600" defTabSz="690563">
              <a:defRPr>
                <a:solidFill>
                  <a:schemeClr val="tx1"/>
                </a:solidFill>
                <a:latin typeface="Arial" panose="020B0604020202020204" pitchFamily="34" charset="0"/>
                <a:cs typeface="Arial" panose="020B0604020202020204" pitchFamily="34" charset="0"/>
              </a:defRPr>
            </a:lvl3pPr>
            <a:lvl4pPr marL="1600200" indent="-228600" defTabSz="690563">
              <a:defRPr>
                <a:solidFill>
                  <a:schemeClr val="tx1"/>
                </a:solidFill>
                <a:latin typeface="Arial" panose="020B0604020202020204" pitchFamily="34" charset="0"/>
                <a:cs typeface="Arial" panose="020B0604020202020204" pitchFamily="34" charset="0"/>
              </a:defRPr>
            </a:lvl4pPr>
            <a:lvl5pPr marL="2057400" indent="-228600" defTabSz="690563">
              <a:defRPr>
                <a:solidFill>
                  <a:schemeClr val="tx1"/>
                </a:solidFill>
                <a:latin typeface="Arial" panose="020B0604020202020204" pitchFamily="34" charset="0"/>
                <a:cs typeface="Arial" panose="020B0604020202020204" pitchFamily="34" charset="0"/>
              </a:defRPr>
            </a:lvl5pPr>
            <a:lvl6pPr marL="25146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75"/>
              </a:spcBef>
            </a:pPr>
            <a:r>
              <a:rPr lang="ru-RU" altLang="ru-RU" sz="1400" b="1" cap="all" dirty="0" smtClean="0">
                <a:solidFill>
                  <a:schemeClr val="bg1"/>
                </a:solidFill>
                <a:latin typeface="Century Gothic" panose="020B0502020202020204" pitchFamily="34" charset="0"/>
                <a:ea typeface="Gotham Pro Black"/>
                <a:cs typeface="Gotham Pro Black"/>
              </a:rPr>
              <a:t>Воспитание </a:t>
            </a:r>
            <a:endParaRPr lang="ru-RU" altLang="ru-RU" sz="1400" b="1" cap="all" dirty="0">
              <a:solidFill>
                <a:schemeClr val="bg1"/>
              </a:solidFill>
              <a:latin typeface="Century Gothic" panose="020B0502020202020204" pitchFamily="34" charset="0"/>
              <a:ea typeface="Gotham Pro Black"/>
              <a:cs typeface="Gotham Pro Black"/>
            </a:endParaRPr>
          </a:p>
        </p:txBody>
      </p:sp>
      <p:sp>
        <p:nvSpPr>
          <p:cNvPr id="31" name="TextBox 30"/>
          <p:cNvSpPr txBox="1"/>
          <p:nvPr/>
        </p:nvSpPr>
        <p:spPr>
          <a:xfrm>
            <a:off x="396875" y="4743450"/>
            <a:ext cx="3357563" cy="276999"/>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ru-RU" sz="1200" dirty="0">
                <a:solidFill>
                  <a:srgbClr val="002060"/>
                </a:solidFill>
                <a:latin typeface="Century Gothic" panose="020B0502020202020204" pitchFamily="34" charset="0"/>
                <a:cs typeface="Arial" panose="020B0604020202020204" pitchFamily="34" charset="0"/>
              </a:rPr>
              <a:t>Основные направления воспитания</a:t>
            </a:r>
          </a:p>
        </p:txBody>
      </p:sp>
      <p:sp>
        <p:nvSpPr>
          <p:cNvPr id="35" name="Прямоугольник 34"/>
          <p:cNvSpPr/>
          <p:nvPr/>
        </p:nvSpPr>
        <p:spPr>
          <a:xfrm>
            <a:off x="4010079" y="1736725"/>
            <a:ext cx="4392612" cy="4288353"/>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234950" defTabSz="715963">
              <a:spcBef>
                <a:spcPts val="388"/>
              </a:spcBef>
              <a:buFont typeface="Wingdings" pitchFamily="2" charset="2"/>
              <a:buChar char="ü"/>
              <a:defRPr/>
            </a:pPr>
            <a:r>
              <a:rPr lang="ru-RU" sz="1200" dirty="0">
                <a:solidFill>
                  <a:srgbClr val="002060"/>
                </a:solidFill>
                <a:latin typeface="Century Gothic" pitchFamily="34" charset="0"/>
                <a:cs typeface="Arial" pitchFamily="34" charset="0"/>
              </a:rPr>
              <a:t>гражданское </a:t>
            </a:r>
            <a:r>
              <a:rPr lang="ru-RU" sz="1200" dirty="0" smtClean="0">
                <a:solidFill>
                  <a:srgbClr val="002060"/>
                </a:solidFill>
                <a:latin typeface="Century Gothic" pitchFamily="34" charset="0"/>
                <a:cs typeface="Arial" pitchFamily="34" charset="0"/>
              </a:rPr>
              <a:t>воспитание</a:t>
            </a:r>
            <a:endParaRPr lang="ru-RU" sz="1200" dirty="0">
              <a:solidFill>
                <a:srgbClr val="002060"/>
              </a:solidFill>
              <a:latin typeface="Century Gothic" pitchFamily="34" charset="0"/>
              <a:cs typeface="Arial" pitchFamily="34" charset="0"/>
            </a:endParaRPr>
          </a:p>
          <a:p>
            <a:pPr indent="-234950" defTabSz="715963">
              <a:spcBef>
                <a:spcPts val="388"/>
              </a:spcBef>
              <a:buFont typeface="Wingdings" pitchFamily="2" charset="2"/>
              <a:buChar char="ü"/>
              <a:defRPr/>
            </a:pPr>
            <a:r>
              <a:rPr lang="ru-RU" sz="1200" dirty="0">
                <a:solidFill>
                  <a:srgbClr val="002060"/>
                </a:solidFill>
                <a:latin typeface="Century Gothic" pitchFamily="34" charset="0"/>
                <a:cs typeface="Arial" pitchFamily="34" charset="0"/>
              </a:rPr>
              <a:t>патриотическое воспитание и формирование     </a:t>
            </a:r>
          </a:p>
          <a:p>
            <a:pPr indent="-234950" defTabSz="715963">
              <a:spcBef>
                <a:spcPts val="388"/>
              </a:spcBef>
              <a:defRPr/>
            </a:pPr>
            <a:r>
              <a:rPr lang="ru-RU" sz="1200" dirty="0">
                <a:solidFill>
                  <a:srgbClr val="002060"/>
                </a:solidFill>
                <a:latin typeface="Century Gothic" pitchFamily="34" charset="0"/>
                <a:cs typeface="Arial" pitchFamily="34" charset="0"/>
              </a:rPr>
              <a:t>      российской </a:t>
            </a:r>
            <a:r>
              <a:rPr lang="ru-RU" sz="1200" dirty="0" smtClean="0">
                <a:solidFill>
                  <a:srgbClr val="002060"/>
                </a:solidFill>
                <a:latin typeface="Century Gothic" pitchFamily="34" charset="0"/>
                <a:cs typeface="Arial" pitchFamily="34" charset="0"/>
              </a:rPr>
              <a:t>идентичности</a:t>
            </a:r>
            <a:endParaRPr lang="ru-RU" sz="1200" dirty="0">
              <a:solidFill>
                <a:srgbClr val="002060"/>
              </a:solidFill>
              <a:latin typeface="Century Gothic" pitchFamily="34" charset="0"/>
              <a:cs typeface="Arial" pitchFamily="34" charset="0"/>
            </a:endParaRPr>
          </a:p>
          <a:p>
            <a:pPr indent="-234950" defTabSz="715963">
              <a:spcBef>
                <a:spcPts val="388"/>
              </a:spcBef>
              <a:buFont typeface="Wingdings" pitchFamily="2" charset="2"/>
              <a:buChar char="ü"/>
              <a:defRPr/>
            </a:pPr>
            <a:r>
              <a:rPr lang="ru-RU" sz="1200" dirty="0">
                <a:solidFill>
                  <a:srgbClr val="002060"/>
                </a:solidFill>
                <a:latin typeface="Century Gothic" pitchFamily="34" charset="0"/>
                <a:cs typeface="Arial" pitchFamily="34" charset="0"/>
              </a:rPr>
              <a:t>духовное и нравственное воспитание детей на </a:t>
            </a:r>
          </a:p>
          <a:p>
            <a:pPr indent="-234950" defTabSz="715963">
              <a:spcBef>
                <a:spcPts val="388"/>
              </a:spcBef>
              <a:defRPr/>
            </a:pPr>
            <a:r>
              <a:rPr lang="ru-RU" sz="1200" dirty="0">
                <a:solidFill>
                  <a:srgbClr val="002060"/>
                </a:solidFill>
                <a:latin typeface="Century Gothic" pitchFamily="34" charset="0"/>
                <a:cs typeface="Arial" pitchFamily="34" charset="0"/>
              </a:rPr>
              <a:t>     основе российских традиционных </a:t>
            </a:r>
            <a:r>
              <a:rPr lang="ru-RU" sz="1200" dirty="0" smtClean="0">
                <a:solidFill>
                  <a:srgbClr val="002060"/>
                </a:solidFill>
                <a:latin typeface="Century Gothic" pitchFamily="34" charset="0"/>
                <a:cs typeface="Arial" pitchFamily="34" charset="0"/>
              </a:rPr>
              <a:t>ценностей</a:t>
            </a:r>
            <a:endParaRPr lang="ru-RU" sz="1200" dirty="0">
              <a:solidFill>
                <a:srgbClr val="002060"/>
              </a:solidFill>
              <a:latin typeface="Century Gothic" pitchFamily="34" charset="0"/>
              <a:cs typeface="Arial" pitchFamily="34" charset="0"/>
            </a:endParaRPr>
          </a:p>
          <a:p>
            <a:pPr indent="-234950" defTabSz="715963">
              <a:spcBef>
                <a:spcPts val="388"/>
              </a:spcBef>
              <a:buFont typeface="Wingdings" pitchFamily="2" charset="2"/>
              <a:buChar char="ü"/>
              <a:defRPr/>
            </a:pPr>
            <a:r>
              <a:rPr lang="ru-RU" sz="1200" dirty="0">
                <a:solidFill>
                  <a:srgbClr val="002060"/>
                </a:solidFill>
                <a:latin typeface="Century Gothic" pitchFamily="34" charset="0"/>
                <a:cs typeface="Arial" pitchFamily="34" charset="0"/>
              </a:rPr>
              <a:t>трудовое воспитание и профессиональное </a:t>
            </a:r>
          </a:p>
          <a:p>
            <a:pPr indent="-234950" defTabSz="715963">
              <a:spcBef>
                <a:spcPts val="388"/>
              </a:spcBef>
              <a:defRPr/>
            </a:pPr>
            <a:r>
              <a:rPr lang="ru-RU" sz="1200" dirty="0">
                <a:solidFill>
                  <a:srgbClr val="002060"/>
                </a:solidFill>
                <a:latin typeface="Century Gothic" pitchFamily="34" charset="0"/>
                <a:cs typeface="Arial" pitchFamily="34" charset="0"/>
              </a:rPr>
              <a:t>      </a:t>
            </a:r>
            <a:r>
              <a:rPr lang="ru-RU" sz="1200" dirty="0" smtClean="0">
                <a:solidFill>
                  <a:srgbClr val="002060"/>
                </a:solidFill>
                <a:latin typeface="Century Gothic" pitchFamily="34" charset="0"/>
                <a:cs typeface="Arial" pitchFamily="34" charset="0"/>
              </a:rPr>
              <a:t>самоопределение</a:t>
            </a:r>
            <a:endParaRPr lang="ru-RU" sz="1200" dirty="0">
              <a:solidFill>
                <a:srgbClr val="002060"/>
              </a:solidFill>
              <a:latin typeface="Century Gothic" pitchFamily="34" charset="0"/>
              <a:cs typeface="Arial" pitchFamily="34" charset="0"/>
            </a:endParaRPr>
          </a:p>
          <a:p>
            <a:pPr indent="-234950" defTabSz="715963">
              <a:spcBef>
                <a:spcPts val="388"/>
              </a:spcBef>
              <a:buFont typeface="Wingdings" pitchFamily="2" charset="2"/>
              <a:buChar char="ü"/>
              <a:defRPr/>
            </a:pPr>
            <a:r>
              <a:rPr lang="ru-RU" sz="1200" dirty="0">
                <a:solidFill>
                  <a:srgbClr val="002060"/>
                </a:solidFill>
                <a:latin typeface="Century Gothic" pitchFamily="34" charset="0"/>
                <a:cs typeface="Arial" pitchFamily="34" charset="0"/>
              </a:rPr>
              <a:t>физическое воспитание и формирование </a:t>
            </a:r>
          </a:p>
          <a:p>
            <a:pPr indent="-234950" defTabSz="715963">
              <a:spcBef>
                <a:spcPts val="388"/>
              </a:spcBef>
              <a:defRPr/>
            </a:pPr>
            <a:r>
              <a:rPr lang="ru-RU" sz="1200" dirty="0">
                <a:solidFill>
                  <a:srgbClr val="002060"/>
                </a:solidFill>
                <a:latin typeface="Century Gothic" pitchFamily="34" charset="0"/>
                <a:cs typeface="Arial" pitchFamily="34" charset="0"/>
              </a:rPr>
              <a:t>      культуры </a:t>
            </a:r>
            <a:r>
              <a:rPr lang="ru-RU" sz="1200" dirty="0" smtClean="0">
                <a:solidFill>
                  <a:srgbClr val="002060"/>
                </a:solidFill>
                <a:latin typeface="Century Gothic" pitchFamily="34" charset="0"/>
                <a:cs typeface="Arial" pitchFamily="34" charset="0"/>
              </a:rPr>
              <a:t>здоровья</a:t>
            </a:r>
            <a:endParaRPr lang="ru-RU" sz="1200" dirty="0">
              <a:solidFill>
                <a:srgbClr val="002060"/>
              </a:solidFill>
              <a:latin typeface="Century Gothic" pitchFamily="34" charset="0"/>
              <a:cs typeface="Arial" pitchFamily="34" charset="0"/>
            </a:endParaRPr>
          </a:p>
          <a:p>
            <a:pPr indent="-234950" defTabSz="715963">
              <a:spcBef>
                <a:spcPts val="388"/>
              </a:spcBef>
              <a:buFont typeface="Wingdings" pitchFamily="2" charset="2"/>
              <a:buChar char="ü"/>
              <a:defRPr/>
            </a:pPr>
            <a:r>
              <a:rPr lang="ru-RU" sz="1200" dirty="0" smtClean="0">
                <a:solidFill>
                  <a:srgbClr val="002060"/>
                </a:solidFill>
                <a:latin typeface="Century Gothic" pitchFamily="34" charset="0"/>
                <a:cs typeface="Arial" pitchFamily="34" charset="0"/>
              </a:rPr>
              <a:t>экологическое воспитание</a:t>
            </a:r>
            <a:endParaRPr lang="ru-RU" sz="1200" dirty="0">
              <a:solidFill>
                <a:srgbClr val="002060"/>
              </a:solidFill>
              <a:latin typeface="Century Gothic" pitchFamily="34" charset="0"/>
              <a:cs typeface="Arial" pitchFamily="34" charset="0"/>
            </a:endParaRPr>
          </a:p>
          <a:p>
            <a:pPr indent="-234950" defTabSz="715963">
              <a:spcBef>
                <a:spcPts val="388"/>
              </a:spcBef>
              <a:buFont typeface="Wingdings" pitchFamily="2" charset="2"/>
              <a:buChar char="ü"/>
              <a:defRPr/>
            </a:pPr>
            <a:r>
              <a:rPr lang="ru-RU" sz="1200" dirty="0">
                <a:solidFill>
                  <a:srgbClr val="002060"/>
                </a:solidFill>
                <a:latin typeface="Century Gothic" pitchFamily="34" charset="0"/>
                <a:cs typeface="Arial" pitchFamily="34" charset="0"/>
              </a:rPr>
              <a:t>профилактика безнадзорности и </a:t>
            </a:r>
          </a:p>
          <a:p>
            <a:pPr indent="-234950" defTabSz="715963">
              <a:spcBef>
                <a:spcPts val="388"/>
              </a:spcBef>
              <a:defRPr/>
            </a:pPr>
            <a:r>
              <a:rPr lang="ru-RU" sz="1200" dirty="0">
                <a:solidFill>
                  <a:srgbClr val="002060"/>
                </a:solidFill>
                <a:latin typeface="Century Gothic" pitchFamily="34" charset="0"/>
                <a:cs typeface="Arial" pitchFamily="34" charset="0"/>
              </a:rPr>
              <a:t>      правонарушений </a:t>
            </a:r>
            <a:r>
              <a:rPr lang="ru-RU" sz="1200" dirty="0" smtClean="0">
                <a:solidFill>
                  <a:srgbClr val="002060"/>
                </a:solidFill>
                <a:latin typeface="Century Gothic" pitchFamily="34" charset="0"/>
                <a:cs typeface="Arial" pitchFamily="34" charset="0"/>
              </a:rPr>
              <a:t>несовершеннолетних</a:t>
            </a:r>
            <a:endParaRPr lang="ru-RU" sz="1200" dirty="0">
              <a:solidFill>
                <a:srgbClr val="002060"/>
              </a:solidFill>
              <a:latin typeface="Century Gothic" pitchFamily="34" charset="0"/>
              <a:cs typeface="Arial" pitchFamily="34" charset="0"/>
            </a:endParaRPr>
          </a:p>
          <a:p>
            <a:pPr indent="-234950" defTabSz="715963">
              <a:spcBef>
                <a:spcPts val="388"/>
              </a:spcBef>
              <a:buFont typeface="Wingdings" pitchFamily="2" charset="2"/>
              <a:buChar char="ü"/>
              <a:defRPr/>
            </a:pPr>
            <a:r>
              <a:rPr lang="ru-RU" sz="1200" dirty="0">
                <a:solidFill>
                  <a:srgbClr val="002060"/>
                </a:solidFill>
                <a:latin typeface="Century Gothic" pitchFamily="34" charset="0"/>
                <a:cs typeface="Arial" pitchFamily="34" charset="0"/>
              </a:rPr>
              <a:t>эффективное классное </a:t>
            </a:r>
            <a:r>
              <a:rPr lang="ru-RU" sz="1200" dirty="0" smtClean="0">
                <a:solidFill>
                  <a:srgbClr val="002060"/>
                </a:solidFill>
                <a:latin typeface="Century Gothic" pitchFamily="34" charset="0"/>
                <a:cs typeface="Arial" pitchFamily="34" charset="0"/>
              </a:rPr>
              <a:t>руководство</a:t>
            </a:r>
            <a:endParaRPr lang="ru-RU" sz="1200" dirty="0">
              <a:solidFill>
                <a:srgbClr val="002060"/>
              </a:solidFill>
              <a:latin typeface="Century Gothic" pitchFamily="34" charset="0"/>
              <a:cs typeface="Arial" pitchFamily="34" charset="0"/>
            </a:endParaRPr>
          </a:p>
          <a:p>
            <a:pPr indent="-234950" defTabSz="715963">
              <a:spcBef>
                <a:spcPts val="388"/>
              </a:spcBef>
              <a:buFont typeface="Wingdings" pitchFamily="2" charset="2"/>
              <a:buChar char="ü"/>
              <a:defRPr/>
            </a:pPr>
            <a:r>
              <a:rPr lang="ru-RU" sz="1200" dirty="0">
                <a:solidFill>
                  <a:srgbClr val="002060"/>
                </a:solidFill>
                <a:latin typeface="Century Gothic" pitchFamily="34" charset="0"/>
                <a:cs typeface="Arial" pitchFamily="34" charset="0"/>
              </a:rPr>
              <a:t>поддержка семейного </a:t>
            </a:r>
            <a:r>
              <a:rPr lang="ru-RU" sz="1200" dirty="0" smtClean="0">
                <a:solidFill>
                  <a:srgbClr val="002060"/>
                </a:solidFill>
                <a:latin typeface="Century Gothic" pitchFamily="34" charset="0"/>
                <a:cs typeface="Arial" pitchFamily="34" charset="0"/>
              </a:rPr>
              <a:t>воспитания</a:t>
            </a:r>
            <a:endParaRPr lang="ru-RU" sz="1200" dirty="0">
              <a:solidFill>
                <a:srgbClr val="002060"/>
              </a:solidFill>
              <a:latin typeface="Century Gothic" pitchFamily="34" charset="0"/>
              <a:cs typeface="Arial" pitchFamily="34" charset="0"/>
            </a:endParaRPr>
          </a:p>
          <a:p>
            <a:pPr indent="-234950" defTabSz="715963">
              <a:spcBef>
                <a:spcPts val="388"/>
              </a:spcBef>
              <a:buFont typeface="Wingdings" pitchFamily="2" charset="2"/>
              <a:buChar char="ü"/>
              <a:defRPr/>
            </a:pPr>
            <a:r>
              <a:rPr lang="ru-RU" sz="1200" dirty="0">
                <a:solidFill>
                  <a:srgbClr val="002060"/>
                </a:solidFill>
                <a:latin typeface="Century Gothic" pitchFamily="34" charset="0"/>
                <a:cs typeface="Arial" pitchFamily="34" charset="0"/>
              </a:rPr>
              <a:t>расширение воспитательных возможностей </a:t>
            </a:r>
          </a:p>
          <a:p>
            <a:pPr indent="-234950" defTabSz="715963">
              <a:spcBef>
                <a:spcPts val="388"/>
              </a:spcBef>
              <a:defRPr/>
            </a:pPr>
            <a:r>
              <a:rPr lang="ru-RU" sz="1200" dirty="0">
                <a:solidFill>
                  <a:srgbClr val="002060"/>
                </a:solidFill>
                <a:latin typeface="Century Gothic" pitchFamily="34" charset="0"/>
                <a:cs typeface="Arial" pitchFamily="34" charset="0"/>
              </a:rPr>
              <a:t>      информационных </a:t>
            </a:r>
            <a:r>
              <a:rPr lang="ru-RU" sz="1200" dirty="0" smtClean="0">
                <a:solidFill>
                  <a:srgbClr val="002060"/>
                </a:solidFill>
                <a:latin typeface="Century Gothic" pitchFamily="34" charset="0"/>
                <a:cs typeface="Arial" pitchFamily="34" charset="0"/>
              </a:rPr>
              <a:t>ресурсов</a:t>
            </a:r>
            <a:endParaRPr lang="ru-RU" sz="1200" dirty="0">
              <a:solidFill>
                <a:srgbClr val="002060"/>
              </a:solidFill>
              <a:latin typeface="Century Gothic" pitchFamily="34" charset="0"/>
              <a:cs typeface="Arial" pitchFamily="34" charset="0"/>
            </a:endParaRPr>
          </a:p>
          <a:p>
            <a:pPr indent="-234950" defTabSz="715963">
              <a:spcBef>
                <a:spcPts val="388"/>
              </a:spcBef>
              <a:buFont typeface="Wingdings" pitchFamily="2" charset="2"/>
              <a:buChar char="ü"/>
              <a:defRPr/>
            </a:pPr>
            <a:r>
              <a:rPr lang="ru-RU" sz="1200" dirty="0" smtClean="0">
                <a:solidFill>
                  <a:srgbClr val="002060"/>
                </a:solidFill>
                <a:latin typeface="Century Gothic" pitchFamily="34" charset="0"/>
                <a:cs typeface="Arial" pitchFamily="34" charset="0"/>
              </a:rPr>
              <a:t>поддержка </a:t>
            </a:r>
            <a:r>
              <a:rPr lang="ru-RU" sz="1200" dirty="0">
                <a:solidFill>
                  <a:srgbClr val="002060"/>
                </a:solidFill>
                <a:latin typeface="Century Gothic" pitchFamily="34" charset="0"/>
                <a:cs typeface="Arial" pitchFamily="34" charset="0"/>
              </a:rPr>
              <a:t>общественных объединений в </a:t>
            </a:r>
          </a:p>
          <a:p>
            <a:pPr indent="-234950" defTabSz="715963">
              <a:spcBef>
                <a:spcPts val="388"/>
              </a:spcBef>
              <a:defRPr/>
            </a:pPr>
            <a:r>
              <a:rPr lang="ru-RU" sz="1200" dirty="0">
                <a:solidFill>
                  <a:srgbClr val="002060"/>
                </a:solidFill>
                <a:latin typeface="Century Gothic" pitchFamily="34" charset="0"/>
                <a:cs typeface="Arial" pitchFamily="34" charset="0"/>
              </a:rPr>
              <a:t>      сфере воспитания</a:t>
            </a:r>
          </a:p>
        </p:txBody>
      </p:sp>
      <p:sp>
        <p:nvSpPr>
          <p:cNvPr id="36" name="Стрелка вправо 35"/>
          <p:cNvSpPr/>
          <p:nvPr/>
        </p:nvSpPr>
        <p:spPr>
          <a:xfrm>
            <a:off x="3468688" y="4792663"/>
            <a:ext cx="319087"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88"/>
          </a:p>
        </p:txBody>
      </p:sp>
    </p:spTree>
    <p:extLst>
      <p:ext uri="{BB962C8B-B14F-4D97-AF65-F5344CB8AC3E}">
        <p14:creationId xmlns:p14="http://schemas.microsoft.com/office/powerpoint/2010/main" val="491848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8113907" y="1172244"/>
            <a:ext cx="1714500" cy="500221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ru-RU" sz="1200" b="1" dirty="0">
              <a:solidFill>
                <a:schemeClr val="tx1"/>
              </a:solidFill>
            </a:endParaRPr>
          </a:p>
          <a:p>
            <a:pPr algn="ctr">
              <a:defRPr/>
            </a:pPr>
            <a:r>
              <a:rPr lang="ru-RU" sz="1200" b="1" dirty="0">
                <a:solidFill>
                  <a:schemeClr val="tx1"/>
                </a:solidFill>
              </a:rPr>
              <a:t> </a:t>
            </a:r>
          </a:p>
        </p:txBody>
      </p:sp>
      <p:grpSp>
        <p:nvGrpSpPr>
          <p:cNvPr id="12290" name="Группа 5"/>
          <p:cNvGrpSpPr>
            <a:grpSpLocks/>
          </p:cNvGrpSpPr>
          <p:nvPr/>
        </p:nvGrpSpPr>
        <p:grpSpPr bwMode="auto">
          <a:xfrm>
            <a:off x="144463" y="1620838"/>
            <a:ext cx="4937805" cy="2808287"/>
            <a:chOff x="574541" y="1186409"/>
            <a:chExt cx="4690849" cy="3394771"/>
          </a:xfrm>
        </p:grpSpPr>
        <p:sp>
          <p:nvSpPr>
            <p:cNvPr id="12306" name="Прямоугольник 21"/>
            <p:cNvSpPr txBox="1">
              <a:spLocks noChangeArrowheads="1"/>
            </p:cNvSpPr>
            <p:nvPr/>
          </p:nvSpPr>
          <p:spPr bwMode="auto">
            <a:xfrm>
              <a:off x="1244379" y="1186409"/>
              <a:ext cx="4021011" cy="301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201" rIns="25201">
              <a:spAutoFit/>
            </a:bodyPr>
            <a:lstStyle>
              <a:lvl1pPr marL="282575" indent="-2825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endParaRPr lang="ru-RU" altLang="ru-RU" sz="1200" dirty="0" smtClean="0">
                <a:solidFill>
                  <a:srgbClr val="002060"/>
                </a:solidFill>
                <a:latin typeface="Century Gothic" panose="020B0502020202020204" pitchFamily="34" charset="0"/>
                <a:sym typeface="Arial" panose="020B0604020202020204" pitchFamily="34" charset="0"/>
              </a:endParaRPr>
            </a:p>
            <a:p>
              <a:pPr eaLnBrk="1" hangingPunct="1">
                <a:buFont typeface="Wingdings" panose="05000000000000000000" pitchFamily="2" charset="2"/>
                <a:buChar char="§"/>
              </a:pPr>
              <a:r>
                <a:rPr lang="ru-RU" altLang="ru-RU" sz="1200" dirty="0" smtClean="0">
                  <a:solidFill>
                    <a:srgbClr val="002060"/>
                  </a:solidFill>
                  <a:latin typeface="Century Gothic" panose="020B0502020202020204" pitchFamily="34" charset="0"/>
                  <a:sym typeface="Arial" panose="020B0604020202020204" pitchFamily="34" charset="0"/>
                </a:rPr>
                <a:t>Рабочая </a:t>
              </a:r>
              <a:r>
                <a:rPr lang="ru-RU" altLang="ru-RU" sz="1200" dirty="0">
                  <a:solidFill>
                    <a:srgbClr val="002060"/>
                  </a:solidFill>
                  <a:latin typeface="Century Gothic" panose="020B0502020202020204" pitchFamily="34" charset="0"/>
                  <a:sym typeface="Arial" panose="020B0604020202020204" pitchFamily="34" charset="0"/>
                </a:rPr>
                <a:t>программа воспитания </a:t>
              </a:r>
            </a:p>
            <a:p>
              <a:pPr eaLnBrk="1" hangingPunct="1">
                <a:buFont typeface="Wingdings" panose="05000000000000000000" pitchFamily="2" charset="2"/>
                <a:buChar char="§"/>
              </a:pPr>
              <a:r>
                <a:rPr lang="ru-RU" altLang="ru-RU" sz="1200" dirty="0" smtClean="0">
                  <a:solidFill>
                    <a:srgbClr val="002060"/>
                  </a:solidFill>
                  <a:latin typeface="Century Gothic" panose="020B0502020202020204" pitchFamily="34" charset="0"/>
                  <a:sym typeface="Arial" panose="020B0604020202020204" pitchFamily="34" charset="0"/>
                </a:rPr>
                <a:t>Рег. проект  </a:t>
              </a:r>
              <a:r>
                <a:rPr lang="ru-RU" altLang="ru-RU" sz="1200" dirty="0">
                  <a:solidFill>
                    <a:srgbClr val="002060"/>
                  </a:solidFill>
                  <a:latin typeface="Century Gothic" panose="020B0502020202020204" pitchFamily="34" charset="0"/>
                  <a:sym typeface="Arial" panose="020B0604020202020204" pitchFamily="34" charset="0"/>
                </a:rPr>
                <a:t>«Патриотическое воспитание граждан РФ»</a:t>
              </a:r>
            </a:p>
            <a:p>
              <a:pPr eaLnBrk="1" hangingPunct="1">
                <a:buFont typeface="Wingdings" panose="05000000000000000000" pitchFamily="2" charset="2"/>
                <a:buChar char="§"/>
              </a:pPr>
              <a:r>
                <a:rPr lang="ru-RU" altLang="ru-RU" sz="1200" dirty="0" smtClean="0">
                  <a:solidFill>
                    <a:srgbClr val="002060"/>
                  </a:solidFill>
                  <a:latin typeface="Century Gothic" panose="020B0502020202020204" pitchFamily="34" charset="0"/>
                  <a:sym typeface="Arial" panose="020B0604020202020204" pitchFamily="34" charset="0"/>
                </a:rPr>
                <a:t>Рег. проект </a:t>
              </a:r>
              <a:r>
                <a:rPr lang="ru-RU" altLang="ru-RU" sz="1200" dirty="0">
                  <a:solidFill>
                    <a:srgbClr val="002060"/>
                  </a:solidFill>
                  <a:latin typeface="Century Gothic" panose="020B0502020202020204" pitchFamily="34" charset="0"/>
                  <a:sym typeface="Arial" panose="020B0604020202020204" pitchFamily="34" charset="0"/>
                </a:rPr>
                <a:t>«Гражданское образование» – </a:t>
              </a:r>
              <a:r>
                <a:rPr lang="ru-RU" altLang="ru-RU" sz="1200" b="1" dirty="0">
                  <a:solidFill>
                    <a:srgbClr val="E46C0A"/>
                  </a:solidFill>
                  <a:latin typeface="Century Gothic" panose="020B0502020202020204" pitchFamily="34" charset="0"/>
                  <a:sym typeface="Arial" panose="020B0604020202020204" pitchFamily="34" charset="0"/>
                </a:rPr>
                <a:t>50 ЦГО</a:t>
              </a:r>
            </a:p>
            <a:p>
              <a:pPr eaLnBrk="1" hangingPunct="1">
                <a:buFont typeface="Wingdings" panose="05000000000000000000" pitchFamily="2" charset="2"/>
                <a:buChar char="§"/>
              </a:pPr>
              <a:r>
                <a:rPr lang="ru-RU" altLang="ru-RU" sz="1200" dirty="0">
                  <a:solidFill>
                    <a:srgbClr val="002060"/>
                  </a:solidFill>
                  <a:latin typeface="Century Gothic" panose="020B0502020202020204" pitchFamily="34" charset="0"/>
                  <a:sym typeface="Arial" panose="020B0604020202020204" pitchFamily="34" charset="0"/>
                </a:rPr>
                <a:t>Добровольческие (волонтёрские) объединения – </a:t>
              </a:r>
              <a:r>
                <a:rPr lang="ru-RU" altLang="ru-RU" sz="1200" b="1" dirty="0">
                  <a:solidFill>
                    <a:srgbClr val="E46C0A"/>
                  </a:solidFill>
                  <a:latin typeface="Century Gothic" panose="020B0502020202020204" pitchFamily="34" charset="0"/>
                  <a:sym typeface="Arial" panose="020B0604020202020204" pitchFamily="34" charset="0"/>
                </a:rPr>
                <a:t>7537 школьников</a:t>
              </a:r>
            </a:p>
            <a:p>
              <a:pPr eaLnBrk="1" hangingPunct="1">
                <a:buFont typeface="Wingdings" panose="05000000000000000000" pitchFamily="2" charset="2"/>
                <a:buChar char="§"/>
              </a:pPr>
              <a:r>
                <a:rPr lang="ru-RU" altLang="ru-RU" sz="1200" dirty="0">
                  <a:solidFill>
                    <a:srgbClr val="002060"/>
                  </a:solidFill>
                  <a:latin typeface="Century Gothic" panose="020B0502020202020204" pitchFamily="34" charset="0"/>
                  <a:sym typeface="Arial" panose="020B0604020202020204" pitchFamily="34" charset="0"/>
                </a:rPr>
                <a:t>Социальное проектирование – </a:t>
              </a:r>
              <a:r>
                <a:rPr lang="en-US" altLang="ru-RU" sz="1200" b="1" dirty="0">
                  <a:solidFill>
                    <a:srgbClr val="E46C0A"/>
                  </a:solidFill>
                  <a:latin typeface="Century Gothic" panose="020B0502020202020204" pitchFamily="34" charset="0"/>
                  <a:sym typeface="Arial" panose="020B0604020202020204" pitchFamily="34" charset="0"/>
                </a:rPr>
                <a:t>&gt; </a:t>
              </a:r>
              <a:r>
                <a:rPr lang="ru-RU" altLang="ru-RU" sz="1200" b="1" dirty="0">
                  <a:solidFill>
                    <a:srgbClr val="E46C0A"/>
                  </a:solidFill>
                  <a:latin typeface="Century Gothic" panose="020B0502020202020204" pitchFamily="34" charset="0"/>
                  <a:sym typeface="Arial" panose="020B0604020202020204" pitchFamily="34" charset="0"/>
                </a:rPr>
                <a:t>100 реализованных социальных проектов</a:t>
              </a:r>
              <a:r>
                <a:rPr lang="en-US" altLang="ru-RU" sz="1200" b="1" dirty="0">
                  <a:solidFill>
                    <a:srgbClr val="E46C0A"/>
                  </a:solidFill>
                  <a:latin typeface="Century Gothic" panose="020B0502020202020204" pitchFamily="34" charset="0"/>
                  <a:sym typeface="Arial" panose="020B0604020202020204" pitchFamily="34" charset="0"/>
                </a:rPr>
                <a:t> </a:t>
              </a:r>
              <a:r>
                <a:rPr lang="ru-RU" altLang="ru-RU" sz="1200" b="1" dirty="0">
                  <a:solidFill>
                    <a:srgbClr val="E46C0A"/>
                  </a:solidFill>
                  <a:latin typeface="Century Gothic" panose="020B0502020202020204" pitchFamily="34" charset="0"/>
                  <a:sym typeface="Arial" panose="020B0604020202020204" pitchFamily="34" charset="0"/>
                </a:rPr>
                <a:t>ежегодно</a:t>
              </a:r>
            </a:p>
            <a:p>
              <a:pPr eaLnBrk="1" hangingPunct="1">
                <a:buFont typeface="Wingdings" panose="05000000000000000000" pitchFamily="2" charset="2"/>
                <a:buChar char="§"/>
              </a:pPr>
              <a:r>
                <a:rPr lang="ru-RU" altLang="ru-RU" sz="1200" dirty="0">
                  <a:solidFill>
                    <a:srgbClr val="002060"/>
                  </a:solidFill>
                  <a:latin typeface="Century Gothic" panose="020B0502020202020204" pitchFamily="34" charset="0"/>
                  <a:sym typeface="Arial" panose="020B0604020202020204" pitchFamily="34" charset="0"/>
                </a:rPr>
                <a:t>Ученическое самоуправление </a:t>
              </a:r>
            </a:p>
            <a:p>
              <a:pPr eaLnBrk="1" hangingPunct="1">
                <a:buFont typeface="Wingdings" panose="05000000000000000000" pitchFamily="2" charset="2"/>
                <a:buChar char="§"/>
              </a:pPr>
              <a:r>
                <a:rPr lang="ru-RU" altLang="ru-RU" sz="1200" dirty="0">
                  <a:solidFill>
                    <a:srgbClr val="002060"/>
                  </a:solidFill>
                  <a:latin typeface="Century Gothic" panose="020B0502020202020204" pitchFamily="34" charset="0"/>
                  <a:sym typeface="Arial" panose="020B0604020202020204" pitchFamily="34" charset="0"/>
                </a:rPr>
                <a:t>Единый календарь образовательных событий</a:t>
              </a:r>
            </a:p>
            <a:p>
              <a:pPr eaLnBrk="1" hangingPunct="1">
                <a:buFont typeface="Wingdings" panose="05000000000000000000" pitchFamily="2" charset="2"/>
                <a:buChar char="§"/>
              </a:pPr>
              <a:r>
                <a:rPr lang="ru-RU" altLang="ru-RU" sz="1200" dirty="0">
                  <a:solidFill>
                    <a:srgbClr val="002060"/>
                  </a:solidFill>
                  <a:latin typeface="Century Gothic" panose="020B0502020202020204" pitchFamily="34" charset="0"/>
                  <a:sym typeface="Arial" panose="020B0604020202020204" pitchFamily="34" charset="0"/>
                </a:rPr>
                <a:t>Всероссийский календарь воспитательных мероприятий</a:t>
              </a:r>
            </a:p>
          </p:txBody>
        </p:sp>
        <p:sp>
          <p:nvSpPr>
            <p:cNvPr id="20" name="TextBox 19">
              <a:extLst>
                <a:ext uri="{FF2B5EF4-FFF2-40B4-BE49-F238E27FC236}"/>
              </a:extLst>
            </p:cNvPr>
            <p:cNvSpPr txBox="1"/>
            <p:nvPr/>
          </p:nvSpPr>
          <p:spPr>
            <a:xfrm>
              <a:off x="574541" y="2143909"/>
              <a:ext cx="409337" cy="870455"/>
            </a:xfrm>
            <a:prstGeom prst="rect">
              <a:avLst/>
            </a:prstGeom>
            <a:noFill/>
          </p:spPr>
          <p:txBody>
            <a:bodyPr vert="vert270">
              <a:spAutoFit/>
            </a:bodyPr>
            <a:lstStyle/>
            <a:p>
              <a:pPr eaLnBrk="1" fontAlgn="auto" hangingPunct="1">
                <a:spcBef>
                  <a:spcPts val="0"/>
                </a:spcBef>
                <a:spcAft>
                  <a:spcPts val="0"/>
                </a:spcAft>
                <a:defRPr/>
              </a:pPr>
              <a:r>
                <a:rPr lang="ru-RU" sz="1600" b="1" dirty="0">
                  <a:solidFill>
                    <a:srgbClr val="002060"/>
                  </a:solidFill>
                  <a:latin typeface="Century Gothic" panose="020B0502020202020204" pitchFamily="34" charset="0"/>
                  <a:cs typeface="Calibri" panose="020F0502020204030204" pitchFamily="34" charset="0"/>
                </a:rPr>
                <a:t>ДЕТИ</a:t>
              </a:r>
            </a:p>
          </p:txBody>
        </p:sp>
        <p:sp>
          <p:nvSpPr>
            <p:cNvPr id="12308" name="Прямая соединительная линия 17"/>
            <p:cNvSpPr>
              <a:spLocks noChangeShapeType="1"/>
            </p:cNvSpPr>
            <p:nvPr/>
          </p:nvSpPr>
          <p:spPr bwMode="auto">
            <a:xfrm flipH="1" flipV="1">
              <a:off x="1170244" y="1273454"/>
              <a:ext cx="1" cy="3307726"/>
            </a:xfrm>
            <a:prstGeom prst="line">
              <a:avLst/>
            </a:prstGeom>
            <a:noFill/>
            <a:ln w="38100">
              <a:solidFill>
                <a:srgbClr val="1E3584"/>
              </a:solidFill>
              <a:round/>
              <a:headEnd/>
              <a:tailEnd/>
            </a:ln>
            <a:extLst>
              <a:ext uri="{909E8E84-426E-40DD-AFC4-6F175D3DCCD1}">
                <a14:hiddenFill xmlns:a14="http://schemas.microsoft.com/office/drawing/2010/main">
                  <a:noFill/>
                </a14:hiddenFill>
              </a:ext>
            </a:extLst>
          </p:spPr>
          <p:txBody>
            <a:bodyPr lIns="25201" rIns="25201"/>
            <a:lstStyle/>
            <a:p>
              <a:endParaRPr lang="ru-RU"/>
            </a:p>
          </p:txBody>
        </p:sp>
      </p:grpSp>
      <p:sp>
        <p:nvSpPr>
          <p:cNvPr id="24" name="TextBox 23"/>
          <p:cNvSpPr txBox="1"/>
          <p:nvPr/>
        </p:nvSpPr>
        <p:spPr>
          <a:xfrm>
            <a:off x="9791700" y="5934075"/>
            <a:ext cx="282575" cy="320675"/>
          </a:xfrm>
          <a:prstGeom prst="rect">
            <a:avLst/>
          </a:prstGeom>
          <a:noFill/>
        </p:spPr>
        <p:txBody>
          <a:bodyPr>
            <a:spAutoFit/>
          </a:bodyPr>
          <a:lstStyle/>
          <a:p>
            <a:pPr eaLnBrk="1" fontAlgn="auto" hangingPunct="1">
              <a:spcBef>
                <a:spcPts val="0"/>
              </a:spcBef>
              <a:spcAft>
                <a:spcPts val="0"/>
              </a:spcAft>
              <a:defRPr/>
            </a:pPr>
            <a:r>
              <a:rPr lang="ru-RU" sz="1488" dirty="0">
                <a:solidFill>
                  <a:schemeClr val="bg1">
                    <a:lumMod val="50000"/>
                  </a:schemeClr>
                </a:solidFill>
                <a:latin typeface="Calibri" panose="020F0502020204030204" pitchFamily="34" charset="0"/>
                <a:cs typeface="Calibri" panose="020F0502020204030204" pitchFamily="34" charset="0"/>
              </a:rPr>
              <a:t>2</a:t>
            </a:r>
          </a:p>
        </p:txBody>
      </p:sp>
      <p:grpSp>
        <p:nvGrpSpPr>
          <p:cNvPr id="12292" name="Группа 4"/>
          <p:cNvGrpSpPr>
            <a:grpSpLocks/>
          </p:cNvGrpSpPr>
          <p:nvPr/>
        </p:nvGrpSpPr>
        <p:grpSpPr bwMode="auto">
          <a:xfrm>
            <a:off x="5082316" y="1576932"/>
            <a:ext cx="2952750" cy="2879725"/>
            <a:chOff x="6144641" y="1595885"/>
            <a:chExt cx="3570199" cy="3483618"/>
          </a:xfrm>
        </p:grpSpPr>
        <p:sp>
          <p:nvSpPr>
            <p:cNvPr id="12302" name="Прямая соединительная линия 17"/>
            <p:cNvSpPr>
              <a:spLocks noChangeShapeType="1"/>
            </p:cNvSpPr>
            <p:nvPr/>
          </p:nvSpPr>
          <p:spPr bwMode="auto">
            <a:xfrm flipV="1">
              <a:off x="6841266" y="1595885"/>
              <a:ext cx="0" cy="3483618"/>
            </a:xfrm>
            <a:prstGeom prst="line">
              <a:avLst/>
            </a:prstGeom>
            <a:noFill/>
            <a:ln w="38100">
              <a:solidFill>
                <a:srgbClr val="1E3584"/>
              </a:solidFill>
              <a:round/>
              <a:headEnd/>
              <a:tailEnd/>
            </a:ln>
            <a:extLst>
              <a:ext uri="{909E8E84-426E-40DD-AFC4-6F175D3DCCD1}">
                <a14:hiddenFill xmlns:a14="http://schemas.microsoft.com/office/drawing/2010/main">
                  <a:noFill/>
                </a14:hiddenFill>
              </a:ext>
            </a:extLst>
          </p:spPr>
          <p:txBody>
            <a:bodyPr lIns="25201" rIns="25201"/>
            <a:lstStyle/>
            <a:p>
              <a:endParaRPr lang="ru-RU">
                <a:latin typeface="Century Gothic" panose="020B0502020202020204" pitchFamily="34" charset="0"/>
              </a:endParaRPr>
            </a:p>
          </p:txBody>
        </p:sp>
        <p:grpSp>
          <p:nvGrpSpPr>
            <p:cNvPr id="12303" name="Группа 3"/>
            <p:cNvGrpSpPr>
              <a:grpSpLocks/>
            </p:cNvGrpSpPr>
            <p:nvPr/>
          </p:nvGrpSpPr>
          <p:grpSpPr bwMode="auto">
            <a:xfrm>
              <a:off x="6144641" y="1682303"/>
              <a:ext cx="3570199" cy="3239727"/>
              <a:chOff x="6308646" y="4185125"/>
              <a:chExt cx="3570199" cy="3239727"/>
            </a:xfrm>
          </p:grpSpPr>
          <p:sp>
            <p:nvSpPr>
              <p:cNvPr id="18" name="TextBox 17">
                <a:extLst>
                  <a:ext uri="{FF2B5EF4-FFF2-40B4-BE49-F238E27FC236}"/>
                </a:extLst>
              </p:cNvPr>
              <p:cNvSpPr txBox="1"/>
              <p:nvPr/>
            </p:nvSpPr>
            <p:spPr>
              <a:xfrm>
                <a:off x="6308646" y="4708340"/>
                <a:ext cx="520990" cy="1654719"/>
              </a:xfrm>
              <a:prstGeom prst="rect">
                <a:avLst/>
              </a:prstGeom>
              <a:noFill/>
            </p:spPr>
            <p:txBody>
              <a:bodyPr vert="vert270">
                <a:spAutoFit/>
              </a:bodyPr>
              <a:lstStyle/>
              <a:p>
                <a:pPr algn="r" eaLnBrk="1" fontAlgn="auto" hangingPunct="1">
                  <a:spcBef>
                    <a:spcPts val="0"/>
                  </a:spcBef>
                  <a:spcAft>
                    <a:spcPts val="0"/>
                  </a:spcAft>
                  <a:defRPr/>
                </a:pPr>
                <a:r>
                  <a:rPr lang="ru-RU" sz="1600" b="1" dirty="0">
                    <a:solidFill>
                      <a:srgbClr val="002060"/>
                    </a:solidFill>
                    <a:latin typeface="Century Gothic" panose="020B0502020202020204" pitchFamily="34" charset="0"/>
                    <a:cs typeface="Calibri" panose="020F0502020204030204" pitchFamily="34" charset="0"/>
                  </a:rPr>
                  <a:t>РОДИТЕЛИ</a:t>
                </a:r>
              </a:p>
            </p:txBody>
          </p:sp>
          <p:sp>
            <p:nvSpPr>
              <p:cNvPr id="2" name="Прямоугольник 1"/>
              <p:cNvSpPr/>
              <p:nvPr/>
            </p:nvSpPr>
            <p:spPr>
              <a:xfrm>
                <a:off x="7091786" y="4185125"/>
                <a:ext cx="2787059" cy="3239727"/>
              </a:xfrm>
              <a:prstGeom prst="rect">
                <a:avLst/>
              </a:prstGeom>
            </p:spPr>
            <p:txBody>
              <a:bodyPr>
                <a:spAutoFit/>
              </a:bodyPr>
              <a:lstStyle>
                <a:lvl1pPr marL="282575" indent="-2825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defRPr/>
                </a:pPr>
                <a:r>
                  <a:rPr lang="ru-RU" altLang="ru-RU" sz="1200" dirty="0" smtClean="0">
                    <a:solidFill>
                      <a:srgbClr val="002060"/>
                    </a:solidFill>
                    <a:latin typeface="Century Gothic" panose="020B0502020202020204" pitchFamily="34" charset="0"/>
                    <a:sym typeface="Arial" panose="020B0604020202020204" pitchFamily="34" charset="0"/>
                  </a:rPr>
                  <a:t>Всероссийские,    региональные, муниципальные  родительские собрания</a:t>
                </a:r>
                <a:endParaRPr lang="en-US" altLang="ru-RU" sz="1200" dirty="0" smtClean="0">
                  <a:solidFill>
                    <a:srgbClr val="002060"/>
                  </a:solidFill>
                  <a:latin typeface="Century Gothic" panose="020B0502020202020204" pitchFamily="34" charset="0"/>
                  <a:sym typeface="Arial" panose="020B0604020202020204" pitchFamily="34" charset="0"/>
                </a:endParaRPr>
              </a:p>
              <a:p>
                <a:pPr marL="0" indent="0" eaLnBrk="1" hangingPunct="1">
                  <a:defRPr/>
                </a:pPr>
                <a:endParaRPr lang="ru-RU" altLang="ru-RU" sz="1200" dirty="0" smtClean="0">
                  <a:solidFill>
                    <a:srgbClr val="002060"/>
                  </a:solidFill>
                  <a:latin typeface="Century Gothic" panose="020B0502020202020204" pitchFamily="34" charset="0"/>
                  <a:sym typeface="Arial" panose="020B0604020202020204" pitchFamily="34" charset="0"/>
                </a:endParaRPr>
              </a:p>
              <a:p>
                <a:pPr eaLnBrk="1" hangingPunct="1">
                  <a:buFont typeface="Wingdings" panose="05000000000000000000" pitchFamily="2" charset="2"/>
                  <a:buChar char="§"/>
                  <a:defRPr/>
                </a:pPr>
                <a:r>
                  <a:rPr lang="ru-RU" altLang="ru-RU" sz="1200" dirty="0" smtClean="0">
                    <a:solidFill>
                      <a:srgbClr val="002060"/>
                    </a:solidFill>
                    <a:latin typeface="Century Gothic" panose="020B0502020202020204" pitchFamily="34" charset="0"/>
                    <a:sym typeface="Arial" panose="020B0604020202020204" pitchFamily="34" charset="0"/>
                  </a:rPr>
                  <a:t>РО  «Национальная родительская ассоциация»</a:t>
                </a:r>
                <a:endParaRPr lang="en-US" altLang="ru-RU" sz="1200" dirty="0" smtClean="0">
                  <a:solidFill>
                    <a:srgbClr val="002060"/>
                  </a:solidFill>
                  <a:latin typeface="Century Gothic" panose="020B0502020202020204" pitchFamily="34" charset="0"/>
                  <a:sym typeface="Arial" panose="020B0604020202020204" pitchFamily="34" charset="0"/>
                </a:endParaRPr>
              </a:p>
              <a:p>
                <a:pPr marL="0" indent="0" eaLnBrk="1" hangingPunct="1">
                  <a:defRPr/>
                </a:pPr>
                <a:endParaRPr lang="ru-RU" altLang="ru-RU" sz="1200" dirty="0" smtClean="0">
                  <a:solidFill>
                    <a:srgbClr val="002060"/>
                  </a:solidFill>
                  <a:latin typeface="Century Gothic" panose="020B0502020202020204" pitchFamily="34" charset="0"/>
                  <a:sym typeface="Arial" panose="020B0604020202020204" pitchFamily="34" charset="0"/>
                </a:endParaRPr>
              </a:p>
              <a:p>
                <a:pPr eaLnBrk="1" hangingPunct="1">
                  <a:buFont typeface="Wingdings" panose="05000000000000000000" pitchFamily="2" charset="2"/>
                  <a:buChar char="§"/>
                  <a:defRPr/>
                </a:pPr>
                <a:r>
                  <a:rPr lang="ru-RU" altLang="ru-RU" sz="1200" dirty="0" smtClean="0">
                    <a:solidFill>
                      <a:srgbClr val="002060"/>
                    </a:solidFill>
                    <a:latin typeface="Century Gothic" panose="020B0502020202020204" pitchFamily="34" charset="0"/>
                    <a:sym typeface="Arial" panose="020B0604020202020204" pitchFamily="34" charset="0"/>
                  </a:rPr>
                  <a:t>Консультационные центры</a:t>
                </a:r>
              </a:p>
              <a:p>
                <a:pPr eaLnBrk="1" hangingPunct="1">
                  <a:buFont typeface="Wingdings" panose="05000000000000000000" pitchFamily="2" charset="2"/>
                  <a:buChar char="§"/>
                  <a:defRPr/>
                </a:pPr>
                <a:endParaRPr lang="ru-RU" altLang="ru-RU" sz="1200" dirty="0" smtClean="0">
                  <a:solidFill>
                    <a:srgbClr val="002060"/>
                  </a:solidFill>
                  <a:latin typeface="Century Gothic" panose="020B0502020202020204" pitchFamily="34" charset="0"/>
                  <a:sym typeface="Arial" panose="020B0604020202020204" pitchFamily="34" charset="0"/>
                </a:endParaRPr>
              </a:p>
              <a:p>
                <a:pPr eaLnBrk="1" hangingPunct="1">
                  <a:defRPr/>
                </a:pPr>
                <a:endParaRPr lang="ru-RU" altLang="ru-RU" sz="1200" dirty="0" smtClean="0">
                  <a:solidFill>
                    <a:srgbClr val="002060"/>
                  </a:solidFill>
                  <a:latin typeface="Century Gothic" panose="020B0502020202020204" pitchFamily="34" charset="0"/>
                  <a:ea typeface="Calibri" panose="020F0502020204030204" pitchFamily="34" charset="0"/>
                  <a:cs typeface="Calibri" panose="020F0502020204030204" pitchFamily="34" charset="0"/>
                  <a:sym typeface="Arial" panose="020B0604020202020204" pitchFamily="34" charset="0"/>
                </a:endParaRPr>
              </a:p>
            </p:txBody>
          </p:sp>
        </p:grpSp>
      </p:grpSp>
      <p:grpSp>
        <p:nvGrpSpPr>
          <p:cNvPr id="12293" name="Группа 21"/>
          <p:cNvGrpSpPr>
            <a:grpSpLocks/>
          </p:cNvGrpSpPr>
          <p:nvPr/>
        </p:nvGrpSpPr>
        <p:grpSpPr bwMode="auto">
          <a:xfrm>
            <a:off x="144463" y="4716463"/>
            <a:ext cx="8158162" cy="1457325"/>
            <a:chOff x="247110" y="4909408"/>
            <a:chExt cx="4151992" cy="1762025"/>
          </a:xfrm>
        </p:grpSpPr>
        <p:sp>
          <p:nvSpPr>
            <p:cNvPr id="12300" name="Прямоугольник 21"/>
            <p:cNvSpPr txBox="1">
              <a:spLocks noChangeArrowheads="1"/>
            </p:cNvSpPr>
            <p:nvPr/>
          </p:nvSpPr>
          <p:spPr bwMode="auto">
            <a:xfrm>
              <a:off x="576749" y="4995781"/>
              <a:ext cx="3822353" cy="167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201" rIns="25201">
              <a:spAutoFit/>
            </a:bodyPr>
            <a:lstStyle>
              <a:lvl1pPr marL="282575" indent="-2825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r>
                <a:rPr lang="ru-RU" altLang="ru-RU" sz="1200" dirty="0">
                  <a:solidFill>
                    <a:srgbClr val="002060"/>
                  </a:solidFill>
                  <a:latin typeface="Century Gothic" panose="020B0502020202020204" pitchFamily="34" charset="0"/>
                  <a:sym typeface="Arial" panose="020B0604020202020204" pitchFamily="34" charset="0"/>
                </a:rPr>
                <a:t>Всероссийские конкурсы: «Воспитать человека», Лучшие методические                              разработки воспитательных мероприятий классных руководителей </a:t>
              </a:r>
            </a:p>
            <a:p>
              <a:pPr eaLnBrk="1" hangingPunct="1">
                <a:buFont typeface="Wingdings" panose="05000000000000000000" pitchFamily="2" charset="2"/>
                <a:buChar char="§"/>
              </a:pPr>
              <a:r>
                <a:rPr lang="ru-RU" altLang="ru-RU" sz="1200" dirty="0">
                  <a:solidFill>
                    <a:srgbClr val="002060"/>
                  </a:solidFill>
                  <a:latin typeface="Century Gothic" panose="020B0502020202020204" pitchFamily="34" charset="0"/>
                  <a:sym typeface="Arial" panose="020B0604020202020204" pitchFamily="34" charset="0"/>
                </a:rPr>
                <a:t>Всероссийский форум классных руководителей – </a:t>
              </a:r>
              <a:r>
                <a:rPr lang="ru-RU" altLang="ru-RU" sz="1200" b="1" dirty="0">
                  <a:solidFill>
                    <a:srgbClr val="E46C0A"/>
                  </a:solidFill>
                  <a:latin typeface="Century Gothic" panose="020B0502020202020204" pitchFamily="34" charset="0"/>
                  <a:sym typeface="Arial" panose="020B0604020202020204" pitchFamily="34" charset="0"/>
                </a:rPr>
                <a:t>146 чел. / 8 чел. очно</a:t>
              </a:r>
            </a:p>
            <a:p>
              <a:pPr eaLnBrk="1" hangingPunct="1">
                <a:buFont typeface="Wingdings" panose="05000000000000000000" pitchFamily="2" charset="2"/>
                <a:buChar char="§"/>
              </a:pPr>
              <a:r>
                <a:rPr lang="ru-RU" altLang="ru-RU" sz="1200" dirty="0">
                  <a:solidFill>
                    <a:srgbClr val="002060"/>
                  </a:solidFill>
                  <a:latin typeface="Century Gothic" panose="020B0502020202020204" pitchFamily="34" charset="0"/>
                  <a:sym typeface="Arial" panose="020B0604020202020204" pitchFamily="34" charset="0"/>
                </a:rPr>
                <a:t>Курсы переподготовки классных руководителей в Москве – </a:t>
              </a:r>
              <a:r>
                <a:rPr lang="ru-RU" altLang="ru-RU" sz="1200" b="1" dirty="0">
                  <a:solidFill>
                    <a:srgbClr val="E46C0A"/>
                  </a:solidFill>
                  <a:latin typeface="Century Gothic" panose="020B0502020202020204" pitchFamily="34" charset="0"/>
                  <a:sym typeface="Arial" panose="020B0604020202020204" pitchFamily="34" charset="0"/>
                </a:rPr>
                <a:t>1679 чел.</a:t>
              </a:r>
            </a:p>
            <a:p>
              <a:pPr eaLnBrk="1" hangingPunct="1">
                <a:buFont typeface="Wingdings" panose="05000000000000000000" pitchFamily="2" charset="2"/>
                <a:buChar char="§"/>
              </a:pPr>
              <a:r>
                <a:rPr lang="ru-RU" altLang="ru-RU" sz="1200" dirty="0">
                  <a:solidFill>
                    <a:srgbClr val="002060"/>
                  </a:solidFill>
                  <a:latin typeface="Century Gothic" panose="020B0502020202020204" pitchFamily="34" charset="0"/>
                  <a:sym typeface="Arial" panose="020B0604020202020204" pitchFamily="34" charset="0"/>
                </a:rPr>
                <a:t>Выплаты за выполнение функций классного руководителя (5000 руб.)</a:t>
              </a:r>
            </a:p>
            <a:p>
              <a:pPr eaLnBrk="1" hangingPunct="1">
                <a:buFont typeface="Wingdings" panose="05000000000000000000" pitchFamily="2" charset="2"/>
                <a:buChar char="§"/>
              </a:pPr>
              <a:r>
                <a:rPr lang="ru-RU" altLang="ru-RU" sz="1200" dirty="0">
                  <a:solidFill>
                    <a:srgbClr val="002060"/>
                  </a:solidFill>
                  <a:latin typeface="Century Gothic" panose="020B0502020202020204" pitchFamily="34" charset="0"/>
                  <a:sym typeface="Arial" panose="020B0604020202020204" pitchFamily="34" charset="0"/>
                </a:rPr>
                <a:t>Региональный конкурс «Классный </a:t>
              </a:r>
              <a:r>
                <a:rPr lang="ru-RU" altLang="ru-RU" sz="1200" dirty="0" err="1">
                  <a:solidFill>
                    <a:srgbClr val="002060"/>
                  </a:solidFill>
                  <a:latin typeface="Century Gothic" panose="020B0502020202020204" pitchFamily="34" charset="0"/>
                  <a:sym typeface="Arial" panose="020B0604020202020204" pitchFamily="34" charset="0"/>
                </a:rPr>
                <a:t>классный</a:t>
              </a:r>
              <a:r>
                <a:rPr lang="ru-RU" altLang="ru-RU" sz="1200" dirty="0">
                  <a:solidFill>
                    <a:srgbClr val="002060"/>
                  </a:solidFill>
                  <a:latin typeface="Century Gothic" panose="020B0502020202020204" pitchFamily="34" charset="0"/>
                  <a:sym typeface="Arial" panose="020B0604020202020204" pitchFamily="34" charset="0"/>
                </a:rPr>
                <a:t> руководитель»</a:t>
              </a:r>
            </a:p>
            <a:p>
              <a:pPr eaLnBrk="1" hangingPunct="1">
                <a:buFont typeface="Wingdings" panose="05000000000000000000" pitchFamily="2" charset="2"/>
                <a:buChar char="§"/>
              </a:pPr>
              <a:r>
                <a:rPr lang="ru-RU" altLang="ru-RU" sz="1200" dirty="0">
                  <a:solidFill>
                    <a:srgbClr val="002060"/>
                  </a:solidFill>
                  <a:latin typeface="Century Gothic" panose="020B0502020202020204" pitchFamily="34" charset="0"/>
                  <a:sym typeface="Arial" panose="020B0604020202020204" pitchFamily="34" charset="0"/>
                </a:rPr>
                <a:t>Региональный конкурс рабочих программ воспитания</a:t>
              </a:r>
            </a:p>
          </p:txBody>
        </p:sp>
        <p:sp>
          <p:nvSpPr>
            <p:cNvPr id="28" name="TextBox 27">
              <a:extLst>
                <a:ext uri="{FF2B5EF4-FFF2-40B4-BE49-F238E27FC236}"/>
              </a:extLst>
            </p:cNvPr>
            <p:cNvSpPr txBox="1"/>
            <p:nvPr/>
          </p:nvSpPr>
          <p:spPr>
            <a:xfrm>
              <a:off x="247110" y="4909408"/>
              <a:ext cx="219294" cy="1665115"/>
            </a:xfrm>
            <a:prstGeom prst="rect">
              <a:avLst/>
            </a:prstGeom>
            <a:noFill/>
          </p:spPr>
          <p:txBody>
            <a:bodyPr vert="vert270">
              <a:spAutoFit/>
            </a:bodyPr>
            <a:lstStyle/>
            <a:p>
              <a:pPr eaLnBrk="1" fontAlgn="auto" hangingPunct="1">
                <a:spcBef>
                  <a:spcPts val="0"/>
                </a:spcBef>
                <a:spcAft>
                  <a:spcPts val="0"/>
                </a:spcAft>
                <a:defRPr/>
              </a:pPr>
              <a:r>
                <a:rPr lang="ru-RU" sz="1600" b="1" dirty="0">
                  <a:solidFill>
                    <a:srgbClr val="002060"/>
                  </a:solidFill>
                  <a:latin typeface="Century Gothic" panose="020B0502020202020204" pitchFamily="34" charset="0"/>
                  <a:cs typeface="Calibri" panose="020F0502020204030204" pitchFamily="34" charset="0"/>
                </a:rPr>
                <a:t>ПЕДАГОГИ</a:t>
              </a:r>
            </a:p>
          </p:txBody>
        </p:sp>
      </p:grpSp>
      <p:sp>
        <p:nvSpPr>
          <p:cNvPr id="17" name="Прямоугольник 16">
            <a:extLst>
              <a:ext uri="{FF2B5EF4-FFF2-40B4-BE49-F238E27FC236}"/>
            </a:extLst>
          </p:cNvPr>
          <p:cNvSpPr/>
          <p:nvPr/>
        </p:nvSpPr>
        <p:spPr>
          <a:xfrm rot="10800000" flipV="1">
            <a:off x="1304925" y="1111250"/>
            <a:ext cx="5745163" cy="44450"/>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ru-RU" sz="1984"/>
          </a:p>
        </p:txBody>
      </p:sp>
      <p:sp>
        <p:nvSpPr>
          <p:cNvPr id="19" name="Прямоугольник 18">
            <a:extLst>
              <a:ext uri="{FF2B5EF4-FFF2-40B4-BE49-F238E27FC236}"/>
            </a:extLst>
          </p:cNvPr>
          <p:cNvSpPr/>
          <p:nvPr/>
        </p:nvSpPr>
        <p:spPr>
          <a:xfrm>
            <a:off x="2879725" y="971550"/>
            <a:ext cx="5003800" cy="3968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ru-RU" sz="1786"/>
          </a:p>
        </p:txBody>
      </p:sp>
      <p:sp>
        <p:nvSpPr>
          <p:cNvPr id="21" name="Прямоугольник 20">
            <a:extLst>
              <a:ext uri="{FF2B5EF4-FFF2-40B4-BE49-F238E27FC236}"/>
            </a:extLst>
          </p:cNvPr>
          <p:cNvSpPr/>
          <p:nvPr/>
        </p:nvSpPr>
        <p:spPr>
          <a:xfrm>
            <a:off x="503238" y="750888"/>
            <a:ext cx="4500562" cy="690562"/>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ru-RU" b="1" cap="all" dirty="0"/>
          </a:p>
        </p:txBody>
      </p:sp>
      <p:sp>
        <p:nvSpPr>
          <p:cNvPr id="12297" name="TextBox 43"/>
          <p:cNvSpPr txBox="1">
            <a:spLocks noChangeArrowheads="1"/>
          </p:cNvSpPr>
          <p:nvPr/>
        </p:nvSpPr>
        <p:spPr bwMode="auto">
          <a:xfrm>
            <a:off x="641350" y="822325"/>
            <a:ext cx="35734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97" tIns="34548" rIns="69097" bIns="34548">
            <a:spAutoFit/>
          </a:bodyPr>
          <a:lstStyle>
            <a:lvl1pPr marL="9525" defTabSz="690563">
              <a:defRPr>
                <a:solidFill>
                  <a:schemeClr val="tx1"/>
                </a:solidFill>
                <a:latin typeface="Arial" panose="020B0604020202020204" pitchFamily="34" charset="0"/>
                <a:cs typeface="Arial" panose="020B0604020202020204" pitchFamily="34" charset="0"/>
              </a:defRPr>
            </a:lvl1pPr>
            <a:lvl2pPr marL="742950" indent="-285750" defTabSz="690563">
              <a:defRPr>
                <a:solidFill>
                  <a:schemeClr val="tx1"/>
                </a:solidFill>
                <a:latin typeface="Arial" panose="020B0604020202020204" pitchFamily="34" charset="0"/>
                <a:cs typeface="Arial" panose="020B0604020202020204" pitchFamily="34" charset="0"/>
              </a:defRPr>
            </a:lvl2pPr>
            <a:lvl3pPr marL="1143000" indent="-228600" defTabSz="690563">
              <a:defRPr>
                <a:solidFill>
                  <a:schemeClr val="tx1"/>
                </a:solidFill>
                <a:latin typeface="Arial" panose="020B0604020202020204" pitchFamily="34" charset="0"/>
                <a:cs typeface="Arial" panose="020B0604020202020204" pitchFamily="34" charset="0"/>
              </a:defRPr>
            </a:lvl3pPr>
            <a:lvl4pPr marL="1600200" indent="-228600" defTabSz="690563">
              <a:defRPr>
                <a:solidFill>
                  <a:schemeClr val="tx1"/>
                </a:solidFill>
                <a:latin typeface="Arial" panose="020B0604020202020204" pitchFamily="34" charset="0"/>
                <a:cs typeface="Arial" panose="020B0604020202020204" pitchFamily="34" charset="0"/>
              </a:defRPr>
            </a:lvl4pPr>
            <a:lvl5pPr marL="2057400" indent="-228600" defTabSz="690563">
              <a:defRPr>
                <a:solidFill>
                  <a:schemeClr val="tx1"/>
                </a:solidFill>
                <a:latin typeface="Arial" panose="020B0604020202020204" pitchFamily="34" charset="0"/>
                <a:cs typeface="Arial" panose="020B0604020202020204" pitchFamily="34" charset="0"/>
              </a:defRPr>
            </a:lvl5pPr>
            <a:lvl6pPr marL="25146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75"/>
              </a:spcBef>
            </a:pPr>
            <a:r>
              <a:rPr lang="ru-RU" altLang="ru-RU" sz="1400" b="1" dirty="0">
                <a:solidFill>
                  <a:schemeClr val="bg1"/>
                </a:solidFill>
                <a:latin typeface="Century Gothic" panose="020B0502020202020204" pitchFamily="34" charset="0"/>
                <a:ea typeface="Gotham Pro Black"/>
                <a:cs typeface="Gotham Pro Black"/>
              </a:rPr>
              <a:t>КЛЮЧЕВЫЕ СУБЪЕКТЫ ВОСПИТАТЕЛЬНОЙ СИСТЕМЫ</a:t>
            </a:r>
          </a:p>
          <a:p>
            <a:pPr eaLnBrk="1" hangingPunct="1">
              <a:spcBef>
                <a:spcPts val="75"/>
              </a:spcBef>
            </a:pPr>
            <a:r>
              <a:rPr lang="ru-RU" altLang="ru-RU" sz="1400" b="1" dirty="0">
                <a:solidFill>
                  <a:schemeClr val="bg1"/>
                </a:solidFill>
                <a:latin typeface="Century Gothic" panose="020B0502020202020204" pitchFamily="34" charset="0"/>
                <a:ea typeface="Gotham Pro Black"/>
                <a:cs typeface="Gotham Pro Black"/>
              </a:rPr>
              <a:t> </a:t>
            </a:r>
          </a:p>
        </p:txBody>
      </p:sp>
      <p:sp>
        <p:nvSpPr>
          <p:cNvPr id="26" name="Прямая соединительная линия 17">
            <a:extLst>
              <a:ext uri="{FF2B5EF4-FFF2-40B4-BE49-F238E27FC236}"/>
            </a:extLst>
          </p:cNvPr>
          <p:cNvSpPr/>
          <p:nvPr/>
        </p:nvSpPr>
        <p:spPr bwMode="auto">
          <a:xfrm flipH="1" flipV="1">
            <a:off x="719138" y="4787900"/>
            <a:ext cx="9525" cy="1389063"/>
          </a:xfrm>
          <a:prstGeom prst="line">
            <a:avLst/>
          </a:prstGeom>
          <a:ln w="38100">
            <a:solidFill>
              <a:srgbClr val="1E3584"/>
            </a:solidFill>
          </a:ln>
        </p:spPr>
        <p:txBody>
          <a:bodyPr lIns="25201" rIns="25201"/>
          <a:lstStyle/>
          <a:p>
            <a:pPr eaLnBrk="1" fontAlgn="auto" hangingPunct="1">
              <a:spcBef>
                <a:spcPts val="0"/>
              </a:spcBef>
              <a:spcAft>
                <a:spcPts val="0"/>
              </a:spcAft>
              <a:defRPr/>
            </a:pPr>
            <a:endParaRPr sz="992">
              <a:latin typeface="Calibri" panose="020F0502020204030204" pitchFamily="34" charset="0"/>
              <a:cs typeface="Calibri" panose="020F0502020204030204" pitchFamily="34" charset="0"/>
            </a:endParaRPr>
          </a:p>
        </p:txBody>
      </p:sp>
      <p:sp>
        <p:nvSpPr>
          <p:cNvPr id="12299" name="TextBox 38"/>
          <p:cNvSpPr txBox="1">
            <a:spLocks noChangeArrowheads="1"/>
          </p:cNvSpPr>
          <p:nvPr/>
        </p:nvSpPr>
        <p:spPr bwMode="auto">
          <a:xfrm>
            <a:off x="8035114" y="1341696"/>
            <a:ext cx="1872085"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eaLnBrk="1" hangingPunct="1">
              <a:buClr>
                <a:srgbClr val="C00000"/>
              </a:buClr>
            </a:pPr>
            <a:r>
              <a:rPr lang="ru-RU" altLang="ko-KR" sz="1100" b="1" dirty="0" smtClean="0">
                <a:solidFill>
                  <a:srgbClr val="002060"/>
                </a:solidFill>
                <a:latin typeface="Century Gothic" panose="020B0502020202020204" pitchFamily="34" charset="0"/>
                <a:sym typeface="Arial" panose="020B0604020202020204" pitchFamily="34" charset="0"/>
              </a:rPr>
              <a:t>Задачи </a:t>
            </a:r>
          </a:p>
          <a:p>
            <a:pPr marL="0" indent="0" algn="ctr" eaLnBrk="1" hangingPunct="1">
              <a:buClr>
                <a:srgbClr val="C00000"/>
              </a:buClr>
            </a:pPr>
            <a:r>
              <a:rPr lang="ru-RU" altLang="ko-KR" sz="1100" b="1" dirty="0" smtClean="0">
                <a:solidFill>
                  <a:srgbClr val="002060"/>
                </a:solidFill>
                <a:latin typeface="Century Gothic" panose="020B0502020202020204" pitchFamily="34" charset="0"/>
                <a:sym typeface="Arial" panose="020B0604020202020204" pitchFamily="34" charset="0"/>
              </a:rPr>
              <a:t>на 2021/2022 </a:t>
            </a:r>
            <a:r>
              <a:rPr lang="ru-RU" altLang="ko-KR" sz="1100" b="1" dirty="0" err="1" smtClean="0">
                <a:solidFill>
                  <a:srgbClr val="002060"/>
                </a:solidFill>
                <a:latin typeface="Century Gothic" panose="020B0502020202020204" pitchFamily="34" charset="0"/>
                <a:sym typeface="Arial" panose="020B0604020202020204" pitchFamily="34" charset="0"/>
              </a:rPr>
              <a:t>уч.г</a:t>
            </a:r>
            <a:r>
              <a:rPr lang="ru-RU" altLang="ko-KR" sz="1100" b="1" dirty="0" smtClean="0">
                <a:solidFill>
                  <a:srgbClr val="002060"/>
                </a:solidFill>
                <a:latin typeface="Century Gothic" panose="020B0502020202020204" pitchFamily="34" charset="0"/>
                <a:sym typeface="Arial" panose="020B0604020202020204" pitchFamily="34" charset="0"/>
              </a:rPr>
              <a:t>.:</a:t>
            </a:r>
          </a:p>
          <a:p>
            <a:pPr marL="0" indent="0" algn="ctr" eaLnBrk="1" hangingPunct="1">
              <a:buClr>
                <a:srgbClr val="C00000"/>
              </a:buClr>
            </a:pPr>
            <a:endParaRPr lang="ru-RU" altLang="ko-KR" sz="1100" b="1" dirty="0">
              <a:solidFill>
                <a:srgbClr val="002060"/>
              </a:solidFill>
              <a:latin typeface="Century Gothic" panose="020B0502020202020204" pitchFamily="34" charset="0"/>
              <a:sym typeface="Arial" panose="020B0604020202020204" pitchFamily="34" charset="0"/>
            </a:endParaRPr>
          </a:p>
          <a:p>
            <a:pPr algn="just" eaLnBrk="1" hangingPunct="1">
              <a:buClr>
                <a:srgbClr val="C00000"/>
              </a:buClr>
              <a:buFont typeface="Wingdings" panose="05000000000000000000" pitchFamily="2" charset="2"/>
              <a:buChar char="ü"/>
            </a:pPr>
            <a:r>
              <a:rPr lang="ru-RU" altLang="ru-RU" sz="1100" dirty="0">
                <a:solidFill>
                  <a:srgbClr val="17375E"/>
                </a:solidFill>
                <a:latin typeface="Century Gothic" panose="020B0502020202020204" pitchFamily="34" charset="0"/>
                <a:ea typeface="Malgun Gothic" panose="020B0503020000020004" pitchFamily="34" charset="-127"/>
                <a:sym typeface="Arial" panose="020B0604020202020204" pitchFamily="34" charset="0"/>
              </a:rPr>
              <a:t>Разработка показателей эффективности воспитательной деятельности ОО и классных руководителей</a:t>
            </a:r>
          </a:p>
          <a:p>
            <a:pPr algn="just" eaLnBrk="1" hangingPunct="1">
              <a:buClr>
                <a:srgbClr val="C00000"/>
              </a:buClr>
              <a:buFont typeface="Wingdings" panose="05000000000000000000" pitchFamily="2" charset="2"/>
              <a:buChar char="ü"/>
            </a:pPr>
            <a:r>
              <a:rPr lang="ru-RU" altLang="ru-RU" sz="1100" dirty="0">
                <a:solidFill>
                  <a:srgbClr val="17375E"/>
                </a:solidFill>
                <a:latin typeface="Century Gothic" panose="020B0502020202020204" pitchFamily="34" charset="0"/>
                <a:ea typeface="Malgun Gothic" panose="020B0503020000020004" pitchFamily="34" charset="-127"/>
                <a:sym typeface="Arial" panose="020B0604020202020204" pitchFamily="34" charset="0"/>
              </a:rPr>
              <a:t>Участие детей и родителей в разработке рабочей программы воспитания</a:t>
            </a:r>
          </a:p>
          <a:p>
            <a:pPr algn="just" eaLnBrk="1" hangingPunct="1">
              <a:buClr>
                <a:srgbClr val="C00000"/>
              </a:buClr>
              <a:buFont typeface="Wingdings" panose="05000000000000000000" pitchFamily="2" charset="2"/>
              <a:buChar char="ü"/>
            </a:pPr>
            <a:r>
              <a:rPr lang="ru-RU" altLang="ru-RU" sz="1100" dirty="0">
                <a:solidFill>
                  <a:srgbClr val="17375E"/>
                </a:solidFill>
                <a:latin typeface="Century Gothic" panose="020B0502020202020204" pitchFamily="34" charset="0"/>
                <a:ea typeface="Malgun Gothic" panose="020B0503020000020004" pitchFamily="34" charset="-127"/>
                <a:sym typeface="Arial" panose="020B0604020202020204" pitchFamily="34" charset="0"/>
              </a:rPr>
              <a:t>Разработка межведомственных программ просвещения родителей</a:t>
            </a:r>
          </a:p>
          <a:p>
            <a:pPr algn="just" eaLnBrk="1" hangingPunct="1">
              <a:buClr>
                <a:srgbClr val="C00000"/>
              </a:buClr>
              <a:buFont typeface="Wingdings" panose="05000000000000000000" pitchFamily="2" charset="2"/>
              <a:buChar char="ü"/>
            </a:pPr>
            <a:r>
              <a:rPr lang="ru-RU" altLang="ru-RU" sz="1100" dirty="0">
                <a:solidFill>
                  <a:srgbClr val="17375E"/>
                </a:solidFill>
                <a:latin typeface="Century Gothic" panose="020B0502020202020204" pitchFamily="34" charset="0"/>
                <a:ea typeface="Malgun Gothic" panose="020B0503020000020004" pitchFamily="34" charset="-127"/>
              </a:rPr>
              <a:t>Театры, спортивные </a:t>
            </a:r>
            <a:r>
              <a:rPr lang="ru-RU" altLang="ru-RU" sz="1100" dirty="0" smtClean="0">
                <a:solidFill>
                  <a:srgbClr val="17375E"/>
                </a:solidFill>
                <a:latin typeface="Century Gothic" panose="020B0502020202020204" pitchFamily="34" charset="0"/>
                <a:ea typeface="Malgun Gothic" panose="020B0503020000020004" pitchFamily="34" charset="-127"/>
              </a:rPr>
              <a:t>клубы, музеи </a:t>
            </a:r>
            <a:r>
              <a:rPr lang="ru-RU" altLang="ru-RU" sz="1100" dirty="0">
                <a:solidFill>
                  <a:srgbClr val="17375E"/>
                </a:solidFill>
                <a:latin typeface="Century Gothic" panose="020B0502020202020204" pitchFamily="34" charset="0"/>
                <a:ea typeface="Malgun Gothic" panose="020B0503020000020004" pitchFamily="34" charset="-127"/>
              </a:rPr>
              <a:t>– в каждую школу</a:t>
            </a:r>
          </a:p>
          <a:p>
            <a:pPr algn="just" eaLnBrk="1" hangingPunct="1">
              <a:buClr>
                <a:srgbClr val="C00000"/>
              </a:buClr>
              <a:buFont typeface="Wingdings" panose="05000000000000000000" pitchFamily="2" charset="2"/>
              <a:buChar char="ü"/>
            </a:pPr>
            <a:r>
              <a:rPr lang="ru-RU" altLang="ru-RU" sz="1100" dirty="0">
                <a:solidFill>
                  <a:srgbClr val="17375E"/>
                </a:solidFill>
                <a:latin typeface="Century Gothic" panose="020B0502020202020204" pitchFamily="34" charset="0"/>
                <a:ea typeface="Malgun Gothic" panose="020B0503020000020004" pitchFamily="34" charset="-127"/>
              </a:rPr>
              <a:t>Модуль «Воспитание» – во все программы ПК </a:t>
            </a:r>
          </a:p>
          <a:p>
            <a:pPr algn="just" eaLnBrk="1" hangingPunct="1">
              <a:buClr>
                <a:srgbClr val="C00000"/>
              </a:buClr>
              <a:buFont typeface="Wingdings" panose="05000000000000000000" pitchFamily="2" charset="2"/>
              <a:buChar char="ü"/>
            </a:pPr>
            <a:endParaRPr lang="ru-RU" altLang="ru-RU" sz="1100" dirty="0">
              <a:solidFill>
                <a:srgbClr val="002060"/>
              </a:solidFill>
              <a:latin typeface="Century Gothic" panose="020B0502020202020204" pitchFamily="34" charset="0"/>
              <a:ea typeface="Malgun Gothic" panose="020B0503020000020004" pitchFamily="34" charset="-127"/>
              <a:sym typeface="Arial" panose="020B0604020202020204" pitchFamily="34" charset="0"/>
            </a:endParaRPr>
          </a:p>
          <a:p>
            <a:pPr algn="just" eaLnBrk="1" hangingPunct="1">
              <a:buClr>
                <a:srgbClr val="C00000"/>
              </a:buClr>
            </a:pPr>
            <a:endParaRPr lang="ru-RU" altLang="ru-RU" sz="1100" dirty="0">
              <a:solidFill>
                <a:srgbClr val="002060"/>
              </a:solidFill>
              <a:latin typeface="Century Gothic" panose="020B0502020202020204" pitchFamily="34" charset="0"/>
              <a:ea typeface="Malgun Gothic" panose="020B0503020000020004" pitchFamily="34" charset="-127"/>
            </a:endParaRPr>
          </a:p>
          <a:p>
            <a:pPr algn="just" eaLnBrk="1" hangingPunct="1">
              <a:buClr>
                <a:srgbClr val="C00000"/>
              </a:buClr>
              <a:buFont typeface="Wingdings" panose="05000000000000000000" pitchFamily="2" charset="2"/>
              <a:buChar char="ü"/>
            </a:pPr>
            <a:endParaRPr lang="ru-RU" altLang="ko-KR" sz="1100" dirty="0">
              <a:latin typeface="Calibri" panose="020F0502020204030204" pitchFamily="34" charset="0"/>
            </a:endParaRPr>
          </a:p>
        </p:txBody>
      </p:sp>
    </p:spTree>
    <p:extLst>
      <p:ext uri="{BB962C8B-B14F-4D97-AF65-F5344CB8AC3E}">
        <p14:creationId xmlns:p14="http://schemas.microsoft.com/office/powerpoint/2010/main" val="38118282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TextBox 23"/>
          <p:cNvSpPr txBox="1">
            <a:spLocks noChangeArrowheads="1"/>
          </p:cNvSpPr>
          <p:nvPr/>
        </p:nvSpPr>
        <p:spPr bwMode="auto">
          <a:xfrm>
            <a:off x="810916" y="2244422"/>
            <a:ext cx="3355823" cy="553998"/>
          </a:xfrm>
          <a:prstGeom prst="rect">
            <a:avLst/>
          </a:prstGeom>
          <a:noFill/>
          <a:ln w="9525">
            <a:noFill/>
            <a:prstDash val="dash"/>
          </a:ln>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indent="-234950" defTabSz="715963" fontAlgn="auto">
              <a:spcBef>
                <a:spcPts val="388"/>
              </a:spcBef>
              <a:spcAft>
                <a:spcPts val="0"/>
              </a:spcAft>
              <a:defRPr/>
            </a:pPr>
            <a:r>
              <a:rPr lang="ru-RU" sz="1000" dirty="0" smtClean="0">
                <a:solidFill>
                  <a:srgbClr val="002060"/>
                </a:solidFill>
                <a:latin typeface="Century Gothic" pitchFamily="34" charset="0"/>
                <a:cs typeface="Arial" pitchFamily="34" charset="0"/>
              </a:rPr>
              <a:t>Школ из  20 </a:t>
            </a:r>
            <a:r>
              <a:rPr lang="ru-RU" sz="1000" dirty="0">
                <a:solidFill>
                  <a:srgbClr val="002060"/>
                </a:solidFill>
                <a:latin typeface="Century Gothic" pitchFamily="34" charset="0"/>
                <a:cs typeface="Arial" pitchFamily="34" charset="0"/>
              </a:rPr>
              <a:t>муниципалитетов в 2020/2021 </a:t>
            </a:r>
            <a:r>
              <a:rPr lang="ru-RU" sz="1000" dirty="0" err="1">
                <a:solidFill>
                  <a:srgbClr val="002060"/>
                </a:solidFill>
                <a:latin typeface="Century Gothic" pitchFamily="34" charset="0"/>
                <a:cs typeface="Arial" pitchFamily="34" charset="0"/>
              </a:rPr>
              <a:t>уч.г</a:t>
            </a:r>
            <a:r>
              <a:rPr lang="ru-RU" sz="1000" dirty="0">
                <a:solidFill>
                  <a:srgbClr val="002060"/>
                </a:solidFill>
                <a:latin typeface="Century Gothic" pitchFamily="34" charset="0"/>
                <a:cs typeface="Arial" pitchFamily="34" charset="0"/>
              </a:rPr>
              <a:t>. в пилотном режиме разработали и внедряют рабочие программы воспитания</a:t>
            </a:r>
          </a:p>
        </p:txBody>
      </p:sp>
      <p:sp>
        <p:nvSpPr>
          <p:cNvPr id="2" name="Заголовок 1"/>
          <p:cNvSpPr>
            <a:spLocks noGrp="1"/>
          </p:cNvSpPr>
          <p:nvPr>
            <p:ph type="title"/>
          </p:nvPr>
        </p:nvSpPr>
        <p:spPr>
          <a:xfrm>
            <a:off x="325230" y="1621116"/>
            <a:ext cx="4000500" cy="500062"/>
          </a:xfrm>
        </p:spPr>
        <p:txBody>
          <a:bodyPr rtlCol="0">
            <a:noAutofit/>
          </a:bodyPr>
          <a:lstStyle/>
          <a:p>
            <a:pPr algn="ctr" eaLnBrk="1" fontAlgn="auto" hangingPunct="1">
              <a:spcAft>
                <a:spcPts val="0"/>
              </a:spcAft>
              <a:defRPr/>
            </a:pPr>
            <a:r>
              <a:rPr lang="ru-RU" sz="1400" b="1" dirty="0" smtClean="0">
                <a:solidFill>
                  <a:srgbClr val="EC5F0F"/>
                </a:solidFill>
                <a:latin typeface="+mn-lt"/>
                <a:ea typeface="+mn-ea"/>
                <a:cs typeface="+mn-cs"/>
              </a:rPr>
              <a:t>ТАЙМЛАЙН ВНЕДРЕНИЯ ПРОГРАММ ВОСПИТАНИЯ </a:t>
            </a:r>
            <a:r>
              <a:rPr lang="ru-RU" sz="1200" b="1" dirty="0" smtClean="0">
                <a:solidFill>
                  <a:srgbClr val="EC5F0F"/>
                </a:solidFill>
                <a:latin typeface="+mn-lt"/>
                <a:ea typeface="+mn-ea"/>
                <a:cs typeface="+mn-cs"/>
              </a:rPr>
              <a:t>В ОБРАЗОВАТЕЛЬНЫХ ОРГАНИЗАЦИЯХ ТОМСКОЙ ОБЛАСТИ</a:t>
            </a:r>
            <a:endParaRPr lang="ru-RU" sz="1400" b="1" dirty="0">
              <a:solidFill>
                <a:srgbClr val="EC5F0F"/>
              </a:solidFill>
              <a:latin typeface="+mn-lt"/>
              <a:ea typeface="+mn-ea"/>
              <a:cs typeface="+mn-cs"/>
            </a:endParaRPr>
          </a:p>
        </p:txBody>
      </p:sp>
      <p:sp>
        <p:nvSpPr>
          <p:cNvPr id="17" name="Прямоугольник 16">
            <a:extLst>
              <a:ext uri="{FF2B5EF4-FFF2-40B4-BE49-F238E27FC236}"/>
            </a:extLst>
          </p:cNvPr>
          <p:cNvSpPr/>
          <p:nvPr/>
        </p:nvSpPr>
        <p:spPr>
          <a:xfrm rot="10800000" flipV="1">
            <a:off x="1304925" y="1111250"/>
            <a:ext cx="5745163" cy="44450"/>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ru-RU" sz="1984"/>
          </a:p>
        </p:txBody>
      </p:sp>
      <p:sp>
        <p:nvSpPr>
          <p:cNvPr id="18" name="Прямоугольник 17">
            <a:extLst>
              <a:ext uri="{FF2B5EF4-FFF2-40B4-BE49-F238E27FC236}"/>
            </a:extLst>
          </p:cNvPr>
          <p:cNvSpPr/>
          <p:nvPr/>
        </p:nvSpPr>
        <p:spPr>
          <a:xfrm>
            <a:off x="2879725" y="971550"/>
            <a:ext cx="5003800" cy="3968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ru-RU" sz="1786"/>
          </a:p>
        </p:txBody>
      </p:sp>
      <p:sp>
        <p:nvSpPr>
          <p:cNvPr id="19" name="Прямоугольник 18">
            <a:extLst>
              <a:ext uri="{FF2B5EF4-FFF2-40B4-BE49-F238E27FC236}"/>
            </a:extLst>
          </p:cNvPr>
          <p:cNvSpPr/>
          <p:nvPr/>
        </p:nvSpPr>
        <p:spPr>
          <a:xfrm>
            <a:off x="503238" y="750888"/>
            <a:ext cx="4500562" cy="690562"/>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b="1" cap="all" dirty="0"/>
          </a:p>
        </p:txBody>
      </p:sp>
      <p:sp>
        <p:nvSpPr>
          <p:cNvPr id="13319" name="TextBox 19"/>
          <p:cNvSpPr txBox="1">
            <a:spLocks noChangeArrowheads="1"/>
          </p:cNvSpPr>
          <p:nvPr/>
        </p:nvSpPr>
        <p:spPr bwMode="auto">
          <a:xfrm>
            <a:off x="641350" y="822325"/>
            <a:ext cx="35734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97" tIns="34548" rIns="69097" bIns="34548">
            <a:spAutoFit/>
          </a:bodyPr>
          <a:lstStyle>
            <a:lvl1pPr marL="9525" defTabSz="690563">
              <a:defRPr>
                <a:solidFill>
                  <a:schemeClr val="tx1"/>
                </a:solidFill>
                <a:latin typeface="Arial" panose="020B0604020202020204" pitchFamily="34" charset="0"/>
                <a:cs typeface="Arial" panose="020B0604020202020204" pitchFamily="34" charset="0"/>
              </a:defRPr>
            </a:lvl1pPr>
            <a:lvl2pPr marL="742950" indent="-285750" defTabSz="690563">
              <a:defRPr>
                <a:solidFill>
                  <a:schemeClr val="tx1"/>
                </a:solidFill>
                <a:latin typeface="Arial" panose="020B0604020202020204" pitchFamily="34" charset="0"/>
                <a:cs typeface="Arial" panose="020B0604020202020204" pitchFamily="34" charset="0"/>
              </a:defRPr>
            </a:lvl2pPr>
            <a:lvl3pPr marL="1143000" indent="-228600" defTabSz="690563">
              <a:defRPr>
                <a:solidFill>
                  <a:schemeClr val="tx1"/>
                </a:solidFill>
                <a:latin typeface="Arial" panose="020B0604020202020204" pitchFamily="34" charset="0"/>
                <a:cs typeface="Arial" panose="020B0604020202020204" pitchFamily="34" charset="0"/>
              </a:defRPr>
            </a:lvl3pPr>
            <a:lvl4pPr marL="1600200" indent="-228600" defTabSz="690563">
              <a:defRPr>
                <a:solidFill>
                  <a:schemeClr val="tx1"/>
                </a:solidFill>
                <a:latin typeface="Arial" panose="020B0604020202020204" pitchFamily="34" charset="0"/>
                <a:cs typeface="Arial" panose="020B0604020202020204" pitchFamily="34" charset="0"/>
              </a:defRPr>
            </a:lvl4pPr>
            <a:lvl5pPr marL="2057400" indent="-228600" defTabSz="690563">
              <a:defRPr>
                <a:solidFill>
                  <a:schemeClr val="tx1"/>
                </a:solidFill>
                <a:latin typeface="Arial" panose="020B0604020202020204" pitchFamily="34" charset="0"/>
                <a:cs typeface="Arial" panose="020B0604020202020204" pitchFamily="34" charset="0"/>
              </a:defRPr>
            </a:lvl5pPr>
            <a:lvl6pPr marL="25146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75"/>
              </a:spcBef>
            </a:pPr>
            <a:r>
              <a:rPr lang="ru-RU" altLang="ru-RU" sz="1400" b="1" dirty="0">
                <a:solidFill>
                  <a:schemeClr val="bg1"/>
                </a:solidFill>
                <a:latin typeface="Century Gothic" panose="020B0502020202020204" pitchFamily="34" charset="0"/>
                <a:ea typeface="Gotham Pro Black"/>
                <a:cs typeface="Gotham Pro Black"/>
              </a:rPr>
              <a:t>ВОСПИТАНИЕ </a:t>
            </a:r>
          </a:p>
        </p:txBody>
      </p:sp>
      <p:sp>
        <p:nvSpPr>
          <p:cNvPr id="25" name="TextBox 24">
            <a:extLst>
              <a:ext uri="{FF2B5EF4-FFF2-40B4-BE49-F238E27FC236}"/>
            </a:extLst>
          </p:cNvPr>
          <p:cNvSpPr txBox="1"/>
          <p:nvPr/>
        </p:nvSpPr>
        <p:spPr>
          <a:xfrm>
            <a:off x="4478668" y="2159625"/>
            <a:ext cx="3420873" cy="803295"/>
          </a:xfrm>
          <a:prstGeom prst="rect">
            <a:avLst/>
          </a:prstGeom>
          <a:noFill/>
          <a:ln w="9525" cap="flat">
            <a:noFill/>
            <a:prstDash val="solid"/>
            <a:miter lim="400000"/>
          </a:ln>
          <a:effectLst/>
          <a:sp3d/>
        </p:spPr>
        <p:style>
          <a:lnRef idx="0">
            <a:scrgbClr r="0" g="0" b="0"/>
          </a:lnRef>
          <a:fillRef idx="0">
            <a:scrgbClr r="0" g="0" b="0"/>
          </a:fillRef>
          <a:effectRef idx="0">
            <a:scrgbClr r="0" g="0" b="0"/>
          </a:effectRef>
          <a:fontRef idx="none"/>
        </p:style>
        <p:txBody>
          <a:bodyPr spcFirstLastPara="1" wrap="square" lIns="54863" tIns="54863" rIns="54863" bIns="54863" spcCol="38100">
            <a:spAutoFit/>
          </a:bodyPr>
          <a:lstStyle/>
          <a:p>
            <a:pPr marL="628650" defTabSz="1097226" fontAlgn="auto">
              <a:spcBef>
                <a:spcPts val="600"/>
              </a:spcBef>
              <a:spcAft>
                <a:spcPts val="0"/>
              </a:spcAft>
              <a:defRPr/>
            </a:pPr>
            <a:r>
              <a:rPr lang="ru-RU" sz="1000" dirty="0">
                <a:solidFill>
                  <a:srgbClr val="002060"/>
                </a:solidFill>
                <a:latin typeface="Century Gothic" pitchFamily="34" charset="0"/>
                <a:cs typeface="Arial" pitchFamily="34" charset="0"/>
              </a:rPr>
              <a:t>Одобрены решением федерального учебно-методического объединения по общему образованию и внесены в реестр </a:t>
            </a:r>
            <a:r>
              <a:rPr lang="en-US" sz="1000" dirty="0">
                <a:solidFill>
                  <a:srgbClr val="002060"/>
                </a:solidFill>
                <a:latin typeface="Century Gothic" pitchFamily="34" charset="0"/>
                <a:cs typeface="Arial" pitchFamily="34" charset="0"/>
              </a:rPr>
              <a:t>FGOSREESTR.RU</a:t>
            </a:r>
            <a:endParaRPr lang="ru-RU" sz="1000" dirty="0">
              <a:solidFill>
                <a:srgbClr val="002060"/>
              </a:solidFill>
              <a:latin typeface="Century Gothic" pitchFamily="34" charset="0"/>
              <a:cs typeface="Arial" pitchFamily="34" charset="0"/>
            </a:endParaRPr>
          </a:p>
        </p:txBody>
      </p:sp>
      <p:sp>
        <p:nvSpPr>
          <p:cNvPr id="30" name="TextBox 29">
            <a:extLst>
              <a:ext uri="{FF2B5EF4-FFF2-40B4-BE49-F238E27FC236}"/>
            </a:extLst>
          </p:cNvPr>
          <p:cNvSpPr txBox="1"/>
          <p:nvPr/>
        </p:nvSpPr>
        <p:spPr>
          <a:xfrm>
            <a:off x="6271796" y="3221449"/>
            <a:ext cx="1680488" cy="803295"/>
          </a:xfrm>
          <a:prstGeom prst="rect">
            <a:avLst/>
          </a:prstGeom>
          <a:noFill/>
          <a:ln w="12700" cap="flat">
            <a:noFill/>
            <a:prstDash val="dash"/>
            <a:miter lim="400000"/>
          </a:ln>
          <a:effectLst/>
          <a:sp3d/>
        </p:spPr>
        <p:style>
          <a:lnRef idx="0">
            <a:scrgbClr r="0" g="0" b="0"/>
          </a:lnRef>
          <a:fillRef idx="0">
            <a:scrgbClr r="0" g="0" b="0"/>
          </a:fillRef>
          <a:effectRef idx="0">
            <a:scrgbClr r="0" g="0" b="0"/>
          </a:effectRef>
          <a:fontRef idx="none"/>
        </p:style>
        <p:txBody>
          <a:bodyPr spcFirstLastPara="1" wrap="square" lIns="54863" tIns="54863" rIns="54863" bIns="54863" spcCol="38100">
            <a:spAutoFit/>
          </a:bodyPr>
          <a:lstStyle/>
          <a:p>
            <a:pPr defTabSz="1097226">
              <a:spcBef>
                <a:spcPts val="600"/>
              </a:spcBef>
              <a:defRPr/>
            </a:pPr>
            <a:r>
              <a:rPr lang="ru-RU" sz="1000" dirty="0">
                <a:solidFill>
                  <a:srgbClr val="002060"/>
                </a:solidFill>
                <a:latin typeface="Century Gothic" pitchFamily="34" charset="0"/>
                <a:cs typeface="Arial" pitchFamily="34" charset="0"/>
              </a:rPr>
              <a:t>Примерная рабочая программа воспитания для </a:t>
            </a:r>
            <a:r>
              <a:rPr lang="ru-RU" sz="1000" dirty="0" smtClean="0">
                <a:solidFill>
                  <a:srgbClr val="002060"/>
                </a:solidFill>
                <a:latin typeface="Century Gothic" pitchFamily="34" charset="0"/>
                <a:cs typeface="Arial" pitchFamily="34" charset="0"/>
              </a:rPr>
              <a:t>детских садов  </a:t>
            </a:r>
            <a:r>
              <a:rPr lang="ru-RU" sz="1000" dirty="0">
                <a:solidFill>
                  <a:srgbClr val="002060"/>
                </a:solidFill>
                <a:latin typeface="Century Gothic" pitchFamily="34" charset="0"/>
                <a:cs typeface="Arial" pitchFamily="34" charset="0"/>
              </a:rPr>
              <a:t>01.07.2021</a:t>
            </a:r>
          </a:p>
        </p:txBody>
      </p:sp>
      <p:grpSp>
        <p:nvGrpSpPr>
          <p:cNvPr id="3" name="Группа 46"/>
          <p:cNvGrpSpPr>
            <a:grpSpLocks/>
          </p:cNvGrpSpPr>
          <p:nvPr/>
        </p:nvGrpSpPr>
        <p:grpSpPr bwMode="auto">
          <a:xfrm>
            <a:off x="120745" y="3197884"/>
            <a:ext cx="2305786" cy="774906"/>
            <a:chOff x="263586" y="2886616"/>
            <a:chExt cx="2305802" cy="773539"/>
          </a:xfrm>
        </p:grpSpPr>
        <p:sp>
          <p:nvSpPr>
            <p:cNvPr id="34" name="TextBox 23"/>
            <p:cNvSpPr txBox="1">
              <a:spLocks noChangeArrowheads="1"/>
            </p:cNvSpPr>
            <p:nvPr/>
          </p:nvSpPr>
          <p:spPr bwMode="auto">
            <a:xfrm>
              <a:off x="663677" y="2902313"/>
              <a:ext cx="1905711" cy="757842"/>
            </a:xfrm>
            <a:prstGeom prst="rect">
              <a:avLst/>
            </a:prstGeom>
            <a:noFill/>
            <a:ln w="12700">
              <a:noFill/>
              <a:prstDash val="dash"/>
            </a:ln>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indent="-234950" defTabSz="715963">
                <a:spcBef>
                  <a:spcPts val="388"/>
                </a:spcBef>
                <a:defRPr/>
              </a:pPr>
              <a:r>
                <a:rPr lang="ru-RU" sz="1000" dirty="0">
                  <a:solidFill>
                    <a:srgbClr val="002060"/>
                  </a:solidFill>
                  <a:latin typeface="Century Gothic" pitchFamily="34" charset="0"/>
                  <a:cs typeface="Arial" pitchFamily="34" charset="0"/>
                </a:rPr>
                <a:t>участников областного конкурса по разработке</a:t>
              </a:r>
            </a:p>
            <a:p>
              <a:pPr indent="-234950" defTabSz="715963">
                <a:spcBef>
                  <a:spcPts val="388"/>
                </a:spcBef>
                <a:defRPr/>
              </a:pPr>
              <a:r>
                <a:rPr lang="ru-RU" sz="1000" dirty="0">
                  <a:solidFill>
                    <a:srgbClr val="002060"/>
                  </a:solidFill>
                  <a:latin typeface="Century Gothic" pitchFamily="34" charset="0"/>
                  <a:cs typeface="Arial" pitchFamily="34" charset="0"/>
                </a:rPr>
                <a:t>и реализации программ воспитания</a:t>
              </a:r>
            </a:p>
          </p:txBody>
        </p:sp>
        <p:sp>
          <p:nvSpPr>
            <p:cNvPr id="13340" name="TextBox 22"/>
            <p:cNvSpPr txBox="1">
              <a:spLocks noChangeArrowheads="1"/>
            </p:cNvSpPr>
            <p:nvPr/>
          </p:nvSpPr>
          <p:spPr bwMode="auto">
            <a:xfrm>
              <a:off x="263586" y="2886616"/>
              <a:ext cx="479621" cy="36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b="1" dirty="0">
                  <a:solidFill>
                    <a:schemeClr val="accent6">
                      <a:lumMod val="75000"/>
                    </a:schemeClr>
                  </a:solidFill>
                  <a:latin typeface="Tahoma" panose="020B0604030504040204" pitchFamily="34" charset="0"/>
                  <a:cs typeface="Tahoma" panose="020B0604030504040204" pitchFamily="34" charset="0"/>
                </a:rPr>
                <a:t>59</a:t>
              </a:r>
            </a:p>
          </p:txBody>
        </p:sp>
      </p:grpSp>
      <p:cxnSp>
        <p:nvCxnSpPr>
          <p:cNvPr id="39" name="Прямая соединительная линия 38"/>
          <p:cNvCxnSpPr/>
          <p:nvPr/>
        </p:nvCxnSpPr>
        <p:spPr>
          <a:xfrm rot="5400000">
            <a:off x="3187950" y="2868793"/>
            <a:ext cx="2500143" cy="0"/>
          </a:xfrm>
          <a:prstGeom prst="line">
            <a:avLst/>
          </a:prstGeom>
          <a:noFill/>
          <a:ln w="9525" cap="flat">
            <a:solidFill>
              <a:srgbClr val="0063B8"/>
            </a:solidFill>
            <a:prstDash val="solid"/>
            <a:miter lim="800000"/>
          </a:ln>
          <a:effectLst/>
          <a:sp3d/>
        </p:spPr>
        <p:style>
          <a:lnRef idx="0">
            <a:scrgbClr r="0" g="0" b="0"/>
          </a:lnRef>
          <a:fillRef idx="0">
            <a:scrgbClr r="0" g="0" b="0"/>
          </a:fillRef>
          <a:effectRef idx="0">
            <a:scrgbClr r="0" g="0" b="0"/>
          </a:effectRef>
          <a:fontRef idx="none"/>
        </p:style>
      </p:cxnSp>
      <p:sp>
        <p:nvSpPr>
          <p:cNvPr id="13325" name="TextBox 23"/>
          <p:cNvSpPr txBox="1">
            <a:spLocks noChangeArrowheads="1"/>
          </p:cNvSpPr>
          <p:nvPr/>
        </p:nvSpPr>
        <p:spPr bwMode="auto">
          <a:xfrm>
            <a:off x="2765488" y="3217917"/>
            <a:ext cx="1668935" cy="738664"/>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b="1" dirty="0" smtClean="0">
                <a:solidFill>
                  <a:srgbClr val="0000CC"/>
                </a:solidFill>
                <a:latin typeface="Calibri" panose="020F0502020204030204" pitchFamily="34" charset="0"/>
              </a:rPr>
              <a:t> </a:t>
            </a:r>
            <a:r>
              <a:rPr lang="ru-RU" altLang="ru-RU" sz="1000" dirty="0">
                <a:solidFill>
                  <a:srgbClr val="002060"/>
                </a:solidFill>
                <a:latin typeface="Century Gothic" pitchFamily="34" charset="0"/>
              </a:rPr>
              <a:t>Региональный  </a:t>
            </a:r>
          </a:p>
          <a:p>
            <a:r>
              <a:rPr lang="ru-RU" altLang="ru-RU" sz="1000" dirty="0" smtClean="0">
                <a:solidFill>
                  <a:srgbClr val="002060"/>
                </a:solidFill>
                <a:latin typeface="Century Gothic" pitchFamily="34" charset="0"/>
              </a:rPr>
              <a:t>реестр </a:t>
            </a:r>
            <a:r>
              <a:rPr lang="ru-RU" altLang="ru-RU" sz="1000" dirty="0">
                <a:solidFill>
                  <a:srgbClr val="002060"/>
                </a:solidFill>
                <a:latin typeface="Century Gothic" pitchFamily="34" charset="0"/>
              </a:rPr>
              <a:t>лучших программ воспитания</a:t>
            </a:r>
          </a:p>
          <a:p>
            <a:r>
              <a:rPr lang="en-US" altLang="ru-RU" sz="1000" dirty="0">
                <a:solidFill>
                  <a:srgbClr val="002060"/>
                </a:solidFill>
                <a:latin typeface="Century Gothic" pitchFamily="34" charset="0"/>
              </a:rPr>
              <a:t>RCRO.TOMSK.RU</a:t>
            </a:r>
            <a:endParaRPr lang="ru-RU" altLang="ru-RU" sz="1000" dirty="0">
              <a:solidFill>
                <a:srgbClr val="002060"/>
              </a:solidFill>
              <a:latin typeface="Century Gothic" pitchFamily="34" charset="0"/>
            </a:endParaRPr>
          </a:p>
        </p:txBody>
      </p:sp>
      <p:sp>
        <p:nvSpPr>
          <p:cNvPr id="53" name="Стрелка вправо 52"/>
          <p:cNvSpPr/>
          <p:nvPr/>
        </p:nvSpPr>
        <p:spPr>
          <a:xfrm rot="18900000" flipH="1" flipV="1">
            <a:off x="989587" y="2944801"/>
            <a:ext cx="275906" cy="48267"/>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3329" name="Picture 24" descr="C:\Users\Юра\Desktop\Докумены ОВиПМТ\МП\orel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8856" y="2256763"/>
            <a:ext cx="471427" cy="47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a:extLst>
              <a:ext uri="{FF2B5EF4-FFF2-40B4-BE49-F238E27FC236}"/>
            </a:extLst>
          </p:cNvPr>
          <p:cNvSpPr txBox="1"/>
          <p:nvPr/>
        </p:nvSpPr>
        <p:spPr>
          <a:xfrm>
            <a:off x="4557585" y="3219434"/>
            <a:ext cx="1697451" cy="649407"/>
          </a:xfrm>
          <a:prstGeom prst="rect">
            <a:avLst/>
          </a:prstGeom>
          <a:noFill/>
          <a:ln w="12700" cap="flat">
            <a:noFill/>
            <a:prstDash val="dash"/>
            <a:miter lim="400000"/>
          </a:ln>
          <a:effectLst/>
          <a:sp3d/>
        </p:spPr>
        <p:style>
          <a:lnRef idx="0">
            <a:scrgbClr r="0" g="0" b="0"/>
          </a:lnRef>
          <a:fillRef idx="0">
            <a:scrgbClr r="0" g="0" b="0"/>
          </a:fillRef>
          <a:effectRef idx="0">
            <a:scrgbClr r="0" g="0" b="0"/>
          </a:effectRef>
          <a:fontRef idx="none"/>
        </p:style>
        <p:txBody>
          <a:bodyPr spcFirstLastPara="1" wrap="square" lIns="54863" tIns="54863" rIns="54863" bIns="54863" spcCol="38100">
            <a:spAutoFit/>
          </a:bodyPr>
          <a:lstStyle/>
          <a:p>
            <a:pPr defTabSz="1097226" fontAlgn="auto">
              <a:spcBef>
                <a:spcPts val="600"/>
              </a:spcBef>
              <a:spcAft>
                <a:spcPts val="0"/>
              </a:spcAft>
              <a:defRPr/>
            </a:pPr>
            <a:r>
              <a:rPr lang="ru-RU" sz="1000" dirty="0">
                <a:solidFill>
                  <a:srgbClr val="002060"/>
                </a:solidFill>
                <a:latin typeface="Century Gothic" pitchFamily="34" charset="0"/>
                <a:cs typeface="Arial" pitchFamily="34" charset="0"/>
              </a:rPr>
              <a:t>Примерная рабочая программа воспитания для </a:t>
            </a:r>
            <a:r>
              <a:rPr lang="ru-RU" sz="1000" dirty="0" smtClean="0">
                <a:solidFill>
                  <a:srgbClr val="002060"/>
                </a:solidFill>
                <a:latin typeface="Century Gothic" pitchFamily="34" charset="0"/>
                <a:cs typeface="Arial" pitchFamily="34" charset="0"/>
              </a:rPr>
              <a:t>школ 02.06.2020</a:t>
            </a:r>
            <a:endParaRPr lang="ru-RU" sz="1000" dirty="0">
              <a:solidFill>
                <a:srgbClr val="002060"/>
              </a:solidFill>
              <a:latin typeface="Century Gothic" pitchFamily="34" charset="0"/>
              <a:cs typeface="Arial" pitchFamily="34" charset="0"/>
            </a:endParaRPr>
          </a:p>
        </p:txBody>
      </p:sp>
      <p:sp>
        <p:nvSpPr>
          <p:cNvPr id="61" name="Стрелка вправо 60"/>
          <p:cNvSpPr/>
          <p:nvPr/>
        </p:nvSpPr>
        <p:spPr>
          <a:xfrm rot="18900000" flipH="1" flipV="1">
            <a:off x="5319999" y="3168349"/>
            <a:ext cx="339705" cy="45719"/>
          </a:xfrm>
          <a:prstGeom prst="rightArrow">
            <a:avLst/>
          </a:prstGeom>
          <a:solidFill>
            <a:srgbClr val="0066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3" name="TextBox 62">
            <a:extLst>
              <a:ext uri="{FF2B5EF4-FFF2-40B4-BE49-F238E27FC236}"/>
            </a:extLst>
          </p:cNvPr>
          <p:cNvSpPr txBox="1"/>
          <p:nvPr/>
        </p:nvSpPr>
        <p:spPr>
          <a:xfrm>
            <a:off x="1162478" y="5601064"/>
            <a:ext cx="6038074" cy="572462"/>
          </a:xfrm>
          <a:prstGeom prst="rect">
            <a:avLst/>
          </a:prstGeom>
          <a:noFill/>
          <a:ln w="12700" cap="flat">
            <a:noFill/>
            <a:prstDash val="dash"/>
            <a:miter lim="400000"/>
          </a:ln>
          <a:effectLst/>
          <a:sp3d/>
        </p:spPr>
        <p:style>
          <a:lnRef idx="0">
            <a:scrgbClr r="0" g="0" b="0"/>
          </a:lnRef>
          <a:fillRef idx="0">
            <a:scrgbClr r="0" g="0" b="0"/>
          </a:fillRef>
          <a:effectRef idx="0">
            <a:scrgbClr r="0" g="0" b="0"/>
          </a:effectRef>
          <a:fontRef idx="none"/>
        </p:style>
        <p:txBody>
          <a:bodyPr spcFirstLastPara="1" wrap="square" lIns="54863" tIns="54863" rIns="54863" bIns="54863" spcCol="38100">
            <a:spAutoFit/>
          </a:bodyPr>
          <a:lstStyle/>
          <a:p>
            <a:pPr marL="85725" indent="-85725">
              <a:buFontTx/>
              <a:buBlip>
                <a:blip r:embed="rId4"/>
              </a:buBlip>
              <a:defRPr/>
            </a:pPr>
            <a:r>
              <a:rPr lang="ru-RU" sz="1000" dirty="0">
                <a:solidFill>
                  <a:srgbClr val="002060"/>
                </a:solidFill>
                <a:latin typeface="Century Gothic" pitchFamily="34" charset="0"/>
                <a:cs typeface="Arial" pitchFamily="34" charset="0"/>
              </a:rPr>
              <a:t>Согласование РПВ и КПВР с родительским, ученическим и педагогическим сообществом  </a:t>
            </a:r>
          </a:p>
          <a:p>
            <a:pPr marL="85725" indent="-85725">
              <a:buFontTx/>
              <a:buBlip>
                <a:blip r:embed="rId4"/>
              </a:buBlip>
              <a:defRPr/>
            </a:pPr>
            <a:r>
              <a:rPr lang="ru-RU" sz="1000" dirty="0">
                <a:solidFill>
                  <a:srgbClr val="002060"/>
                </a:solidFill>
                <a:latin typeface="Century Gothic" pitchFamily="34" charset="0"/>
                <a:cs typeface="Arial" pitchFamily="34" charset="0"/>
              </a:rPr>
              <a:t>Экспертиза РПВ в муниципальном методическом объединении/ экспертной  группе </a:t>
            </a:r>
          </a:p>
          <a:p>
            <a:pPr marL="85725" indent="-85725">
              <a:buFontTx/>
              <a:buBlip>
                <a:blip r:embed="rId4"/>
              </a:buBlip>
              <a:defRPr/>
            </a:pPr>
            <a:r>
              <a:rPr lang="ru-RU" sz="1000" dirty="0">
                <a:solidFill>
                  <a:srgbClr val="002060"/>
                </a:solidFill>
                <a:latin typeface="Century Gothic" pitchFamily="34" charset="0"/>
                <a:cs typeface="Arial" pitchFamily="34" charset="0"/>
              </a:rPr>
              <a:t>Утверждение приказом директора и размещение РПВ и КПВР на сайте</a:t>
            </a:r>
          </a:p>
        </p:txBody>
      </p:sp>
      <p:sp>
        <p:nvSpPr>
          <p:cNvPr id="64" name="TextBox 63">
            <a:extLst>
              <a:ext uri="{FF2B5EF4-FFF2-40B4-BE49-F238E27FC236}"/>
            </a:extLst>
          </p:cNvPr>
          <p:cNvSpPr txBox="1"/>
          <p:nvPr/>
        </p:nvSpPr>
        <p:spPr>
          <a:xfrm>
            <a:off x="4139657" y="4486482"/>
            <a:ext cx="3434103" cy="895628"/>
          </a:xfrm>
          <a:prstGeom prst="rect">
            <a:avLst/>
          </a:prstGeom>
          <a:noFill/>
          <a:ln w="12700" cap="flat">
            <a:noFill/>
            <a:prstDash val="dash"/>
            <a:miter lim="400000"/>
          </a:ln>
          <a:effectLst/>
          <a:sp3d/>
        </p:spPr>
        <p:style>
          <a:lnRef idx="0">
            <a:scrgbClr r="0" g="0" b="0"/>
          </a:lnRef>
          <a:fillRef idx="0">
            <a:scrgbClr r="0" g="0" b="0"/>
          </a:fillRef>
          <a:effectRef idx="0">
            <a:scrgbClr r="0" g="0" b="0"/>
          </a:effectRef>
          <a:fontRef idx="none"/>
        </p:style>
        <p:txBody>
          <a:bodyPr spcFirstLastPara="1" wrap="square" lIns="54863" tIns="54863" rIns="54863" bIns="54863" spcCol="38100">
            <a:spAutoFit/>
          </a:bodyPr>
          <a:lstStyle/>
          <a:p>
            <a:pPr>
              <a:defRPr/>
            </a:pPr>
            <a:r>
              <a:rPr lang="ru-RU" sz="1000" dirty="0">
                <a:solidFill>
                  <a:schemeClr val="accent6">
                    <a:lumMod val="75000"/>
                  </a:schemeClr>
                </a:solidFill>
                <a:latin typeface="Century Gothic" pitchFamily="34" charset="0"/>
                <a:cs typeface="Arial" pitchFamily="34" charset="0"/>
              </a:rPr>
              <a:t>Вариант № 2 (ФЗ-322 от 02.07.2021) </a:t>
            </a:r>
          </a:p>
          <a:p>
            <a:pPr>
              <a:defRPr/>
            </a:pPr>
            <a:r>
              <a:rPr lang="ru-RU" sz="1000" dirty="0">
                <a:solidFill>
                  <a:srgbClr val="002060"/>
                </a:solidFill>
                <a:latin typeface="Century Gothic" pitchFamily="34" charset="0"/>
                <a:cs typeface="Arial" pitchFamily="34" charset="0"/>
              </a:rPr>
              <a:t>ОБСУЖДЕНИЕ примерной программы воспитания (ППВ) и РАЗРАБОТКА календарного плана воспитательной работы  (КПВР) </a:t>
            </a:r>
          </a:p>
          <a:p>
            <a:pPr>
              <a:defRPr/>
            </a:pPr>
            <a:endParaRPr lang="ru-RU" sz="1100" dirty="0"/>
          </a:p>
        </p:txBody>
      </p:sp>
      <p:cxnSp>
        <p:nvCxnSpPr>
          <p:cNvPr id="66" name="Прямая соединительная линия 65"/>
          <p:cNvCxnSpPr/>
          <p:nvPr/>
        </p:nvCxnSpPr>
        <p:spPr>
          <a:xfrm>
            <a:off x="444435" y="4194175"/>
            <a:ext cx="7044149" cy="0"/>
          </a:xfrm>
          <a:prstGeom prst="line">
            <a:avLst/>
          </a:prstGeom>
          <a:noFill/>
          <a:ln w="9525" cap="flat">
            <a:solidFill>
              <a:srgbClr val="0063B8"/>
            </a:solidFill>
            <a:prstDash val="solid"/>
            <a:miter lim="800000"/>
          </a:ln>
          <a:effectLst/>
          <a:sp3d/>
        </p:spPr>
        <p:style>
          <a:lnRef idx="0">
            <a:scrgbClr r="0" g="0" b="0"/>
          </a:lnRef>
          <a:fillRef idx="0">
            <a:scrgbClr r="0" g="0" b="0"/>
          </a:fillRef>
          <a:effectRef idx="0">
            <a:scrgbClr r="0" g="0" b="0"/>
          </a:effectRef>
          <a:fontRef idx="none"/>
        </p:style>
      </p:cxnSp>
      <p:sp>
        <p:nvSpPr>
          <p:cNvPr id="13338" name="TextBox 22"/>
          <p:cNvSpPr txBox="1">
            <a:spLocks noChangeArrowheads="1"/>
          </p:cNvSpPr>
          <p:nvPr/>
        </p:nvSpPr>
        <p:spPr bwMode="auto">
          <a:xfrm>
            <a:off x="122998" y="2246454"/>
            <a:ext cx="6938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b="1" dirty="0">
                <a:solidFill>
                  <a:schemeClr val="accent6">
                    <a:lumMod val="75000"/>
                  </a:schemeClr>
                </a:solidFill>
                <a:latin typeface="Tahoma" panose="020B0604030504040204" pitchFamily="34" charset="0"/>
                <a:cs typeface="Tahoma" panose="020B0604030504040204" pitchFamily="34" charset="0"/>
              </a:rPr>
              <a:t>150</a:t>
            </a:r>
          </a:p>
        </p:txBody>
      </p:sp>
      <p:sp>
        <p:nvSpPr>
          <p:cNvPr id="29" name="TextBox 28">
            <a:extLst>
              <a:ext uri="{FF2B5EF4-FFF2-40B4-BE49-F238E27FC236}"/>
            </a:extLst>
          </p:cNvPr>
          <p:cNvSpPr txBox="1"/>
          <p:nvPr/>
        </p:nvSpPr>
        <p:spPr>
          <a:xfrm>
            <a:off x="438708" y="4378368"/>
            <a:ext cx="3305460" cy="880239"/>
          </a:xfrm>
          <a:prstGeom prst="rect">
            <a:avLst/>
          </a:prstGeom>
          <a:noFill/>
          <a:ln w="12700" cap="flat">
            <a:noFill/>
            <a:prstDash val="dash"/>
            <a:miter lim="400000"/>
          </a:ln>
          <a:effectLst/>
          <a:sp3d/>
        </p:spPr>
        <p:style>
          <a:lnRef idx="0">
            <a:scrgbClr r="0" g="0" b="0"/>
          </a:lnRef>
          <a:fillRef idx="0">
            <a:scrgbClr r="0" g="0" b="0"/>
          </a:fillRef>
          <a:effectRef idx="0">
            <a:scrgbClr r="0" g="0" b="0"/>
          </a:effectRef>
          <a:fontRef idx="none"/>
        </p:style>
        <p:txBody>
          <a:bodyPr spcFirstLastPara="1" wrap="square" lIns="54863" tIns="54863" rIns="54863" bIns="54863" spcCol="38100">
            <a:spAutoFit/>
          </a:bodyPr>
          <a:lstStyle/>
          <a:p>
            <a:pPr>
              <a:defRPr/>
            </a:pPr>
            <a:r>
              <a:rPr lang="ru-RU" sz="1000" dirty="0">
                <a:solidFill>
                  <a:schemeClr val="accent6">
                    <a:lumMod val="75000"/>
                  </a:schemeClr>
                </a:solidFill>
                <a:latin typeface="Century Gothic" pitchFamily="34" charset="0"/>
                <a:cs typeface="Arial" pitchFamily="34" charset="0"/>
              </a:rPr>
              <a:t>Вариант № 1 </a:t>
            </a:r>
          </a:p>
          <a:p>
            <a:pPr>
              <a:defRPr/>
            </a:pPr>
            <a:r>
              <a:rPr lang="ru-RU" sz="1000" dirty="0">
                <a:solidFill>
                  <a:srgbClr val="002060"/>
                </a:solidFill>
                <a:latin typeface="Century Gothic" pitchFamily="34" charset="0"/>
                <a:cs typeface="Arial" pitchFamily="34" charset="0"/>
              </a:rPr>
              <a:t>РАЗРАБОТКА рабочей программы воспитания (РПВ) с использованием примерной рабочей программы воспитания и календарного плана воспитательной работы  (КПВР) </a:t>
            </a:r>
          </a:p>
        </p:txBody>
      </p:sp>
      <p:sp>
        <p:nvSpPr>
          <p:cNvPr id="35" name="Стрелка вправо 34"/>
          <p:cNvSpPr/>
          <p:nvPr/>
        </p:nvSpPr>
        <p:spPr>
          <a:xfrm rot="10800000" flipH="1" flipV="1">
            <a:off x="2342622" y="3581955"/>
            <a:ext cx="275906" cy="48267"/>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8" name="Стрелка вправо 37"/>
          <p:cNvSpPr/>
          <p:nvPr/>
        </p:nvSpPr>
        <p:spPr>
          <a:xfrm rot="13655705" flipH="1" flipV="1">
            <a:off x="6722460" y="3109490"/>
            <a:ext cx="339705" cy="45719"/>
          </a:xfrm>
          <a:prstGeom prst="rightArrow">
            <a:avLst/>
          </a:prstGeom>
          <a:solidFill>
            <a:srgbClr val="0066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0" name="Стрелка вправо 39"/>
          <p:cNvSpPr/>
          <p:nvPr/>
        </p:nvSpPr>
        <p:spPr>
          <a:xfrm rot="18900000" flipH="1" flipV="1">
            <a:off x="5100191" y="5372015"/>
            <a:ext cx="339705" cy="45719"/>
          </a:xfrm>
          <a:prstGeom prst="rightArrow">
            <a:avLst/>
          </a:prstGeom>
          <a:solidFill>
            <a:srgbClr val="0066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1" name="Стрелка вправо 40"/>
          <p:cNvSpPr/>
          <p:nvPr/>
        </p:nvSpPr>
        <p:spPr>
          <a:xfrm rot="13845033" flipH="1" flipV="1">
            <a:off x="2646661" y="5305668"/>
            <a:ext cx="339705" cy="45719"/>
          </a:xfrm>
          <a:prstGeom prst="rightArrow">
            <a:avLst/>
          </a:prstGeom>
          <a:solidFill>
            <a:srgbClr val="0066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Прямоугольник 30"/>
          <p:cNvSpPr/>
          <p:nvPr/>
        </p:nvSpPr>
        <p:spPr>
          <a:xfrm>
            <a:off x="8113907" y="1172244"/>
            <a:ext cx="1714500" cy="500221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ru-RU" sz="1100" b="1" dirty="0" smtClean="0">
              <a:solidFill>
                <a:schemeClr val="tx2">
                  <a:lumMod val="50000"/>
                </a:schemeClr>
              </a:solidFill>
              <a:latin typeface="Century Gothic" panose="020B0502020202020204" pitchFamily="34" charset="0"/>
            </a:endParaRPr>
          </a:p>
          <a:p>
            <a:pPr algn="ctr">
              <a:defRPr/>
            </a:pPr>
            <a:r>
              <a:rPr lang="ru-RU" sz="1100" b="1" dirty="0" smtClean="0">
                <a:solidFill>
                  <a:schemeClr val="tx2">
                    <a:lumMod val="50000"/>
                  </a:schemeClr>
                </a:solidFill>
                <a:latin typeface="Century Gothic" panose="020B0502020202020204" pitchFamily="34" charset="0"/>
              </a:rPr>
              <a:t>Задачи </a:t>
            </a: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2">
                    <a:lumMod val="50000"/>
                  </a:schemeClr>
                </a:solidFill>
                <a:latin typeface="Century Gothic" panose="020B0502020202020204" pitchFamily="34" charset="0"/>
              </a:rPr>
              <a:t>на 2021/2022 </a:t>
            </a:r>
            <a:r>
              <a:rPr lang="ru-RU" sz="1100" b="1" dirty="0" err="1">
                <a:solidFill>
                  <a:schemeClr val="tx2">
                    <a:lumMod val="50000"/>
                  </a:schemeClr>
                </a:solidFill>
                <a:latin typeface="Century Gothic" panose="020B0502020202020204" pitchFamily="34" charset="0"/>
              </a:rPr>
              <a:t>уч.г</a:t>
            </a:r>
            <a:r>
              <a:rPr lang="ru-RU" sz="1100" b="1" dirty="0">
                <a:solidFill>
                  <a:schemeClr val="tx2">
                    <a:lumMod val="50000"/>
                  </a:schemeClr>
                </a:solidFill>
                <a:latin typeface="Century Gothic" panose="020B0502020202020204" pitchFamily="34" charset="0"/>
              </a:rPr>
              <a:t>.: </a:t>
            </a:r>
          </a:p>
          <a:p>
            <a:pPr algn="ctr">
              <a:defRPr/>
            </a:pPr>
            <a:endParaRPr lang="ru-RU" sz="1100" b="1" dirty="0">
              <a:solidFill>
                <a:schemeClr val="tx2">
                  <a:lumMod val="50000"/>
                </a:schemeClr>
              </a:solidFill>
              <a:latin typeface="Century Gothic" panose="020B0502020202020204" pitchFamily="34" charset="0"/>
            </a:endParaRPr>
          </a:p>
          <a:p>
            <a:pPr algn="just">
              <a:buFont typeface="+mj-lt"/>
              <a:buAutoNum type="arabicPeriod"/>
              <a:defRPr/>
            </a:pPr>
            <a:r>
              <a:rPr lang="ru-RU" sz="1100" dirty="0">
                <a:solidFill>
                  <a:schemeClr val="tx2">
                    <a:lumMod val="50000"/>
                  </a:schemeClr>
                </a:solidFill>
                <a:latin typeface="Century Gothic" panose="020B0502020202020204" pitchFamily="34" charset="0"/>
              </a:rPr>
              <a:t> Обеспечить разработку, экспертизу и внедрение рабочих программ воспитания и календарных планов воспитательной работы в </a:t>
            </a:r>
            <a:r>
              <a:rPr lang="ru-RU" sz="1100" b="1" dirty="0">
                <a:solidFill>
                  <a:schemeClr val="tx2">
                    <a:lumMod val="50000"/>
                  </a:schemeClr>
                </a:solidFill>
                <a:latin typeface="Century Gothic" panose="020B0502020202020204" pitchFamily="34" charset="0"/>
              </a:rPr>
              <a:t>100% </a:t>
            </a:r>
            <a:r>
              <a:rPr lang="ru-RU" sz="1100" dirty="0">
                <a:solidFill>
                  <a:schemeClr val="tx2">
                    <a:lumMod val="50000"/>
                  </a:schemeClr>
                </a:solidFill>
                <a:latin typeface="Century Gothic" panose="020B0502020202020204" pitchFamily="34" charset="0"/>
              </a:rPr>
              <a:t>школ, детских садов</a:t>
            </a:r>
          </a:p>
          <a:p>
            <a:pPr algn="just">
              <a:defRPr/>
            </a:pPr>
            <a:r>
              <a:rPr lang="ru-RU" sz="1100" dirty="0">
                <a:solidFill>
                  <a:schemeClr val="tx2">
                    <a:lumMod val="50000"/>
                  </a:schemeClr>
                </a:solidFill>
                <a:latin typeface="Century Gothic" panose="020B0502020202020204" pitchFamily="34" charset="0"/>
              </a:rPr>
              <a:t>Срок: 1 сентября 2021 года</a:t>
            </a:r>
          </a:p>
          <a:p>
            <a:pPr algn="just">
              <a:defRPr/>
            </a:pPr>
            <a:endParaRPr lang="ru-RU" sz="1100" dirty="0">
              <a:solidFill>
                <a:schemeClr val="tx2">
                  <a:lumMod val="50000"/>
                </a:schemeClr>
              </a:solidFill>
              <a:latin typeface="Century Gothic" panose="020B0502020202020204" pitchFamily="34" charset="0"/>
            </a:endParaRPr>
          </a:p>
          <a:p>
            <a:pPr algn="just">
              <a:defRPr/>
            </a:pPr>
            <a:endParaRPr lang="ru-RU" sz="1100" dirty="0">
              <a:solidFill>
                <a:schemeClr val="tx2">
                  <a:lumMod val="50000"/>
                </a:schemeClr>
              </a:solidFill>
              <a:latin typeface="Century Gothic" panose="020B0502020202020204" pitchFamily="34" charset="0"/>
            </a:endParaRPr>
          </a:p>
          <a:p>
            <a:pPr algn="just">
              <a:defRPr/>
            </a:pPr>
            <a:r>
              <a:rPr lang="ru-RU" sz="1100" dirty="0">
                <a:solidFill>
                  <a:schemeClr val="tx2">
                    <a:lumMod val="50000"/>
                  </a:schemeClr>
                </a:solidFill>
                <a:latin typeface="Century Gothic" panose="020B0502020202020204" pitchFamily="34" charset="0"/>
              </a:rPr>
              <a:t>2. Разработка рабочих программ воспитания организаций дополнительного образования после принятия документа на федеральном уровне  </a:t>
            </a:r>
          </a:p>
          <a:p>
            <a:pPr algn="ctr">
              <a:defRPr/>
            </a:pP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1"/>
                </a:solidFill>
                <a:latin typeface="Century Gothic" panose="020B0502020202020204" pitchFamily="34" charset="0"/>
              </a:rPr>
              <a:t> </a:t>
            </a:r>
          </a:p>
          <a:p>
            <a:pPr algn="ctr">
              <a:defRPr/>
            </a:pPr>
            <a:endParaRPr lang="ru-RU" sz="1100" b="1" dirty="0">
              <a:solidFill>
                <a:schemeClr val="tx1"/>
              </a:solidFill>
            </a:endParaRPr>
          </a:p>
        </p:txBody>
      </p:sp>
    </p:spTree>
    <p:extLst>
      <p:ext uri="{BB962C8B-B14F-4D97-AF65-F5344CB8AC3E}">
        <p14:creationId xmlns:p14="http://schemas.microsoft.com/office/powerpoint/2010/main" val="1985931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extLst>
          </p:cNvPr>
          <p:cNvSpPr/>
          <p:nvPr/>
        </p:nvSpPr>
        <p:spPr>
          <a:xfrm rot="10800000" flipV="1">
            <a:off x="1304925" y="1111250"/>
            <a:ext cx="5745163" cy="44450"/>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ru-RU" sz="1984"/>
          </a:p>
        </p:txBody>
      </p:sp>
      <p:sp>
        <p:nvSpPr>
          <p:cNvPr id="14" name="Прямоугольник 13">
            <a:extLst>
              <a:ext uri="{FF2B5EF4-FFF2-40B4-BE49-F238E27FC236}"/>
            </a:extLst>
          </p:cNvPr>
          <p:cNvSpPr/>
          <p:nvPr/>
        </p:nvSpPr>
        <p:spPr>
          <a:xfrm>
            <a:off x="2879725" y="971550"/>
            <a:ext cx="5003800" cy="3968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ru-RU" sz="1786"/>
          </a:p>
        </p:txBody>
      </p:sp>
      <p:sp>
        <p:nvSpPr>
          <p:cNvPr id="15" name="Прямоугольник 14">
            <a:extLst>
              <a:ext uri="{FF2B5EF4-FFF2-40B4-BE49-F238E27FC236}"/>
            </a:extLst>
          </p:cNvPr>
          <p:cNvSpPr/>
          <p:nvPr/>
        </p:nvSpPr>
        <p:spPr>
          <a:xfrm>
            <a:off x="503238" y="750888"/>
            <a:ext cx="4500562" cy="690562"/>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ru-RU" b="1" cap="all" dirty="0"/>
          </a:p>
        </p:txBody>
      </p:sp>
      <p:sp>
        <p:nvSpPr>
          <p:cNvPr id="14341" name="TextBox 15"/>
          <p:cNvSpPr txBox="1">
            <a:spLocks noChangeArrowheads="1"/>
          </p:cNvSpPr>
          <p:nvPr/>
        </p:nvSpPr>
        <p:spPr bwMode="auto">
          <a:xfrm>
            <a:off x="641350" y="822325"/>
            <a:ext cx="35734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97" tIns="34548" rIns="69097" bIns="34548">
            <a:spAutoFit/>
          </a:bodyPr>
          <a:lstStyle>
            <a:lvl1pPr marL="9525" defTabSz="690563">
              <a:defRPr>
                <a:solidFill>
                  <a:schemeClr val="tx1"/>
                </a:solidFill>
                <a:latin typeface="Arial" panose="020B0604020202020204" pitchFamily="34" charset="0"/>
                <a:cs typeface="Arial" panose="020B0604020202020204" pitchFamily="34" charset="0"/>
              </a:defRPr>
            </a:lvl1pPr>
            <a:lvl2pPr marL="742950" indent="-285750" defTabSz="690563">
              <a:defRPr>
                <a:solidFill>
                  <a:schemeClr val="tx1"/>
                </a:solidFill>
                <a:latin typeface="Arial" panose="020B0604020202020204" pitchFamily="34" charset="0"/>
                <a:cs typeface="Arial" panose="020B0604020202020204" pitchFamily="34" charset="0"/>
              </a:defRPr>
            </a:lvl2pPr>
            <a:lvl3pPr marL="1143000" indent="-228600" defTabSz="690563">
              <a:defRPr>
                <a:solidFill>
                  <a:schemeClr val="tx1"/>
                </a:solidFill>
                <a:latin typeface="Arial" panose="020B0604020202020204" pitchFamily="34" charset="0"/>
                <a:cs typeface="Arial" panose="020B0604020202020204" pitchFamily="34" charset="0"/>
              </a:defRPr>
            </a:lvl3pPr>
            <a:lvl4pPr marL="1600200" indent="-228600" defTabSz="690563">
              <a:defRPr>
                <a:solidFill>
                  <a:schemeClr val="tx1"/>
                </a:solidFill>
                <a:latin typeface="Arial" panose="020B0604020202020204" pitchFamily="34" charset="0"/>
                <a:cs typeface="Arial" panose="020B0604020202020204" pitchFamily="34" charset="0"/>
              </a:defRPr>
            </a:lvl4pPr>
            <a:lvl5pPr marL="2057400" indent="-228600" defTabSz="690563">
              <a:defRPr>
                <a:solidFill>
                  <a:schemeClr val="tx1"/>
                </a:solidFill>
                <a:latin typeface="Arial" panose="020B0604020202020204" pitchFamily="34" charset="0"/>
                <a:cs typeface="Arial" panose="020B0604020202020204" pitchFamily="34" charset="0"/>
              </a:defRPr>
            </a:lvl5pPr>
            <a:lvl6pPr marL="25146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75"/>
              </a:spcBef>
            </a:pPr>
            <a:r>
              <a:rPr lang="ru-RU" altLang="ru-RU" sz="1400" b="1">
                <a:solidFill>
                  <a:schemeClr val="bg1"/>
                </a:solidFill>
                <a:latin typeface="Century Gothic" panose="020B0502020202020204" pitchFamily="34" charset="0"/>
                <a:ea typeface="Gotham Pro Black"/>
                <a:cs typeface="Gotham Pro Black"/>
              </a:rPr>
              <a:t>ВОСПИТАНИЕ ТАЛАНТОВ </a:t>
            </a:r>
          </a:p>
        </p:txBody>
      </p:sp>
      <p:pic>
        <p:nvPicPr>
          <p:cNvPr id="14342" name="Рисунок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350" y="1620069"/>
            <a:ext cx="3456135" cy="268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Прямоугольник 21"/>
          <p:cNvSpPr>
            <a:spLocks noChangeArrowheads="1"/>
          </p:cNvSpPr>
          <p:nvPr/>
        </p:nvSpPr>
        <p:spPr bwMode="auto">
          <a:xfrm>
            <a:off x="499217" y="6388500"/>
            <a:ext cx="4829128"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525" defTabSz="690563">
              <a:defRPr>
                <a:solidFill>
                  <a:schemeClr val="tx1"/>
                </a:solidFill>
                <a:latin typeface="Arial" panose="020B0604020202020204" pitchFamily="34" charset="0"/>
                <a:cs typeface="Arial" panose="020B0604020202020204" pitchFamily="34" charset="0"/>
              </a:defRPr>
            </a:lvl1pPr>
            <a:lvl2pPr marL="742950" indent="-285750" defTabSz="690563">
              <a:defRPr>
                <a:solidFill>
                  <a:schemeClr val="tx1"/>
                </a:solidFill>
                <a:latin typeface="Arial" panose="020B0604020202020204" pitchFamily="34" charset="0"/>
                <a:cs typeface="Arial" panose="020B0604020202020204" pitchFamily="34" charset="0"/>
              </a:defRPr>
            </a:lvl2pPr>
            <a:lvl3pPr marL="1143000" indent="-228600" defTabSz="690563">
              <a:defRPr>
                <a:solidFill>
                  <a:schemeClr val="tx1"/>
                </a:solidFill>
                <a:latin typeface="Arial" panose="020B0604020202020204" pitchFamily="34" charset="0"/>
                <a:cs typeface="Arial" panose="020B0604020202020204" pitchFamily="34" charset="0"/>
              </a:defRPr>
            </a:lvl3pPr>
            <a:lvl4pPr marL="1600200" indent="-228600" defTabSz="690563">
              <a:defRPr>
                <a:solidFill>
                  <a:schemeClr val="tx1"/>
                </a:solidFill>
                <a:latin typeface="Arial" panose="020B0604020202020204" pitchFamily="34" charset="0"/>
                <a:cs typeface="Arial" panose="020B0604020202020204" pitchFamily="34" charset="0"/>
              </a:defRPr>
            </a:lvl4pPr>
            <a:lvl5pPr marL="2057400" indent="-228600" defTabSz="690563">
              <a:defRPr>
                <a:solidFill>
                  <a:schemeClr val="tx1"/>
                </a:solidFill>
                <a:latin typeface="Arial" panose="020B0604020202020204" pitchFamily="34" charset="0"/>
                <a:cs typeface="Arial" panose="020B0604020202020204" pitchFamily="34" charset="0"/>
              </a:defRPr>
            </a:lvl5pPr>
            <a:lvl6pPr marL="25146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75"/>
              </a:spcBef>
            </a:pPr>
            <a:r>
              <a:rPr lang="ru-RU" altLang="ru-RU" sz="800" b="1" dirty="0">
                <a:solidFill>
                  <a:schemeClr val="bg1"/>
                </a:solidFill>
                <a:latin typeface="Century Gothic" panose="020B0502020202020204" pitchFamily="34" charset="0"/>
                <a:ea typeface="Gotham Pro Black"/>
                <a:cs typeface="Gotham Pro Black"/>
              </a:rPr>
              <a:t>УКАЗ ПРЕЗИДЕНТА РОССИЙСКОЙ ФЕДЕРАЦИИ от 21.07.2020 № 474</a:t>
            </a:r>
          </a:p>
          <a:p>
            <a:pPr eaLnBrk="1" hangingPunct="1">
              <a:spcBef>
                <a:spcPts val="75"/>
              </a:spcBef>
            </a:pPr>
            <a:r>
              <a:rPr lang="ru-RU" altLang="ru-RU" sz="800" b="1" dirty="0">
                <a:solidFill>
                  <a:schemeClr val="bg1"/>
                </a:solidFill>
                <a:latin typeface="Century Gothic" panose="020B0502020202020204" pitchFamily="34" charset="0"/>
                <a:ea typeface="Gotham Pro Black"/>
                <a:cs typeface="Gotham Pro Black"/>
              </a:rPr>
              <a:t> «О национальных целях развития Российской Федерации на период до 2030 года» </a:t>
            </a:r>
          </a:p>
        </p:txBody>
      </p:sp>
      <p:pic>
        <p:nvPicPr>
          <p:cNvPr id="14346" name="Picture 3" descr="C:\Users\kovalchukan\Downloads\Демография (1)\Демография\Logo\Демография_лого_цвет_на _бел_лев.jpg"/>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047357" y="6283995"/>
            <a:ext cx="5619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Прямая соединительная линия 25"/>
          <p:cNvCxnSpPr/>
          <p:nvPr/>
        </p:nvCxnSpPr>
        <p:spPr>
          <a:xfrm>
            <a:off x="4114189" y="1986781"/>
            <a:ext cx="0" cy="3000128"/>
          </a:xfrm>
          <a:prstGeom prst="line">
            <a:avLst/>
          </a:prstGeom>
          <a:noFill/>
          <a:ln w="12700" cap="flat">
            <a:solidFill>
              <a:srgbClr val="0063B8"/>
            </a:solidFill>
            <a:prstDash val="lgDashDot"/>
            <a:miter lim="800000"/>
          </a:ln>
          <a:effectLst/>
          <a:sp3d/>
        </p:spPr>
        <p:style>
          <a:lnRef idx="0">
            <a:scrgbClr r="0" g="0" b="0"/>
          </a:lnRef>
          <a:fillRef idx="0">
            <a:scrgbClr r="0" g="0" b="0"/>
          </a:fillRef>
          <a:effectRef idx="0">
            <a:scrgbClr r="0" g="0" b="0"/>
          </a:effectRef>
          <a:fontRef idx="none"/>
        </p:style>
      </p:cxnSp>
      <p:sp>
        <p:nvSpPr>
          <p:cNvPr id="40" name="Прямоугольник 39">
            <a:extLst>
              <a:ext uri="{FF2B5EF4-FFF2-40B4-BE49-F238E27FC236}"/>
            </a:extLst>
          </p:cNvPr>
          <p:cNvSpPr/>
          <p:nvPr/>
        </p:nvSpPr>
        <p:spPr>
          <a:xfrm>
            <a:off x="406533" y="4284365"/>
            <a:ext cx="3448252"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ru-RU" sz="1200" dirty="0">
                <a:solidFill>
                  <a:schemeClr val="accent1">
                    <a:lumMod val="75000"/>
                  </a:schemeClr>
                </a:solidFill>
                <a:latin typeface="Century Gothic" pitchFamily="34" charset="0"/>
                <a:ea typeface="Gotham Pro Black"/>
                <a:cs typeface="Gotham Pro Black"/>
              </a:rPr>
              <a:t>Ежегодная поддержка ММЦ – 6 млн. руб. </a:t>
            </a:r>
          </a:p>
        </p:txBody>
      </p:sp>
      <p:graphicFrame>
        <p:nvGraphicFramePr>
          <p:cNvPr id="25" name="Таблица 24"/>
          <p:cNvGraphicFramePr>
            <a:graphicFrameLocks noGrp="1"/>
          </p:cNvGraphicFramePr>
          <p:nvPr>
            <p:extLst>
              <p:ext uri="{D42A27DB-BD31-4B8C-83A1-F6EECF244321}">
                <p14:modId xmlns:p14="http://schemas.microsoft.com/office/powerpoint/2010/main" val="1469934037"/>
              </p:ext>
            </p:extLst>
          </p:nvPr>
        </p:nvGraphicFramePr>
        <p:xfrm>
          <a:off x="141114" y="4926902"/>
          <a:ext cx="3957854" cy="1253480"/>
        </p:xfrm>
        <a:graphic>
          <a:graphicData uri="http://schemas.openxmlformats.org/drawingml/2006/table">
            <a:tbl>
              <a:tblPr firstRow="1" bandRow="1">
                <a:tableStyleId>{5C22544A-7EE6-4342-B048-85BDC9FD1C3A}</a:tableStyleId>
              </a:tblPr>
              <a:tblGrid>
                <a:gridCol w="446725"/>
                <a:gridCol w="871033"/>
                <a:gridCol w="701120"/>
                <a:gridCol w="1008112"/>
                <a:gridCol w="930864"/>
              </a:tblGrid>
              <a:tr h="598242">
                <a:tc>
                  <a:txBody>
                    <a:bodyPr/>
                    <a:lstStyle/>
                    <a:p>
                      <a:pPr algn="ctr"/>
                      <a:r>
                        <a:rPr lang="ru-RU" sz="800" b="0" dirty="0" smtClean="0">
                          <a:solidFill>
                            <a:schemeClr val="accent1">
                              <a:lumMod val="75000"/>
                            </a:schemeClr>
                          </a:solidFill>
                          <a:latin typeface="Century Gothic" panose="020B0502020202020204" pitchFamily="34" charset="0"/>
                        </a:rPr>
                        <a:t>Год</a:t>
                      </a:r>
                      <a:endParaRPr lang="ru-RU" sz="800" b="0" dirty="0">
                        <a:solidFill>
                          <a:schemeClr val="accent1">
                            <a:lumMod val="75000"/>
                          </a:schemeClr>
                        </a:solidFill>
                        <a:latin typeface="Century Gothic" panose="020B0502020202020204" pitchFamily="34" charset="0"/>
                      </a:endParaRPr>
                    </a:p>
                  </a:txBody>
                  <a:tcPr marL="18000" marR="18000" marT="45732" marB="45732">
                    <a:solidFill>
                      <a:schemeClr val="bg1"/>
                    </a:solidFill>
                  </a:tcPr>
                </a:tc>
                <a:tc>
                  <a:txBody>
                    <a:bodyPr/>
                    <a:lstStyle/>
                    <a:p>
                      <a:pPr algn="ctr"/>
                      <a:r>
                        <a:rPr lang="ru-RU" sz="800" b="0" dirty="0" smtClean="0">
                          <a:solidFill>
                            <a:schemeClr val="accent1">
                              <a:lumMod val="75000"/>
                            </a:schemeClr>
                          </a:solidFill>
                          <a:latin typeface="Century Gothic" panose="020B0502020202020204" pitchFamily="34" charset="0"/>
                        </a:rPr>
                        <a:t>Участники РЭ </a:t>
                      </a:r>
                      <a:r>
                        <a:rPr lang="en-US" sz="800" b="0" dirty="0" smtClean="0">
                          <a:solidFill>
                            <a:schemeClr val="accent1">
                              <a:lumMod val="75000"/>
                            </a:schemeClr>
                          </a:solidFill>
                          <a:latin typeface="Century Gothic" panose="020B0502020202020204" pitchFamily="34" charset="0"/>
                        </a:rPr>
                        <a:t> </a:t>
                      </a:r>
                      <a:endParaRPr lang="ru-RU" sz="800" b="0" dirty="0">
                        <a:solidFill>
                          <a:schemeClr val="accent1">
                            <a:lumMod val="75000"/>
                          </a:schemeClr>
                        </a:solidFill>
                        <a:latin typeface="Century Gothic" panose="020B0502020202020204" pitchFamily="34" charset="0"/>
                      </a:endParaRPr>
                    </a:p>
                  </a:txBody>
                  <a:tcPr marL="18000" marR="18000" marT="45732" marB="45732">
                    <a:solidFill>
                      <a:schemeClr val="bg1"/>
                    </a:solidFill>
                  </a:tcPr>
                </a:tc>
                <a:tc>
                  <a:txBody>
                    <a:bodyPr/>
                    <a:lstStyle/>
                    <a:p>
                      <a:pPr algn="ctr"/>
                      <a:r>
                        <a:rPr lang="ru-RU" sz="800" b="0" dirty="0" smtClean="0">
                          <a:solidFill>
                            <a:schemeClr val="accent1">
                              <a:lumMod val="75000"/>
                            </a:schemeClr>
                          </a:solidFill>
                          <a:latin typeface="Century Gothic" panose="020B0502020202020204" pitchFamily="34" charset="0"/>
                        </a:rPr>
                        <a:t>Победители и призеры РЭ </a:t>
                      </a:r>
                      <a:r>
                        <a:rPr lang="en-US" sz="800" b="0" dirty="0" smtClean="0">
                          <a:solidFill>
                            <a:schemeClr val="accent1">
                              <a:lumMod val="75000"/>
                            </a:schemeClr>
                          </a:solidFill>
                          <a:latin typeface="Century Gothic" panose="020B0502020202020204" pitchFamily="34" charset="0"/>
                        </a:rPr>
                        <a:t> </a:t>
                      </a:r>
                      <a:endParaRPr lang="ru-RU" sz="800" b="0" dirty="0">
                        <a:solidFill>
                          <a:schemeClr val="accent1">
                            <a:lumMod val="75000"/>
                          </a:schemeClr>
                        </a:solidFill>
                        <a:latin typeface="Century Gothic" panose="020B0502020202020204" pitchFamily="34" charset="0"/>
                      </a:endParaRPr>
                    </a:p>
                  </a:txBody>
                  <a:tcPr marL="18000" marR="18000" marT="45732" marB="45732">
                    <a:solidFill>
                      <a:schemeClr val="bg1"/>
                    </a:solidFill>
                  </a:tcPr>
                </a:tc>
                <a:tc>
                  <a:txBody>
                    <a:bodyPr/>
                    <a:lstStyle/>
                    <a:p>
                      <a:pPr algn="ctr"/>
                      <a:r>
                        <a:rPr lang="ru-RU" sz="800" b="0" dirty="0" smtClean="0">
                          <a:solidFill>
                            <a:schemeClr val="accent1">
                              <a:lumMod val="75000"/>
                            </a:schemeClr>
                          </a:solidFill>
                          <a:latin typeface="Century Gothic" panose="020B0502020202020204" pitchFamily="34" charset="0"/>
                        </a:rPr>
                        <a:t>Доля ОО </a:t>
                      </a:r>
                    </a:p>
                    <a:p>
                      <a:pPr algn="ctr"/>
                      <a:r>
                        <a:rPr lang="ru-RU" sz="800" b="0" dirty="0" smtClean="0">
                          <a:solidFill>
                            <a:schemeClr val="accent1">
                              <a:lumMod val="75000"/>
                            </a:schemeClr>
                          </a:solidFill>
                          <a:latin typeface="Century Gothic" panose="020B0502020202020204" pitchFamily="34" charset="0"/>
                        </a:rPr>
                        <a:t>(с победителями</a:t>
                      </a:r>
                      <a:r>
                        <a:rPr lang="ru-RU" sz="800" b="0" baseline="0" dirty="0" smtClean="0">
                          <a:solidFill>
                            <a:schemeClr val="accent1">
                              <a:lumMod val="75000"/>
                            </a:schemeClr>
                          </a:solidFill>
                          <a:latin typeface="Century Gothic" panose="020B0502020202020204" pitchFamily="34" charset="0"/>
                        </a:rPr>
                        <a:t> и призерами РЭ)</a:t>
                      </a:r>
                      <a:endParaRPr lang="ru-RU" sz="800" b="0" dirty="0">
                        <a:solidFill>
                          <a:schemeClr val="accent1">
                            <a:lumMod val="75000"/>
                          </a:schemeClr>
                        </a:solidFill>
                        <a:latin typeface="Century Gothic" panose="020B0502020202020204" pitchFamily="34" charset="0"/>
                      </a:endParaRPr>
                    </a:p>
                  </a:txBody>
                  <a:tcPr marL="18000" marR="18000" marT="45732" marB="45732">
                    <a:solidFill>
                      <a:schemeClr val="bg1"/>
                    </a:solidFill>
                  </a:tcPr>
                </a:tc>
                <a:tc>
                  <a:txBody>
                    <a:bodyPr/>
                    <a:lstStyle/>
                    <a:p>
                      <a:pPr algn="ctr"/>
                      <a:r>
                        <a:rPr lang="ru-RU" sz="800" b="0" dirty="0" smtClean="0">
                          <a:solidFill>
                            <a:schemeClr val="accent1">
                              <a:lumMod val="75000"/>
                            </a:schemeClr>
                          </a:solidFill>
                          <a:latin typeface="Century Gothic" panose="020B0502020202020204" pitchFamily="34" charset="0"/>
                        </a:rPr>
                        <a:t>Победители</a:t>
                      </a:r>
                      <a:r>
                        <a:rPr lang="ru-RU" sz="800" b="0" baseline="0" dirty="0" smtClean="0">
                          <a:solidFill>
                            <a:schemeClr val="accent1">
                              <a:lumMod val="75000"/>
                            </a:schemeClr>
                          </a:solidFill>
                          <a:latin typeface="Century Gothic" panose="020B0502020202020204" pitchFamily="34" charset="0"/>
                        </a:rPr>
                        <a:t> и призеры ЗЭ </a:t>
                      </a:r>
                      <a:r>
                        <a:rPr lang="en-US" sz="800" b="0" baseline="0" dirty="0" smtClean="0">
                          <a:solidFill>
                            <a:schemeClr val="accent1">
                              <a:lumMod val="75000"/>
                            </a:schemeClr>
                          </a:solidFill>
                          <a:latin typeface="Century Gothic" panose="020B0502020202020204" pitchFamily="34" charset="0"/>
                        </a:rPr>
                        <a:t> </a:t>
                      </a:r>
                      <a:endParaRPr lang="ru-RU" sz="800" b="0" dirty="0">
                        <a:solidFill>
                          <a:schemeClr val="accent1">
                            <a:lumMod val="75000"/>
                          </a:schemeClr>
                        </a:solidFill>
                        <a:latin typeface="Century Gothic" panose="020B0502020202020204" pitchFamily="34" charset="0"/>
                      </a:endParaRPr>
                    </a:p>
                  </a:txBody>
                  <a:tcPr marL="18000" marR="18000" marT="45732" marB="45732">
                    <a:solidFill>
                      <a:schemeClr val="bg1"/>
                    </a:solidFill>
                  </a:tcPr>
                </a:tc>
              </a:tr>
              <a:tr h="313376">
                <a:tc>
                  <a:txBody>
                    <a:bodyPr/>
                    <a:lstStyle/>
                    <a:p>
                      <a:pPr algn="ctr"/>
                      <a:r>
                        <a:rPr lang="ru-RU" sz="1100" b="0" dirty="0" smtClean="0">
                          <a:solidFill>
                            <a:schemeClr val="accent1">
                              <a:lumMod val="75000"/>
                            </a:schemeClr>
                          </a:solidFill>
                          <a:latin typeface="Century Gothic" panose="020B0502020202020204" pitchFamily="34" charset="0"/>
                        </a:rPr>
                        <a:t>2021</a:t>
                      </a:r>
                      <a:endParaRPr lang="ru-RU" sz="1100" b="0" dirty="0">
                        <a:solidFill>
                          <a:schemeClr val="accent1">
                            <a:lumMod val="75000"/>
                          </a:schemeClr>
                        </a:solidFill>
                        <a:latin typeface="Century Gothic" panose="020B0502020202020204" pitchFamily="34" charset="0"/>
                      </a:endParaRPr>
                    </a:p>
                  </a:txBody>
                  <a:tcPr marL="18000" marR="18000" marT="45732" marB="45732">
                    <a:solidFill>
                      <a:schemeClr val="bg1"/>
                    </a:solidFill>
                  </a:tcPr>
                </a:tc>
                <a:tc>
                  <a:txBody>
                    <a:bodyPr/>
                    <a:lstStyle/>
                    <a:p>
                      <a:pPr algn="ctr"/>
                      <a:r>
                        <a:rPr lang="ru-RU" sz="1200" b="0" dirty="0" smtClean="0">
                          <a:solidFill>
                            <a:schemeClr val="accent6">
                              <a:lumMod val="75000"/>
                            </a:schemeClr>
                          </a:solidFill>
                          <a:latin typeface="Century Gothic" panose="020B0502020202020204" pitchFamily="34" charset="0"/>
                        </a:rPr>
                        <a:t>1208</a:t>
                      </a:r>
                      <a:endParaRPr lang="ru-RU" sz="1200" b="0" dirty="0">
                        <a:solidFill>
                          <a:schemeClr val="accent6">
                            <a:lumMod val="75000"/>
                          </a:schemeClr>
                        </a:solidFill>
                        <a:latin typeface="Century Gothic" panose="020B0502020202020204" pitchFamily="34" charset="0"/>
                      </a:endParaRPr>
                    </a:p>
                  </a:txBody>
                  <a:tcPr marL="18000" marR="18000" marT="45732" marB="45732">
                    <a:solidFill>
                      <a:schemeClr val="bg1"/>
                    </a:solidFill>
                  </a:tcPr>
                </a:tc>
                <a:tc>
                  <a:txBody>
                    <a:bodyPr/>
                    <a:lstStyle/>
                    <a:p>
                      <a:pPr algn="ctr"/>
                      <a:r>
                        <a:rPr lang="ru-RU" sz="1200" b="0" dirty="0" smtClean="0">
                          <a:solidFill>
                            <a:schemeClr val="accent6">
                              <a:lumMod val="75000"/>
                            </a:schemeClr>
                          </a:solidFill>
                          <a:latin typeface="Century Gothic" panose="020B0502020202020204" pitchFamily="34" charset="0"/>
                        </a:rPr>
                        <a:t>477</a:t>
                      </a:r>
                      <a:endParaRPr lang="ru-RU" sz="1200" b="0" dirty="0">
                        <a:solidFill>
                          <a:schemeClr val="accent6">
                            <a:lumMod val="75000"/>
                          </a:schemeClr>
                        </a:solidFill>
                        <a:latin typeface="Century Gothic" panose="020B0502020202020204" pitchFamily="34" charset="0"/>
                      </a:endParaRPr>
                    </a:p>
                  </a:txBody>
                  <a:tcPr marL="18000" marR="18000" marT="45732" marB="45732">
                    <a:solidFill>
                      <a:schemeClr val="bg1"/>
                    </a:solidFill>
                  </a:tcPr>
                </a:tc>
                <a:tc>
                  <a:txBody>
                    <a:bodyPr/>
                    <a:lstStyle/>
                    <a:p>
                      <a:pPr algn="ctr"/>
                      <a:r>
                        <a:rPr lang="ru-RU" sz="1200" b="1" dirty="0" smtClean="0">
                          <a:solidFill>
                            <a:schemeClr val="accent6">
                              <a:lumMod val="75000"/>
                            </a:schemeClr>
                          </a:solidFill>
                          <a:latin typeface="Century Gothic" panose="020B0502020202020204" pitchFamily="34" charset="0"/>
                        </a:rPr>
                        <a:t>30,94</a:t>
                      </a:r>
                      <a:endParaRPr lang="ru-RU" sz="1200" b="1" dirty="0">
                        <a:solidFill>
                          <a:schemeClr val="accent6">
                            <a:lumMod val="75000"/>
                          </a:schemeClr>
                        </a:solidFill>
                        <a:latin typeface="Century Gothic" panose="020B0502020202020204" pitchFamily="34" charset="0"/>
                      </a:endParaRPr>
                    </a:p>
                  </a:txBody>
                  <a:tcPr marL="18000" marR="18000" marT="45732" marB="45732">
                    <a:solidFill>
                      <a:schemeClr val="bg1"/>
                    </a:solidFill>
                  </a:tcPr>
                </a:tc>
                <a:tc>
                  <a:txBody>
                    <a:bodyPr/>
                    <a:lstStyle/>
                    <a:p>
                      <a:pPr algn="ctr"/>
                      <a:r>
                        <a:rPr lang="ru-RU" sz="1200" b="0" dirty="0" smtClean="0">
                          <a:solidFill>
                            <a:schemeClr val="accent6">
                              <a:lumMod val="75000"/>
                            </a:schemeClr>
                          </a:solidFill>
                          <a:latin typeface="Century Gothic" panose="020B0502020202020204" pitchFamily="34" charset="0"/>
                        </a:rPr>
                        <a:t>10</a:t>
                      </a:r>
                      <a:endParaRPr lang="ru-RU" sz="1200" b="0" dirty="0">
                        <a:solidFill>
                          <a:schemeClr val="accent6">
                            <a:lumMod val="75000"/>
                          </a:schemeClr>
                        </a:solidFill>
                        <a:latin typeface="Century Gothic" panose="020B0502020202020204" pitchFamily="34" charset="0"/>
                      </a:endParaRPr>
                    </a:p>
                  </a:txBody>
                  <a:tcPr marL="18000" marR="18000" marT="45732" marB="45732">
                    <a:solidFill>
                      <a:schemeClr val="bg1"/>
                    </a:solidFill>
                  </a:tcPr>
                </a:tc>
              </a:tr>
              <a:tr h="341862">
                <a:tc>
                  <a:txBody>
                    <a:bodyPr/>
                    <a:lstStyle/>
                    <a:p>
                      <a:pPr algn="ctr"/>
                      <a:r>
                        <a:rPr lang="ru-RU" sz="1100" b="0" dirty="0" smtClean="0">
                          <a:solidFill>
                            <a:schemeClr val="accent1">
                              <a:lumMod val="75000"/>
                            </a:schemeClr>
                          </a:solidFill>
                          <a:latin typeface="Century Gothic" panose="020B0502020202020204" pitchFamily="34" charset="0"/>
                        </a:rPr>
                        <a:t>2020</a:t>
                      </a:r>
                      <a:endParaRPr lang="ru-RU" sz="1100" b="0" dirty="0">
                        <a:solidFill>
                          <a:schemeClr val="accent1">
                            <a:lumMod val="75000"/>
                          </a:schemeClr>
                        </a:solidFill>
                        <a:latin typeface="Century Gothic" panose="020B0502020202020204" pitchFamily="34" charset="0"/>
                      </a:endParaRPr>
                    </a:p>
                  </a:txBody>
                  <a:tcPr marL="18000" marR="18000" marT="45732" marB="45732">
                    <a:solidFill>
                      <a:schemeClr val="bg1"/>
                    </a:solidFill>
                  </a:tcPr>
                </a:tc>
                <a:tc>
                  <a:txBody>
                    <a:bodyPr/>
                    <a:lstStyle/>
                    <a:p>
                      <a:pPr algn="ctr"/>
                      <a:r>
                        <a:rPr lang="ru-RU" sz="1200" b="0" dirty="0" smtClean="0">
                          <a:solidFill>
                            <a:schemeClr val="accent1">
                              <a:lumMod val="75000"/>
                            </a:schemeClr>
                          </a:solidFill>
                          <a:latin typeface="Century Gothic" panose="020B0502020202020204" pitchFamily="34" charset="0"/>
                        </a:rPr>
                        <a:t>879</a:t>
                      </a:r>
                      <a:endParaRPr lang="ru-RU" sz="1200" b="0" dirty="0">
                        <a:solidFill>
                          <a:schemeClr val="accent1">
                            <a:lumMod val="75000"/>
                          </a:schemeClr>
                        </a:solidFill>
                        <a:latin typeface="Century Gothic" panose="020B0502020202020204" pitchFamily="34" charset="0"/>
                      </a:endParaRPr>
                    </a:p>
                  </a:txBody>
                  <a:tcPr marL="18000" marR="18000" marT="45732" marB="45732">
                    <a:solidFill>
                      <a:schemeClr val="bg1"/>
                    </a:solidFill>
                  </a:tcPr>
                </a:tc>
                <a:tc>
                  <a:txBody>
                    <a:bodyPr/>
                    <a:lstStyle/>
                    <a:p>
                      <a:pPr algn="ctr"/>
                      <a:r>
                        <a:rPr lang="ru-RU" sz="1200" b="0" dirty="0" smtClean="0">
                          <a:solidFill>
                            <a:schemeClr val="accent1">
                              <a:lumMod val="75000"/>
                            </a:schemeClr>
                          </a:solidFill>
                          <a:latin typeface="Century Gothic" panose="020B0502020202020204" pitchFamily="34" charset="0"/>
                        </a:rPr>
                        <a:t>415</a:t>
                      </a:r>
                      <a:endParaRPr lang="ru-RU" sz="1200" b="0" dirty="0">
                        <a:solidFill>
                          <a:schemeClr val="accent1">
                            <a:lumMod val="75000"/>
                          </a:schemeClr>
                        </a:solidFill>
                        <a:latin typeface="Century Gothic" panose="020B0502020202020204" pitchFamily="34" charset="0"/>
                      </a:endParaRPr>
                    </a:p>
                  </a:txBody>
                  <a:tcPr marL="18000" marR="18000" marT="45732" marB="45732">
                    <a:solidFill>
                      <a:schemeClr val="bg1"/>
                    </a:solidFill>
                  </a:tcPr>
                </a:tc>
                <a:tc>
                  <a:txBody>
                    <a:bodyPr/>
                    <a:lstStyle/>
                    <a:p>
                      <a:pPr algn="ctr"/>
                      <a:r>
                        <a:rPr lang="ru-RU" sz="1200" b="1" dirty="0" smtClean="0">
                          <a:solidFill>
                            <a:schemeClr val="accent1">
                              <a:lumMod val="75000"/>
                            </a:schemeClr>
                          </a:solidFill>
                          <a:latin typeface="Century Gothic" panose="020B0502020202020204" pitchFamily="34" charset="0"/>
                        </a:rPr>
                        <a:t>26,05</a:t>
                      </a:r>
                      <a:endParaRPr lang="ru-RU" sz="1200" b="1" dirty="0">
                        <a:solidFill>
                          <a:schemeClr val="accent1">
                            <a:lumMod val="75000"/>
                          </a:schemeClr>
                        </a:solidFill>
                        <a:latin typeface="Century Gothic" panose="020B0502020202020204" pitchFamily="34" charset="0"/>
                      </a:endParaRPr>
                    </a:p>
                  </a:txBody>
                  <a:tcPr marL="18000" marR="18000" marT="45732" marB="45732">
                    <a:solidFill>
                      <a:schemeClr val="bg1"/>
                    </a:solidFill>
                  </a:tcPr>
                </a:tc>
                <a:tc>
                  <a:txBody>
                    <a:bodyPr/>
                    <a:lstStyle/>
                    <a:p>
                      <a:pPr algn="ctr"/>
                      <a:r>
                        <a:rPr lang="ru-RU" sz="1200" b="0" dirty="0" smtClean="0">
                          <a:solidFill>
                            <a:schemeClr val="accent1">
                              <a:lumMod val="75000"/>
                            </a:schemeClr>
                          </a:solidFill>
                          <a:latin typeface="Century Gothic" panose="020B0502020202020204" pitchFamily="34" charset="0"/>
                        </a:rPr>
                        <a:t>7</a:t>
                      </a:r>
                      <a:endParaRPr lang="ru-RU" sz="1200" b="0" dirty="0">
                        <a:solidFill>
                          <a:schemeClr val="accent1">
                            <a:lumMod val="75000"/>
                          </a:schemeClr>
                        </a:solidFill>
                        <a:latin typeface="Century Gothic" panose="020B0502020202020204" pitchFamily="34" charset="0"/>
                      </a:endParaRPr>
                    </a:p>
                  </a:txBody>
                  <a:tcPr marL="18000" marR="18000" marT="45732" marB="45732">
                    <a:solidFill>
                      <a:schemeClr val="bg1"/>
                    </a:solidFill>
                  </a:tcPr>
                </a:tc>
              </a:tr>
            </a:tbl>
          </a:graphicData>
        </a:graphic>
      </p:graphicFrame>
      <p:sp>
        <p:nvSpPr>
          <p:cNvPr id="14381" name="Прямоугольник 26"/>
          <p:cNvSpPr>
            <a:spLocks noChangeArrowheads="1"/>
          </p:cNvSpPr>
          <p:nvPr/>
        </p:nvSpPr>
        <p:spPr bwMode="auto">
          <a:xfrm>
            <a:off x="200722" y="4657748"/>
            <a:ext cx="38379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400" b="1" dirty="0">
                <a:solidFill>
                  <a:schemeClr val="accent6">
                    <a:lumMod val="75000"/>
                  </a:schemeClr>
                </a:solidFill>
                <a:latin typeface="Century Gothic" panose="020B0502020202020204" pitchFamily="34" charset="0"/>
              </a:rPr>
              <a:t>Всероссийская олимпиада школьников</a:t>
            </a:r>
          </a:p>
        </p:txBody>
      </p:sp>
      <p:sp>
        <p:nvSpPr>
          <p:cNvPr id="28" name="Прямоугольник 27">
            <a:extLst>
              <a:ext uri="{FF2B5EF4-FFF2-40B4-BE49-F238E27FC236}"/>
            </a:extLst>
          </p:cNvPr>
          <p:cNvSpPr/>
          <p:nvPr/>
        </p:nvSpPr>
        <p:spPr>
          <a:xfrm>
            <a:off x="4114189" y="1613620"/>
            <a:ext cx="360045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 algn="ctr" defTabSz="690563" eaLnBrk="1" fontAlgn="auto" hangingPunct="1">
              <a:spcBef>
                <a:spcPts val="75"/>
              </a:spcBef>
              <a:spcAft>
                <a:spcPts val="0"/>
              </a:spcAft>
              <a:defRPr/>
            </a:pPr>
            <a:r>
              <a:rPr lang="ru-RU" sz="1400" b="1" dirty="0">
                <a:solidFill>
                  <a:schemeClr val="accent1">
                    <a:lumMod val="75000"/>
                  </a:schemeClr>
                </a:solidFill>
                <a:latin typeface="Century Gothic" panose="020B0502020202020204" pitchFamily="34" charset="0"/>
                <a:ea typeface="Gotham Pro Black"/>
                <a:cs typeface="Gotham Pro Black"/>
              </a:rPr>
              <a:t>Результаты</a:t>
            </a:r>
            <a:r>
              <a:rPr lang="ru-RU" sz="1400" b="1" dirty="0">
                <a:solidFill>
                  <a:schemeClr val="bg1"/>
                </a:solidFill>
                <a:latin typeface="Century Gothic" pitchFamily="34" charset="0"/>
                <a:ea typeface="Gotham Pro Black"/>
                <a:cs typeface="Gotham Pro Black"/>
              </a:rPr>
              <a:t> </a:t>
            </a:r>
          </a:p>
        </p:txBody>
      </p:sp>
      <p:sp>
        <p:nvSpPr>
          <p:cNvPr id="29" name="Равнобедренный треугольник 28"/>
          <p:cNvSpPr/>
          <p:nvPr/>
        </p:nvSpPr>
        <p:spPr>
          <a:xfrm rot="5400000">
            <a:off x="4180143" y="2017366"/>
            <a:ext cx="279229" cy="246507"/>
          </a:xfrm>
          <a:prstGeom prst="triangle">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2" name="Прямоугольник 45"/>
          <p:cNvSpPr>
            <a:spLocks noChangeArrowheads="1"/>
          </p:cNvSpPr>
          <p:nvPr/>
        </p:nvSpPr>
        <p:spPr bwMode="auto">
          <a:xfrm>
            <a:off x="4497159" y="1884032"/>
            <a:ext cx="4321175" cy="40011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ru-RU" altLang="ru-RU" sz="1000" dirty="0">
                <a:solidFill>
                  <a:srgbClr val="002060"/>
                </a:solidFill>
                <a:latin typeface="Century Gothic" pitchFamily="34" charset="0"/>
              </a:rPr>
              <a:t>ОЦ «Сириус», программы: </a:t>
            </a:r>
          </a:p>
          <a:p>
            <a:pPr eaLnBrk="1" hangingPunct="1">
              <a:defRPr/>
            </a:pPr>
            <a:r>
              <a:rPr lang="ru-RU" altLang="ru-RU" sz="1000" dirty="0">
                <a:solidFill>
                  <a:srgbClr val="002060"/>
                </a:solidFill>
                <a:latin typeface="Century Gothic" pitchFamily="34" charset="0"/>
              </a:rPr>
              <a:t>2021 г. - </a:t>
            </a:r>
            <a:r>
              <a:rPr lang="ru-RU" altLang="ru-RU" sz="1000" dirty="0">
                <a:solidFill>
                  <a:schemeClr val="accent6">
                    <a:lumMod val="75000"/>
                  </a:schemeClr>
                </a:solidFill>
                <a:latin typeface="Century Gothic" pitchFamily="34" charset="0"/>
              </a:rPr>
              <a:t>47</a:t>
            </a:r>
            <a:r>
              <a:rPr lang="ru-RU" altLang="ru-RU" sz="1000" dirty="0">
                <a:solidFill>
                  <a:srgbClr val="002060"/>
                </a:solidFill>
                <a:latin typeface="Century Gothic" pitchFamily="34" charset="0"/>
              </a:rPr>
              <a:t> </a:t>
            </a:r>
            <a:r>
              <a:rPr lang="ru-RU" altLang="ru-RU" sz="1000" dirty="0" smtClean="0">
                <a:solidFill>
                  <a:srgbClr val="002060"/>
                </a:solidFill>
                <a:latin typeface="Century Gothic" pitchFamily="34" charset="0"/>
              </a:rPr>
              <a:t>обучающихся, </a:t>
            </a:r>
            <a:r>
              <a:rPr lang="ru-RU" altLang="ru-RU" sz="1000" dirty="0">
                <a:solidFill>
                  <a:srgbClr val="002060"/>
                </a:solidFill>
                <a:latin typeface="Century Gothic" pitchFamily="34" charset="0"/>
              </a:rPr>
              <a:t>2020 г. - </a:t>
            </a:r>
            <a:r>
              <a:rPr lang="ru-RU" altLang="ru-RU" sz="1000" dirty="0">
                <a:solidFill>
                  <a:schemeClr val="accent6">
                    <a:lumMod val="75000"/>
                  </a:schemeClr>
                </a:solidFill>
                <a:latin typeface="Century Gothic" pitchFamily="34" charset="0"/>
              </a:rPr>
              <a:t>79</a:t>
            </a:r>
            <a:r>
              <a:rPr lang="ru-RU" altLang="ru-RU" sz="1000" dirty="0">
                <a:solidFill>
                  <a:srgbClr val="002060"/>
                </a:solidFill>
                <a:latin typeface="Century Gothic" pitchFamily="34" charset="0"/>
              </a:rPr>
              <a:t> обучающихся</a:t>
            </a:r>
          </a:p>
        </p:txBody>
      </p:sp>
      <p:sp>
        <p:nvSpPr>
          <p:cNvPr id="36" name="Прямоугольник 47"/>
          <p:cNvSpPr>
            <a:spLocks noChangeArrowheads="1"/>
          </p:cNvSpPr>
          <p:nvPr/>
        </p:nvSpPr>
        <p:spPr bwMode="auto">
          <a:xfrm>
            <a:off x="4410011" y="2426607"/>
            <a:ext cx="4679950" cy="707886"/>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ru-RU" altLang="ru-RU" sz="1000" dirty="0">
                <a:solidFill>
                  <a:srgbClr val="002060"/>
                </a:solidFill>
                <a:latin typeface="Century Gothic" pitchFamily="34" charset="0"/>
              </a:rPr>
              <a:t>Всероссийский конкурс «Большая перемена»:</a:t>
            </a:r>
          </a:p>
          <a:p>
            <a:pPr eaLnBrk="1" fontAlgn="auto" hangingPunct="1">
              <a:spcBef>
                <a:spcPts val="0"/>
              </a:spcBef>
              <a:spcAft>
                <a:spcPts val="0"/>
              </a:spcAft>
              <a:defRPr/>
            </a:pPr>
            <a:r>
              <a:rPr lang="ru-RU" altLang="ru-RU" sz="1000" dirty="0">
                <a:solidFill>
                  <a:srgbClr val="002060"/>
                </a:solidFill>
                <a:latin typeface="Century Gothic" pitchFamily="34" charset="0"/>
              </a:rPr>
              <a:t>2021 г.: </a:t>
            </a:r>
            <a:r>
              <a:rPr lang="en-US" altLang="ru-RU" sz="1000" dirty="0">
                <a:solidFill>
                  <a:schemeClr val="accent6">
                    <a:lumMod val="75000"/>
                  </a:schemeClr>
                </a:solidFill>
                <a:latin typeface="Century Gothic" pitchFamily="34" charset="0"/>
              </a:rPr>
              <a:t>&gt;</a:t>
            </a:r>
            <a:r>
              <a:rPr lang="en-US" altLang="ru-RU" sz="1000" dirty="0">
                <a:solidFill>
                  <a:srgbClr val="002060"/>
                </a:solidFill>
                <a:latin typeface="Century Gothic" pitchFamily="34" charset="0"/>
              </a:rPr>
              <a:t> </a:t>
            </a:r>
            <a:r>
              <a:rPr lang="en-US" altLang="ru-RU" sz="1000" dirty="0">
                <a:solidFill>
                  <a:schemeClr val="accent6">
                    <a:lumMod val="75000"/>
                  </a:schemeClr>
                </a:solidFill>
                <a:latin typeface="Century Gothic" pitchFamily="34" charset="0"/>
              </a:rPr>
              <a:t>15 000 </a:t>
            </a:r>
            <a:r>
              <a:rPr lang="ru-RU" altLang="ru-RU" sz="1000" dirty="0">
                <a:solidFill>
                  <a:schemeClr val="accent6">
                    <a:lumMod val="75000"/>
                  </a:schemeClr>
                </a:solidFill>
                <a:latin typeface="Century Gothic" pitchFamily="34" charset="0"/>
              </a:rPr>
              <a:t> </a:t>
            </a:r>
            <a:r>
              <a:rPr lang="ru-RU" altLang="ru-RU" sz="1000" dirty="0" smtClean="0">
                <a:solidFill>
                  <a:schemeClr val="accent6">
                    <a:lumMod val="75000"/>
                  </a:schemeClr>
                </a:solidFill>
                <a:latin typeface="Century Gothic" pitchFamily="34" charset="0"/>
              </a:rPr>
              <a:t>                       43</a:t>
            </a:r>
            <a:r>
              <a:rPr lang="ru-RU" altLang="ru-RU" sz="1000" dirty="0" smtClean="0">
                <a:solidFill>
                  <a:srgbClr val="002060"/>
                </a:solidFill>
                <a:latin typeface="Century Gothic" pitchFamily="34" charset="0"/>
              </a:rPr>
              <a:t> </a:t>
            </a:r>
          </a:p>
          <a:p>
            <a:pPr eaLnBrk="1" fontAlgn="auto" hangingPunct="1">
              <a:spcBef>
                <a:spcPts val="0"/>
              </a:spcBef>
              <a:spcAft>
                <a:spcPts val="0"/>
              </a:spcAft>
              <a:defRPr/>
            </a:pPr>
            <a:r>
              <a:rPr lang="ru-RU" altLang="ru-RU" sz="1000" dirty="0" smtClean="0">
                <a:solidFill>
                  <a:srgbClr val="002060"/>
                </a:solidFill>
                <a:latin typeface="Century Gothic" pitchFamily="34" charset="0"/>
              </a:rPr>
              <a:t>2020 </a:t>
            </a:r>
            <a:r>
              <a:rPr lang="ru-RU" altLang="ru-RU" sz="1000" dirty="0">
                <a:solidFill>
                  <a:srgbClr val="002060"/>
                </a:solidFill>
                <a:latin typeface="Century Gothic" pitchFamily="34" charset="0"/>
              </a:rPr>
              <a:t>г.: </a:t>
            </a:r>
            <a:r>
              <a:rPr lang="en-US" altLang="ru-RU" sz="1000" dirty="0">
                <a:solidFill>
                  <a:schemeClr val="accent6">
                    <a:lumMod val="75000"/>
                  </a:schemeClr>
                </a:solidFill>
                <a:latin typeface="Century Gothic" pitchFamily="34" charset="0"/>
              </a:rPr>
              <a:t>&gt;</a:t>
            </a:r>
            <a:r>
              <a:rPr lang="ru-RU" altLang="ru-RU" sz="1000" dirty="0">
                <a:solidFill>
                  <a:srgbClr val="002060"/>
                </a:solidFill>
                <a:latin typeface="Century Gothic" pitchFamily="34" charset="0"/>
              </a:rPr>
              <a:t> </a:t>
            </a:r>
            <a:r>
              <a:rPr lang="ru-RU" altLang="ru-RU" sz="1000" dirty="0">
                <a:solidFill>
                  <a:schemeClr val="accent6">
                    <a:lumMod val="75000"/>
                  </a:schemeClr>
                </a:solidFill>
                <a:latin typeface="Century Gothic" pitchFamily="34" charset="0"/>
              </a:rPr>
              <a:t>5 </a:t>
            </a:r>
            <a:r>
              <a:rPr lang="ru-RU" altLang="ru-RU" sz="1000" dirty="0" smtClean="0">
                <a:solidFill>
                  <a:schemeClr val="accent6">
                    <a:lumMod val="75000"/>
                  </a:schemeClr>
                </a:solidFill>
                <a:latin typeface="Century Gothic" pitchFamily="34" charset="0"/>
              </a:rPr>
              <a:t>000                       </a:t>
            </a:r>
            <a:r>
              <a:rPr lang="ru-RU" altLang="ru-RU" sz="1000" dirty="0" smtClean="0">
                <a:solidFill>
                  <a:srgbClr val="002060"/>
                </a:solidFill>
                <a:latin typeface="Century Gothic" pitchFamily="34" charset="0"/>
              </a:rPr>
              <a:t>    </a:t>
            </a:r>
            <a:r>
              <a:rPr lang="ru-RU" altLang="ru-RU" sz="1000" dirty="0" smtClean="0">
                <a:solidFill>
                  <a:schemeClr val="accent6">
                    <a:lumMod val="75000"/>
                  </a:schemeClr>
                </a:solidFill>
                <a:latin typeface="Century Gothic" pitchFamily="34" charset="0"/>
              </a:rPr>
              <a:t>68</a:t>
            </a:r>
            <a:endParaRPr lang="ru-RU" altLang="ru-RU" sz="1000" dirty="0">
              <a:solidFill>
                <a:schemeClr val="accent6">
                  <a:lumMod val="75000"/>
                </a:schemeClr>
              </a:solidFill>
              <a:latin typeface="Century Gothic" pitchFamily="34" charset="0"/>
            </a:endParaRPr>
          </a:p>
          <a:p>
            <a:pPr eaLnBrk="1" fontAlgn="auto" hangingPunct="1">
              <a:spcBef>
                <a:spcPts val="0"/>
              </a:spcBef>
              <a:spcAft>
                <a:spcPts val="0"/>
              </a:spcAft>
              <a:defRPr/>
            </a:pPr>
            <a:r>
              <a:rPr lang="ru-RU" altLang="ru-RU" sz="1000" dirty="0">
                <a:solidFill>
                  <a:srgbClr val="002060"/>
                </a:solidFill>
                <a:latin typeface="Century Gothic" pitchFamily="34" charset="0"/>
              </a:rPr>
              <a:t>               </a:t>
            </a:r>
            <a:r>
              <a:rPr lang="ru-RU" altLang="ru-RU" sz="1000" dirty="0">
                <a:solidFill>
                  <a:schemeClr val="accent6">
                    <a:lumMod val="75000"/>
                  </a:schemeClr>
                </a:solidFill>
                <a:latin typeface="Century Gothic" pitchFamily="34" charset="0"/>
              </a:rPr>
              <a:t>9 </a:t>
            </a:r>
            <a:r>
              <a:rPr lang="ru-RU" altLang="ru-RU" sz="1000" dirty="0">
                <a:solidFill>
                  <a:srgbClr val="002060"/>
                </a:solidFill>
                <a:latin typeface="Century Gothic" pitchFamily="34" charset="0"/>
              </a:rPr>
              <a:t>финалистов, </a:t>
            </a:r>
            <a:r>
              <a:rPr lang="ru-RU" altLang="ru-RU" sz="1000" dirty="0">
                <a:solidFill>
                  <a:schemeClr val="accent6">
                    <a:lumMod val="75000"/>
                  </a:schemeClr>
                </a:solidFill>
                <a:latin typeface="Century Gothic" pitchFamily="34" charset="0"/>
              </a:rPr>
              <a:t>4</a:t>
            </a:r>
            <a:r>
              <a:rPr lang="ru-RU" altLang="ru-RU" sz="1000" dirty="0">
                <a:solidFill>
                  <a:srgbClr val="002060"/>
                </a:solidFill>
                <a:latin typeface="Century Gothic" pitchFamily="34" charset="0"/>
              </a:rPr>
              <a:t> победителя по </a:t>
            </a:r>
            <a:r>
              <a:rPr lang="ru-RU" altLang="ru-RU" sz="1000" dirty="0">
                <a:solidFill>
                  <a:schemeClr val="accent6">
                    <a:lumMod val="75000"/>
                  </a:schemeClr>
                </a:solidFill>
                <a:latin typeface="Century Gothic" pitchFamily="34" charset="0"/>
              </a:rPr>
              <a:t>1 млн. руб</a:t>
            </a:r>
            <a:r>
              <a:rPr lang="ru-RU" altLang="ru-RU" sz="1000" dirty="0">
                <a:solidFill>
                  <a:srgbClr val="002060"/>
                </a:solidFill>
                <a:latin typeface="Century Gothic" pitchFamily="34" charset="0"/>
              </a:rPr>
              <a:t>.</a:t>
            </a:r>
          </a:p>
        </p:txBody>
      </p:sp>
      <p:sp>
        <p:nvSpPr>
          <p:cNvPr id="37" name="Равнобедренный треугольник 36"/>
          <p:cNvSpPr/>
          <p:nvPr/>
        </p:nvSpPr>
        <p:spPr>
          <a:xfrm rot="5400000">
            <a:off x="4179597" y="2666108"/>
            <a:ext cx="280320" cy="246507"/>
          </a:xfrm>
          <a:prstGeom prst="triangle">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8" name="Прямоугольник 47"/>
          <p:cNvSpPr>
            <a:spLocks noChangeArrowheads="1"/>
          </p:cNvSpPr>
          <p:nvPr/>
        </p:nvSpPr>
        <p:spPr bwMode="auto">
          <a:xfrm>
            <a:off x="4501388" y="3267313"/>
            <a:ext cx="3442471" cy="553998"/>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ru-RU" altLang="ru-RU" sz="1000" dirty="0">
                <a:solidFill>
                  <a:srgbClr val="002060"/>
                </a:solidFill>
                <a:latin typeface="Century Gothic" panose="020B0502020202020204" pitchFamily="34" charset="0"/>
              </a:rPr>
              <a:t>«Уроки настоящего»: 2020 - 2021 г.: </a:t>
            </a:r>
            <a:r>
              <a:rPr lang="ru-RU" altLang="ru-RU" sz="1000" dirty="0">
                <a:solidFill>
                  <a:schemeClr val="accent6">
                    <a:lumMod val="75000"/>
                  </a:schemeClr>
                </a:solidFill>
                <a:latin typeface="Century Gothic" pitchFamily="34" charset="0"/>
              </a:rPr>
              <a:t>18 студий, </a:t>
            </a:r>
          </a:p>
          <a:p>
            <a:pPr marL="171450" indent="-171450" eaLnBrk="1" fontAlgn="auto" hangingPunct="1">
              <a:spcBef>
                <a:spcPts val="0"/>
              </a:spcBef>
              <a:spcAft>
                <a:spcPts val="0"/>
              </a:spcAft>
              <a:buFont typeface="Wingdings" panose="05000000000000000000" pitchFamily="2" charset="2"/>
              <a:buChar char="Ø"/>
              <a:defRPr/>
            </a:pPr>
            <a:r>
              <a:rPr lang="ru-RU" altLang="ru-RU" sz="1000" dirty="0">
                <a:solidFill>
                  <a:schemeClr val="accent6">
                    <a:lumMod val="75000"/>
                  </a:schemeClr>
                </a:solidFill>
                <a:latin typeface="Century Gothic" pitchFamily="34" charset="0"/>
              </a:rPr>
              <a:t>100</a:t>
            </a:r>
            <a:r>
              <a:rPr lang="ru-RU" altLang="ru-RU" sz="1000" dirty="0">
                <a:solidFill>
                  <a:srgbClr val="002060"/>
                </a:solidFill>
                <a:latin typeface="Century Gothic" pitchFamily="34" charset="0"/>
              </a:rPr>
              <a:t> обучающихся, </a:t>
            </a:r>
            <a:r>
              <a:rPr lang="ru-RU" altLang="ru-RU" sz="1000" dirty="0" smtClean="0">
                <a:solidFill>
                  <a:srgbClr val="002060"/>
                </a:solidFill>
                <a:latin typeface="Century Gothic" pitchFamily="34" charset="0"/>
              </a:rPr>
              <a:t>победы </a:t>
            </a:r>
            <a:r>
              <a:rPr lang="ru-RU" altLang="ru-RU" sz="1000" dirty="0">
                <a:solidFill>
                  <a:srgbClr val="002060"/>
                </a:solidFill>
                <a:latin typeface="Century Gothic" pitchFamily="34" charset="0"/>
              </a:rPr>
              <a:t>в 10 Всероссийских </a:t>
            </a:r>
          </a:p>
          <a:p>
            <a:pPr eaLnBrk="1" fontAlgn="auto" hangingPunct="1">
              <a:spcBef>
                <a:spcPts val="0"/>
              </a:spcBef>
              <a:spcAft>
                <a:spcPts val="0"/>
              </a:spcAft>
              <a:defRPr/>
            </a:pPr>
            <a:r>
              <a:rPr lang="ru-RU" altLang="ru-RU" sz="1000" dirty="0">
                <a:solidFill>
                  <a:srgbClr val="002060"/>
                </a:solidFill>
                <a:latin typeface="Century Gothic" pitchFamily="34" charset="0"/>
              </a:rPr>
              <a:t> циклах, лидеры в России </a:t>
            </a:r>
          </a:p>
        </p:txBody>
      </p:sp>
      <p:sp>
        <p:nvSpPr>
          <p:cNvPr id="39" name="Равнобедренный треугольник 38"/>
          <p:cNvSpPr/>
          <p:nvPr/>
        </p:nvSpPr>
        <p:spPr>
          <a:xfrm rot="5400000">
            <a:off x="4195100" y="3357478"/>
            <a:ext cx="279229" cy="246507"/>
          </a:xfrm>
          <a:prstGeom prst="triangle">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aphicFrame>
        <p:nvGraphicFramePr>
          <p:cNvPr id="41" name="Таблица 40"/>
          <p:cNvGraphicFramePr>
            <a:graphicFrameLocks noGrp="1"/>
          </p:cNvGraphicFramePr>
          <p:nvPr>
            <p:extLst>
              <p:ext uri="{D42A27DB-BD31-4B8C-83A1-F6EECF244321}">
                <p14:modId xmlns:p14="http://schemas.microsoft.com/office/powerpoint/2010/main" val="3687324711"/>
              </p:ext>
            </p:extLst>
          </p:nvPr>
        </p:nvGraphicFramePr>
        <p:xfrm>
          <a:off x="4381411" y="5202033"/>
          <a:ext cx="3473310" cy="971344"/>
        </p:xfrm>
        <a:graphic>
          <a:graphicData uri="http://schemas.openxmlformats.org/drawingml/2006/table">
            <a:tbl>
              <a:tblPr firstRow="1" bandRow="1">
                <a:tableStyleId>{5C22544A-7EE6-4342-B048-85BDC9FD1C3A}</a:tableStyleId>
              </a:tblPr>
              <a:tblGrid>
                <a:gridCol w="1026205"/>
                <a:gridCol w="1026205"/>
                <a:gridCol w="1420900"/>
              </a:tblGrid>
              <a:tr h="392160">
                <a:tc gridSpan="3">
                  <a:txBody>
                    <a:bodyPr/>
                    <a:lstStyle/>
                    <a:p>
                      <a:pPr algn="ctr"/>
                      <a:r>
                        <a:rPr lang="ru-RU" sz="1400" b="1" kern="1200" dirty="0" smtClean="0">
                          <a:solidFill>
                            <a:schemeClr val="accent6">
                              <a:lumMod val="75000"/>
                            </a:schemeClr>
                          </a:solidFill>
                          <a:latin typeface="Century Gothic" panose="020B0502020202020204" pitchFamily="34" charset="0"/>
                          <a:ea typeface="+mn-ea"/>
                          <a:cs typeface="Arial" panose="020B0604020202020204" pitchFamily="34" charset="0"/>
                        </a:rPr>
                        <a:t>ГИР об одаренных детях</a:t>
                      </a:r>
                    </a:p>
                  </a:txBody>
                  <a:tcPr marL="91403" marR="91403" marT="45736" marB="45736">
                    <a:solidFill>
                      <a:schemeClr val="bg1"/>
                    </a:solidFill>
                  </a:tcPr>
                </a:tc>
                <a:tc hMerge="1">
                  <a:txBody>
                    <a:bodyPr/>
                    <a:lstStyle/>
                    <a:p>
                      <a:pPr algn="ctr"/>
                      <a:endParaRPr lang="ru-RU" sz="1400" dirty="0"/>
                    </a:p>
                  </a:txBody>
                  <a:tcPr/>
                </a:tc>
                <a:tc hMerge="1">
                  <a:txBody>
                    <a:bodyPr/>
                    <a:lstStyle/>
                    <a:p>
                      <a:pPr algn="ctr"/>
                      <a:endParaRPr lang="ru-RU" sz="1400" dirty="0"/>
                    </a:p>
                  </a:txBody>
                  <a:tcPr/>
                </a:tc>
              </a:tr>
              <a:tr h="261511">
                <a:tc>
                  <a:txBody>
                    <a:bodyPr/>
                    <a:lstStyle/>
                    <a:p>
                      <a:pPr algn="ctr"/>
                      <a:r>
                        <a:rPr lang="ru-RU" sz="1200" b="0" dirty="0" smtClean="0">
                          <a:solidFill>
                            <a:schemeClr val="accent1">
                              <a:lumMod val="75000"/>
                            </a:schemeClr>
                          </a:solidFill>
                          <a:latin typeface="Century Gothic" panose="020B0502020202020204" pitchFamily="34" charset="0"/>
                        </a:rPr>
                        <a:t>2021</a:t>
                      </a:r>
                      <a:endParaRPr lang="ru-RU" sz="1200" b="0" dirty="0">
                        <a:solidFill>
                          <a:schemeClr val="accent1">
                            <a:lumMod val="75000"/>
                          </a:schemeClr>
                        </a:solidFill>
                        <a:latin typeface="Century Gothic" panose="020B0502020202020204" pitchFamily="34" charset="0"/>
                      </a:endParaRPr>
                    </a:p>
                  </a:txBody>
                  <a:tcPr marL="91403" marR="91403" marT="45736" marB="45736">
                    <a:solidFill>
                      <a:schemeClr val="bg1"/>
                    </a:solidFill>
                  </a:tcPr>
                </a:tc>
                <a:tc>
                  <a:txBody>
                    <a:bodyPr/>
                    <a:lstStyle/>
                    <a:p>
                      <a:pPr algn="ctr"/>
                      <a:r>
                        <a:rPr lang="ru-RU" sz="1200" b="0" dirty="0" smtClean="0">
                          <a:solidFill>
                            <a:schemeClr val="accent1">
                              <a:lumMod val="75000"/>
                            </a:schemeClr>
                          </a:solidFill>
                          <a:latin typeface="Century Gothic" panose="020B0502020202020204" pitchFamily="34" charset="0"/>
                        </a:rPr>
                        <a:t>2020</a:t>
                      </a:r>
                      <a:endParaRPr lang="ru-RU" sz="1200" b="0" dirty="0">
                        <a:solidFill>
                          <a:schemeClr val="accent1">
                            <a:lumMod val="75000"/>
                          </a:schemeClr>
                        </a:solidFill>
                        <a:latin typeface="Century Gothic" panose="020B0502020202020204" pitchFamily="34" charset="0"/>
                      </a:endParaRPr>
                    </a:p>
                  </a:txBody>
                  <a:tcPr marL="91403" marR="91403" marT="45736" marB="45736">
                    <a:solidFill>
                      <a:schemeClr val="bg1"/>
                    </a:solidFill>
                  </a:tcPr>
                </a:tc>
                <a:tc>
                  <a:txBody>
                    <a:bodyPr/>
                    <a:lstStyle/>
                    <a:p>
                      <a:pPr algn="ctr"/>
                      <a:r>
                        <a:rPr lang="ru-RU" sz="1200" b="0" dirty="0" smtClean="0">
                          <a:solidFill>
                            <a:schemeClr val="accent1">
                              <a:lumMod val="75000"/>
                            </a:schemeClr>
                          </a:solidFill>
                          <a:latin typeface="Century Gothic" panose="020B0502020202020204" pitchFamily="34" charset="0"/>
                        </a:rPr>
                        <a:t>2019</a:t>
                      </a:r>
                      <a:endParaRPr lang="ru-RU" sz="1200" b="0" dirty="0">
                        <a:solidFill>
                          <a:schemeClr val="accent1">
                            <a:lumMod val="75000"/>
                          </a:schemeClr>
                        </a:solidFill>
                        <a:latin typeface="Century Gothic" panose="020B0502020202020204" pitchFamily="34" charset="0"/>
                      </a:endParaRPr>
                    </a:p>
                  </a:txBody>
                  <a:tcPr marL="91403" marR="91403" marT="45736" marB="45736">
                    <a:solidFill>
                      <a:schemeClr val="bg1"/>
                    </a:solidFill>
                  </a:tcPr>
                </a:tc>
              </a:tr>
              <a:tr h="290569">
                <a:tc>
                  <a:txBody>
                    <a:bodyPr/>
                    <a:lstStyle/>
                    <a:p>
                      <a:pPr algn="ctr"/>
                      <a:r>
                        <a:rPr lang="ru-RU" sz="1400" b="0" dirty="0" smtClean="0">
                          <a:solidFill>
                            <a:schemeClr val="accent6">
                              <a:lumMod val="75000"/>
                            </a:schemeClr>
                          </a:solidFill>
                          <a:latin typeface="Century Gothic" panose="020B0502020202020204" pitchFamily="34" charset="0"/>
                        </a:rPr>
                        <a:t>4679</a:t>
                      </a:r>
                      <a:endParaRPr lang="ru-RU" sz="1400" b="0" dirty="0">
                        <a:solidFill>
                          <a:schemeClr val="accent6">
                            <a:lumMod val="75000"/>
                          </a:schemeClr>
                        </a:solidFill>
                        <a:latin typeface="Century Gothic" panose="020B0502020202020204" pitchFamily="34" charset="0"/>
                      </a:endParaRPr>
                    </a:p>
                  </a:txBody>
                  <a:tcPr marL="91403" marR="91403" marT="45736" marB="45736">
                    <a:solidFill>
                      <a:schemeClr val="bg1"/>
                    </a:solidFill>
                  </a:tcPr>
                </a:tc>
                <a:tc>
                  <a:txBody>
                    <a:bodyPr/>
                    <a:lstStyle/>
                    <a:p>
                      <a:pPr algn="ctr"/>
                      <a:r>
                        <a:rPr lang="ru-RU" sz="1400" b="0" dirty="0" smtClean="0">
                          <a:solidFill>
                            <a:schemeClr val="accent1">
                              <a:lumMod val="75000"/>
                            </a:schemeClr>
                          </a:solidFill>
                          <a:latin typeface="Century Gothic" panose="020B0502020202020204" pitchFamily="34" charset="0"/>
                        </a:rPr>
                        <a:t>1550</a:t>
                      </a:r>
                      <a:endParaRPr lang="ru-RU" sz="1400" b="0" dirty="0">
                        <a:solidFill>
                          <a:schemeClr val="accent1">
                            <a:lumMod val="75000"/>
                          </a:schemeClr>
                        </a:solidFill>
                        <a:latin typeface="Century Gothic" panose="020B0502020202020204" pitchFamily="34" charset="0"/>
                      </a:endParaRPr>
                    </a:p>
                  </a:txBody>
                  <a:tcPr marL="91403" marR="91403" marT="45736" marB="45736">
                    <a:solidFill>
                      <a:schemeClr val="bg1"/>
                    </a:solidFill>
                  </a:tcPr>
                </a:tc>
                <a:tc>
                  <a:txBody>
                    <a:bodyPr/>
                    <a:lstStyle/>
                    <a:p>
                      <a:pPr algn="ctr"/>
                      <a:r>
                        <a:rPr lang="ru-RU" sz="1400" b="0" dirty="0" smtClean="0">
                          <a:solidFill>
                            <a:schemeClr val="accent1">
                              <a:lumMod val="75000"/>
                            </a:schemeClr>
                          </a:solidFill>
                          <a:latin typeface="Century Gothic" panose="020B0502020202020204" pitchFamily="34" charset="0"/>
                        </a:rPr>
                        <a:t>726</a:t>
                      </a:r>
                      <a:endParaRPr lang="ru-RU" sz="1400" b="0" dirty="0">
                        <a:solidFill>
                          <a:schemeClr val="accent1">
                            <a:lumMod val="75000"/>
                          </a:schemeClr>
                        </a:solidFill>
                        <a:latin typeface="Century Gothic" panose="020B0502020202020204" pitchFamily="34" charset="0"/>
                      </a:endParaRPr>
                    </a:p>
                  </a:txBody>
                  <a:tcPr marL="91403" marR="91403" marT="45736" marB="45736">
                    <a:solidFill>
                      <a:schemeClr val="bg1"/>
                    </a:solidFill>
                  </a:tcPr>
                </a:tc>
              </a:tr>
            </a:tbl>
          </a:graphicData>
        </a:graphic>
      </p:graphicFrame>
      <p:sp>
        <p:nvSpPr>
          <p:cNvPr id="42" name="Равнобедренный треугольник 41"/>
          <p:cNvSpPr/>
          <p:nvPr/>
        </p:nvSpPr>
        <p:spPr>
          <a:xfrm rot="5400000">
            <a:off x="4202167" y="3984060"/>
            <a:ext cx="280320" cy="246507"/>
          </a:xfrm>
          <a:prstGeom prst="triangle">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3" name="Равнобедренный треугольник 42"/>
          <p:cNvSpPr/>
          <p:nvPr/>
        </p:nvSpPr>
        <p:spPr>
          <a:xfrm rot="5400000">
            <a:off x="4202166" y="4579341"/>
            <a:ext cx="280320" cy="246507"/>
          </a:xfrm>
          <a:prstGeom prst="triangle">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4" name="Прямоугольник 52"/>
          <p:cNvSpPr>
            <a:spLocks noChangeArrowheads="1"/>
          </p:cNvSpPr>
          <p:nvPr/>
        </p:nvSpPr>
        <p:spPr bwMode="auto">
          <a:xfrm>
            <a:off x="4468528" y="3946739"/>
            <a:ext cx="3111615" cy="553998"/>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ru-RU" altLang="ru-RU" sz="1000" dirty="0">
                <a:solidFill>
                  <a:srgbClr val="002060"/>
                </a:solidFill>
                <a:latin typeface="Century Gothic" pitchFamily="34" charset="0"/>
              </a:rPr>
              <a:t>Центр олимпиадной подготовки: </a:t>
            </a:r>
          </a:p>
          <a:p>
            <a:pPr eaLnBrk="1" fontAlgn="auto" hangingPunct="1">
              <a:spcBef>
                <a:spcPts val="0"/>
              </a:spcBef>
              <a:spcAft>
                <a:spcPts val="0"/>
              </a:spcAft>
              <a:defRPr/>
            </a:pPr>
            <a:r>
              <a:rPr lang="ru-RU" altLang="ru-RU" sz="1000" dirty="0">
                <a:solidFill>
                  <a:srgbClr val="002060"/>
                </a:solidFill>
                <a:latin typeface="Century Gothic" pitchFamily="34" charset="0"/>
              </a:rPr>
              <a:t>2020-2021 г.: </a:t>
            </a:r>
            <a:r>
              <a:rPr lang="ru-RU" altLang="ru-RU" sz="1000" dirty="0">
                <a:solidFill>
                  <a:schemeClr val="accent6">
                    <a:lumMod val="75000"/>
                  </a:schemeClr>
                </a:solidFill>
                <a:latin typeface="Century Gothic" pitchFamily="34" charset="0"/>
              </a:rPr>
              <a:t>165</a:t>
            </a:r>
            <a:r>
              <a:rPr lang="ru-RU" altLang="ru-RU" sz="1000" dirty="0">
                <a:solidFill>
                  <a:srgbClr val="002060"/>
                </a:solidFill>
                <a:latin typeface="Century Gothic" pitchFamily="34" charset="0"/>
              </a:rPr>
              <a:t> занятий по 13 предметам,</a:t>
            </a:r>
          </a:p>
          <a:p>
            <a:pPr eaLnBrk="1" fontAlgn="auto" hangingPunct="1">
              <a:spcBef>
                <a:spcPts val="0"/>
              </a:spcBef>
              <a:spcAft>
                <a:spcPts val="0"/>
              </a:spcAft>
              <a:defRPr/>
            </a:pPr>
            <a:r>
              <a:rPr lang="ru-RU" altLang="ru-RU" sz="1000" dirty="0">
                <a:solidFill>
                  <a:srgbClr val="002060"/>
                </a:solidFill>
                <a:latin typeface="Century Gothic" pitchFamily="34" charset="0"/>
              </a:rPr>
              <a:t> </a:t>
            </a:r>
            <a:r>
              <a:rPr lang="en-US" altLang="ru-RU" sz="1000" dirty="0">
                <a:solidFill>
                  <a:schemeClr val="accent6">
                    <a:lumMod val="75000"/>
                  </a:schemeClr>
                </a:solidFill>
                <a:latin typeface="Century Gothic" pitchFamily="34" charset="0"/>
              </a:rPr>
              <a:t>&gt;</a:t>
            </a:r>
            <a:r>
              <a:rPr lang="ru-RU" altLang="ru-RU" sz="1000" dirty="0">
                <a:solidFill>
                  <a:schemeClr val="accent6">
                    <a:lumMod val="75000"/>
                  </a:schemeClr>
                </a:solidFill>
                <a:latin typeface="Century Gothic" pitchFamily="34" charset="0"/>
              </a:rPr>
              <a:t> 3000 </a:t>
            </a:r>
            <a:r>
              <a:rPr lang="ru-RU" altLang="ru-RU" sz="1000" dirty="0">
                <a:solidFill>
                  <a:srgbClr val="002060"/>
                </a:solidFill>
                <a:latin typeface="Century Gothic" pitchFamily="34" charset="0"/>
              </a:rPr>
              <a:t>обучающихся, </a:t>
            </a:r>
            <a:r>
              <a:rPr lang="en-US" altLang="ru-RU" sz="1000" dirty="0">
                <a:solidFill>
                  <a:schemeClr val="accent6">
                    <a:lumMod val="75000"/>
                  </a:schemeClr>
                </a:solidFill>
                <a:latin typeface="Century Gothic" pitchFamily="34" charset="0"/>
              </a:rPr>
              <a:t>&gt;</a:t>
            </a:r>
            <a:r>
              <a:rPr lang="ru-RU" altLang="ru-RU" sz="1000" dirty="0">
                <a:solidFill>
                  <a:schemeClr val="accent6">
                    <a:lumMod val="75000"/>
                  </a:schemeClr>
                </a:solidFill>
                <a:latin typeface="Century Gothic" pitchFamily="34" charset="0"/>
              </a:rPr>
              <a:t> 1000 </a:t>
            </a:r>
            <a:r>
              <a:rPr lang="ru-RU" altLang="ru-RU" sz="1000" dirty="0">
                <a:solidFill>
                  <a:srgbClr val="002060"/>
                </a:solidFill>
                <a:latin typeface="Century Gothic" pitchFamily="34" charset="0"/>
              </a:rPr>
              <a:t>педагогов</a:t>
            </a:r>
          </a:p>
        </p:txBody>
      </p:sp>
      <p:sp>
        <p:nvSpPr>
          <p:cNvPr id="45" name="Прямоугольник 47"/>
          <p:cNvSpPr>
            <a:spLocks noChangeArrowheads="1"/>
          </p:cNvSpPr>
          <p:nvPr/>
        </p:nvSpPr>
        <p:spPr bwMode="auto">
          <a:xfrm>
            <a:off x="4468528" y="4672019"/>
            <a:ext cx="4679950" cy="246221"/>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ru-RU" altLang="ru-RU" sz="1000" dirty="0">
                <a:solidFill>
                  <a:srgbClr val="002060"/>
                </a:solidFill>
                <a:latin typeface="Century Gothic" panose="020B0502020202020204" pitchFamily="34" charset="0"/>
              </a:rPr>
              <a:t>Онлайн-клуб 4К: 2020-2021 г.: </a:t>
            </a:r>
            <a:r>
              <a:rPr lang="ru-RU" altLang="ru-RU" sz="1000" dirty="0">
                <a:solidFill>
                  <a:schemeClr val="accent6">
                    <a:lumMod val="75000"/>
                  </a:schemeClr>
                </a:solidFill>
                <a:latin typeface="Century Gothic" pitchFamily="34" charset="0"/>
              </a:rPr>
              <a:t>23</a:t>
            </a:r>
            <a:r>
              <a:rPr lang="ru-RU" altLang="ru-RU" sz="1000" dirty="0">
                <a:solidFill>
                  <a:srgbClr val="002060"/>
                </a:solidFill>
                <a:latin typeface="Century Gothic" pitchFamily="34" charset="0"/>
              </a:rPr>
              <a:t> эфира, </a:t>
            </a:r>
            <a:r>
              <a:rPr lang="ru-RU" altLang="ru-RU" sz="1000" dirty="0">
                <a:solidFill>
                  <a:schemeClr val="accent6">
                    <a:lumMod val="75000"/>
                  </a:schemeClr>
                </a:solidFill>
                <a:latin typeface="Century Gothic" pitchFamily="34" charset="0"/>
              </a:rPr>
              <a:t>10764 уч.</a:t>
            </a:r>
          </a:p>
        </p:txBody>
      </p:sp>
      <p:sp>
        <p:nvSpPr>
          <p:cNvPr id="2" name="Прямоугольник 1"/>
          <p:cNvSpPr/>
          <p:nvPr/>
        </p:nvSpPr>
        <p:spPr>
          <a:xfrm>
            <a:off x="6476025" y="2664185"/>
            <a:ext cx="1362874" cy="246221"/>
          </a:xfrm>
          <a:prstGeom prst="rect">
            <a:avLst/>
          </a:prstGeom>
        </p:spPr>
        <p:txBody>
          <a:bodyPr wrap="none">
            <a:spAutoFit/>
          </a:bodyPr>
          <a:lstStyle/>
          <a:p>
            <a:r>
              <a:rPr lang="ru-RU" altLang="ru-RU" sz="1000" dirty="0" smtClean="0">
                <a:solidFill>
                  <a:srgbClr val="002060"/>
                </a:solidFill>
                <a:latin typeface="Century Gothic" pitchFamily="34" charset="0"/>
              </a:rPr>
              <a:t>полуфиналистов </a:t>
            </a:r>
            <a:endParaRPr lang="ru-RU" sz="1000" dirty="0"/>
          </a:p>
        </p:txBody>
      </p:sp>
      <p:sp>
        <p:nvSpPr>
          <p:cNvPr id="3" name="Прямоугольник 2"/>
          <p:cNvSpPr/>
          <p:nvPr/>
        </p:nvSpPr>
        <p:spPr>
          <a:xfrm>
            <a:off x="5459742" y="2658173"/>
            <a:ext cx="973501" cy="246221"/>
          </a:xfrm>
          <a:prstGeom prst="rect">
            <a:avLst/>
          </a:prstGeom>
        </p:spPr>
        <p:txBody>
          <a:bodyPr wrap="square">
            <a:spAutoFit/>
          </a:bodyPr>
          <a:lstStyle/>
          <a:p>
            <a:r>
              <a:rPr lang="ru-RU" altLang="ru-RU" sz="1000" dirty="0">
                <a:solidFill>
                  <a:srgbClr val="002060"/>
                </a:solidFill>
                <a:latin typeface="Century Gothic" pitchFamily="34" charset="0"/>
              </a:rPr>
              <a:t>участников</a:t>
            </a:r>
            <a:endParaRPr lang="ru-RU" sz="1000" dirty="0"/>
          </a:p>
        </p:txBody>
      </p:sp>
      <p:sp>
        <p:nvSpPr>
          <p:cNvPr id="34" name="Прямоугольник 33"/>
          <p:cNvSpPr/>
          <p:nvPr/>
        </p:nvSpPr>
        <p:spPr>
          <a:xfrm>
            <a:off x="8113907" y="1172244"/>
            <a:ext cx="1714500" cy="500221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ru-RU" sz="1100" b="1" dirty="0" smtClean="0">
              <a:solidFill>
                <a:schemeClr val="tx2">
                  <a:lumMod val="50000"/>
                </a:schemeClr>
              </a:solidFill>
              <a:latin typeface="Century Gothic" panose="020B0502020202020204" pitchFamily="34" charset="0"/>
            </a:endParaRPr>
          </a:p>
          <a:p>
            <a:pPr algn="ctr">
              <a:defRPr/>
            </a:pPr>
            <a:r>
              <a:rPr lang="ru-RU" sz="1100" b="1" dirty="0" smtClean="0">
                <a:solidFill>
                  <a:schemeClr val="tx2">
                    <a:lumMod val="50000"/>
                  </a:schemeClr>
                </a:solidFill>
                <a:latin typeface="Century Gothic" panose="020B0502020202020204" pitchFamily="34" charset="0"/>
              </a:rPr>
              <a:t>Задачи </a:t>
            </a: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2">
                    <a:lumMod val="50000"/>
                  </a:schemeClr>
                </a:solidFill>
                <a:latin typeface="Century Gothic" panose="020B0502020202020204" pitchFamily="34" charset="0"/>
              </a:rPr>
              <a:t>на 2021/2022 </a:t>
            </a:r>
            <a:r>
              <a:rPr lang="ru-RU" sz="1100" b="1" dirty="0" err="1">
                <a:solidFill>
                  <a:schemeClr val="tx2">
                    <a:lumMod val="50000"/>
                  </a:schemeClr>
                </a:solidFill>
                <a:latin typeface="Century Gothic" panose="020B0502020202020204" pitchFamily="34" charset="0"/>
              </a:rPr>
              <a:t>уч.г</a:t>
            </a:r>
            <a:r>
              <a:rPr lang="ru-RU" sz="1100" b="1" dirty="0">
                <a:solidFill>
                  <a:schemeClr val="tx2">
                    <a:lumMod val="50000"/>
                  </a:schemeClr>
                </a:solidFill>
                <a:latin typeface="Century Gothic" panose="020B0502020202020204" pitchFamily="34" charset="0"/>
              </a:rPr>
              <a:t>.: </a:t>
            </a:r>
          </a:p>
          <a:p>
            <a:pPr algn="ctr">
              <a:defRPr/>
            </a:pPr>
            <a:endParaRPr lang="ru-RU" sz="1100" b="1" dirty="0">
              <a:solidFill>
                <a:schemeClr val="tx2">
                  <a:lumMod val="50000"/>
                </a:schemeClr>
              </a:solidFill>
              <a:latin typeface="Century Gothic" panose="020B0502020202020204" pitchFamily="34" charset="0"/>
            </a:endParaRPr>
          </a:p>
          <a:p>
            <a:pPr algn="ctr">
              <a:defRPr/>
            </a:pPr>
            <a:r>
              <a:rPr lang="ru-RU" sz="1100" b="1" dirty="0">
                <a:solidFill>
                  <a:schemeClr val="tx1"/>
                </a:solidFill>
                <a:latin typeface="Century Gothic" panose="020B0502020202020204" pitchFamily="34" charset="0"/>
              </a:rPr>
              <a:t> </a:t>
            </a:r>
          </a:p>
          <a:p>
            <a:pPr algn="ctr">
              <a:defRPr/>
            </a:pPr>
            <a:endParaRPr lang="ru-RU" sz="1100" b="1" dirty="0">
              <a:solidFill>
                <a:schemeClr val="tx1"/>
              </a:solidFill>
            </a:endParaRPr>
          </a:p>
        </p:txBody>
      </p:sp>
      <p:sp>
        <p:nvSpPr>
          <p:cNvPr id="35" name="Прямоугольник 30"/>
          <p:cNvSpPr>
            <a:spLocks noChangeArrowheads="1"/>
          </p:cNvSpPr>
          <p:nvPr/>
        </p:nvSpPr>
        <p:spPr bwMode="auto">
          <a:xfrm>
            <a:off x="8084245" y="1740509"/>
            <a:ext cx="1710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900" dirty="0" smtClean="0">
                <a:solidFill>
                  <a:schemeClr val="tx2">
                    <a:lumMod val="50000"/>
                  </a:schemeClr>
                </a:solidFill>
                <a:latin typeface="Century Gothic" panose="020B0502020202020204" pitchFamily="34" charset="0"/>
              </a:rPr>
              <a:t>1. 7 </a:t>
            </a:r>
            <a:r>
              <a:rPr lang="ru-RU" altLang="ru-RU" sz="900" dirty="0">
                <a:solidFill>
                  <a:schemeClr val="tx2">
                    <a:lumMod val="50000"/>
                  </a:schemeClr>
                </a:solidFill>
                <a:latin typeface="Century Gothic" panose="020B0502020202020204" pitchFamily="34" charset="0"/>
              </a:rPr>
              <a:t>смен-</a:t>
            </a:r>
            <a:r>
              <a:rPr lang="ru-RU" altLang="ru-RU" sz="900" dirty="0" err="1">
                <a:solidFill>
                  <a:schemeClr val="tx2">
                    <a:lumMod val="50000"/>
                  </a:schemeClr>
                </a:solidFill>
                <a:latin typeface="Century Gothic" panose="020B0502020202020204" pitchFamily="34" charset="0"/>
              </a:rPr>
              <a:t>интенсивов</a:t>
            </a:r>
            <a:r>
              <a:rPr lang="ru-RU" altLang="ru-RU" sz="900" dirty="0">
                <a:solidFill>
                  <a:schemeClr val="tx2">
                    <a:lumMod val="50000"/>
                  </a:schemeClr>
                </a:solidFill>
                <a:latin typeface="Century Gothic" panose="020B0502020202020204" pitchFamily="34" charset="0"/>
              </a:rPr>
              <a:t> для 500 обучающихся </a:t>
            </a:r>
          </a:p>
        </p:txBody>
      </p:sp>
      <p:sp>
        <p:nvSpPr>
          <p:cNvPr id="53" name="Прямоугольник 49"/>
          <p:cNvSpPr>
            <a:spLocks noChangeArrowheads="1"/>
          </p:cNvSpPr>
          <p:nvPr/>
        </p:nvSpPr>
        <p:spPr bwMode="auto">
          <a:xfrm>
            <a:off x="8131918" y="5516023"/>
            <a:ext cx="187670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900" dirty="0" smtClean="0">
                <a:solidFill>
                  <a:schemeClr val="tx2">
                    <a:lumMod val="50000"/>
                  </a:schemeClr>
                </a:solidFill>
                <a:latin typeface="Century Gothic" panose="020B0502020202020204" pitchFamily="34" charset="0"/>
              </a:rPr>
              <a:t>6. </a:t>
            </a:r>
            <a:r>
              <a:rPr lang="en-US" altLang="ru-RU" sz="900" dirty="0" smtClean="0">
                <a:solidFill>
                  <a:schemeClr val="tx2">
                    <a:lumMod val="50000"/>
                  </a:schemeClr>
                </a:solidFill>
                <a:latin typeface="Century Gothic" panose="020B0502020202020204" pitchFamily="34" charset="0"/>
              </a:rPr>
              <a:t>&gt;</a:t>
            </a:r>
            <a:r>
              <a:rPr lang="ru-RU" altLang="ru-RU" sz="900" dirty="0" smtClean="0">
                <a:solidFill>
                  <a:schemeClr val="tx2">
                    <a:lumMod val="50000"/>
                  </a:schemeClr>
                </a:solidFill>
                <a:latin typeface="Century Gothic" panose="020B0502020202020204" pitchFamily="34" charset="0"/>
              </a:rPr>
              <a:t> 20000 участников Всероссийского </a:t>
            </a:r>
            <a:r>
              <a:rPr lang="ru-RU" altLang="ru-RU" sz="900" dirty="0">
                <a:solidFill>
                  <a:schemeClr val="tx2">
                    <a:lumMod val="50000"/>
                  </a:schemeClr>
                </a:solidFill>
                <a:latin typeface="Century Gothic" panose="020B0502020202020204" pitchFamily="34" charset="0"/>
              </a:rPr>
              <a:t>конкурса «Большая перемена»</a:t>
            </a:r>
          </a:p>
        </p:txBody>
      </p:sp>
      <p:sp>
        <p:nvSpPr>
          <p:cNvPr id="54" name="Прямоугольник 30"/>
          <p:cNvSpPr>
            <a:spLocks noChangeArrowheads="1"/>
          </p:cNvSpPr>
          <p:nvPr/>
        </p:nvSpPr>
        <p:spPr bwMode="auto">
          <a:xfrm>
            <a:off x="8095748" y="2172807"/>
            <a:ext cx="171089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900" dirty="0" smtClean="0">
                <a:solidFill>
                  <a:schemeClr val="tx2">
                    <a:lumMod val="50000"/>
                  </a:schemeClr>
                </a:solidFill>
                <a:latin typeface="Century Gothic" panose="020B0502020202020204" pitchFamily="34" charset="0"/>
              </a:rPr>
              <a:t>2.  Школьный </a:t>
            </a:r>
            <a:r>
              <a:rPr lang="ru-RU" altLang="ru-RU" sz="900" dirty="0">
                <a:solidFill>
                  <a:schemeClr val="tx2">
                    <a:lumMod val="50000"/>
                  </a:schemeClr>
                </a:solidFill>
                <a:latin typeface="Century Gothic" panose="020B0502020202020204" pitchFamily="34" charset="0"/>
              </a:rPr>
              <a:t>этап </a:t>
            </a:r>
            <a:r>
              <a:rPr lang="ru-RU" altLang="ru-RU" sz="900" dirty="0" err="1">
                <a:solidFill>
                  <a:schemeClr val="tx2">
                    <a:lumMod val="50000"/>
                  </a:schemeClr>
                </a:solidFill>
                <a:latin typeface="Century Gothic" panose="020B0502020202020204" pitchFamily="34" charset="0"/>
              </a:rPr>
              <a:t>ВсОШ</a:t>
            </a:r>
            <a:r>
              <a:rPr lang="ru-RU" altLang="ru-RU" sz="900" dirty="0">
                <a:solidFill>
                  <a:schemeClr val="tx2">
                    <a:lumMod val="50000"/>
                  </a:schemeClr>
                </a:solidFill>
                <a:latin typeface="Century Gothic" panose="020B0502020202020204" pitchFamily="34" charset="0"/>
              </a:rPr>
              <a:t> по 6-ти предметам на платформе «Сириус. Курсы», участники - </a:t>
            </a:r>
            <a:r>
              <a:rPr lang="en-US" altLang="ru-RU" sz="900" dirty="0">
                <a:solidFill>
                  <a:schemeClr val="tx2">
                    <a:lumMod val="50000"/>
                  </a:schemeClr>
                </a:solidFill>
                <a:latin typeface="Century Gothic" panose="020B0502020202020204" pitchFamily="34" charset="0"/>
              </a:rPr>
              <a:t>&gt; </a:t>
            </a:r>
            <a:r>
              <a:rPr lang="ru-RU" altLang="ru-RU" sz="900" dirty="0">
                <a:solidFill>
                  <a:schemeClr val="tx2">
                    <a:lumMod val="50000"/>
                  </a:schemeClr>
                </a:solidFill>
                <a:latin typeface="Century Gothic" panose="020B0502020202020204" pitchFamily="34" charset="0"/>
              </a:rPr>
              <a:t>10%  </a:t>
            </a:r>
            <a:r>
              <a:rPr lang="ru-RU" altLang="ru-RU" sz="900" dirty="0" smtClean="0">
                <a:solidFill>
                  <a:schemeClr val="tx2">
                    <a:lumMod val="50000"/>
                  </a:schemeClr>
                </a:solidFill>
                <a:latin typeface="Century Gothic" panose="020B0502020202020204" pitchFamily="34" charset="0"/>
              </a:rPr>
              <a:t>от </a:t>
            </a:r>
            <a:r>
              <a:rPr lang="ru-RU" altLang="ru-RU" sz="900" dirty="0">
                <a:solidFill>
                  <a:schemeClr val="tx2">
                    <a:lumMod val="50000"/>
                  </a:schemeClr>
                </a:solidFill>
                <a:latin typeface="Century Gothic" panose="020B0502020202020204" pitchFamily="34" charset="0"/>
              </a:rPr>
              <a:t>общего количества обучающихся 4-11 </a:t>
            </a:r>
            <a:r>
              <a:rPr lang="ru-RU" altLang="ru-RU" sz="900" dirty="0" smtClean="0">
                <a:solidFill>
                  <a:schemeClr val="tx2">
                    <a:lumMod val="50000"/>
                  </a:schemeClr>
                </a:solidFill>
                <a:latin typeface="Century Gothic" panose="020B0502020202020204" pitchFamily="34" charset="0"/>
              </a:rPr>
              <a:t>классов</a:t>
            </a:r>
            <a:endParaRPr lang="ru-RU" altLang="ru-RU" sz="900" dirty="0">
              <a:solidFill>
                <a:schemeClr val="tx2">
                  <a:lumMod val="50000"/>
                </a:schemeClr>
              </a:solidFill>
              <a:latin typeface="Century Gothic" panose="020B0502020202020204" pitchFamily="34" charset="0"/>
            </a:endParaRPr>
          </a:p>
        </p:txBody>
      </p:sp>
      <p:sp>
        <p:nvSpPr>
          <p:cNvPr id="55" name="Прямоугольник 36"/>
          <p:cNvSpPr>
            <a:spLocks noChangeArrowheads="1"/>
          </p:cNvSpPr>
          <p:nvPr/>
        </p:nvSpPr>
        <p:spPr bwMode="auto">
          <a:xfrm>
            <a:off x="8127602" y="3967153"/>
            <a:ext cx="183695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900" dirty="0" smtClean="0">
                <a:solidFill>
                  <a:schemeClr val="tx2">
                    <a:lumMod val="50000"/>
                  </a:schemeClr>
                </a:solidFill>
                <a:latin typeface="Century Gothic" panose="020B0502020202020204" pitchFamily="34" charset="0"/>
              </a:rPr>
              <a:t>4. </a:t>
            </a:r>
            <a:r>
              <a:rPr lang="en-US" altLang="ru-RU" sz="900" dirty="0" smtClean="0">
                <a:solidFill>
                  <a:schemeClr val="tx2">
                    <a:lumMod val="50000"/>
                  </a:schemeClr>
                </a:solidFill>
                <a:latin typeface="Century Gothic" panose="020B0502020202020204" pitchFamily="34" charset="0"/>
              </a:rPr>
              <a:t>&gt; </a:t>
            </a:r>
            <a:r>
              <a:rPr lang="ru-RU" altLang="ru-RU" sz="900" dirty="0">
                <a:solidFill>
                  <a:schemeClr val="tx2">
                    <a:lumMod val="50000"/>
                  </a:schemeClr>
                </a:solidFill>
                <a:latin typeface="Century Gothic" panose="020B0502020202020204" pitchFamily="34" charset="0"/>
              </a:rPr>
              <a:t>75 участников Всероссийского конкурса «Большие вызовы», </a:t>
            </a:r>
            <a:endParaRPr lang="ru-RU" altLang="ru-RU" sz="900" dirty="0" smtClean="0">
              <a:solidFill>
                <a:schemeClr val="tx2">
                  <a:lumMod val="50000"/>
                </a:schemeClr>
              </a:solidFill>
              <a:latin typeface="Century Gothic" panose="020B0502020202020204" pitchFamily="34" charset="0"/>
            </a:endParaRPr>
          </a:p>
          <a:p>
            <a:pPr eaLnBrk="1" hangingPunct="1"/>
            <a:r>
              <a:rPr lang="en-US" altLang="ru-RU" sz="900" dirty="0" smtClean="0">
                <a:solidFill>
                  <a:schemeClr val="tx2">
                    <a:lumMod val="50000"/>
                  </a:schemeClr>
                </a:solidFill>
                <a:latin typeface="Century Gothic" panose="020B0502020202020204" pitchFamily="34" charset="0"/>
              </a:rPr>
              <a:t>&gt;</a:t>
            </a:r>
            <a:r>
              <a:rPr lang="ru-RU" altLang="ru-RU" sz="900" dirty="0" smtClean="0">
                <a:solidFill>
                  <a:schemeClr val="tx2">
                    <a:lumMod val="50000"/>
                  </a:schemeClr>
                </a:solidFill>
                <a:latin typeface="Century Gothic" panose="020B0502020202020204" pitchFamily="34" charset="0"/>
              </a:rPr>
              <a:t> </a:t>
            </a:r>
            <a:r>
              <a:rPr lang="ru-RU" altLang="ru-RU" sz="900" dirty="0">
                <a:solidFill>
                  <a:schemeClr val="tx2">
                    <a:lumMod val="50000"/>
                  </a:schemeClr>
                </a:solidFill>
                <a:latin typeface="Century Gothic" panose="020B0502020202020204" pitchFamily="34" charset="0"/>
              </a:rPr>
              <a:t>25 реализованных научно-технологических проектов, </a:t>
            </a:r>
          </a:p>
        </p:txBody>
      </p:sp>
      <p:sp>
        <p:nvSpPr>
          <p:cNvPr id="56" name="Прямоугольник 36"/>
          <p:cNvSpPr>
            <a:spLocks noChangeArrowheads="1"/>
          </p:cNvSpPr>
          <p:nvPr/>
        </p:nvSpPr>
        <p:spPr bwMode="auto">
          <a:xfrm>
            <a:off x="8117514" y="3165195"/>
            <a:ext cx="171089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900" dirty="0" smtClean="0">
                <a:solidFill>
                  <a:schemeClr val="tx2">
                    <a:lumMod val="50000"/>
                  </a:schemeClr>
                </a:solidFill>
                <a:latin typeface="Century Gothic" panose="020B0502020202020204" pitchFamily="34" charset="0"/>
              </a:rPr>
              <a:t>3. </a:t>
            </a:r>
            <a:r>
              <a:rPr lang="en-US" altLang="ru-RU" sz="900" dirty="0" smtClean="0">
                <a:solidFill>
                  <a:schemeClr val="tx2">
                    <a:lumMod val="50000"/>
                  </a:schemeClr>
                </a:solidFill>
                <a:latin typeface="Century Gothic" panose="020B0502020202020204" pitchFamily="34" charset="0"/>
              </a:rPr>
              <a:t>&gt;</a:t>
            </a:r>
            <a:r>
              <a:rPr lang="ru-RU" altLang="ru-RU" sz="900" dirty="0" smtClean="0">
                <a:solidFill>
                  <a:schemeClr val="tx2">
                    <a:lumMod val="50000"/>
                  </a:schemeClr>
                </a:solidFill>
                <a:latin typeface="Century Gothic" panose="020B0502020202020204" pitchFamily="34" charset="0"/>
              </a:rPr>
              <a:t> </a:t>
            </a:r>
            <a:r>
              <a:rPr lang="ru-RU" altLang="ru-RU" sz="900" dirty="0">
                <a:solidFill>
                  <a:schemeClr val="tx2">
                    <a:lumMod val="50000"/>
                  </a:schemeClr>
                </a:solidFill>
                <a:latin typeface="Century Gothic" panose="020B0502020202020204" pitchFamily="34" charset="0"/>
              </a:rPr>
              <a:t>35 занятий в Центре олимпиадной подготовки</a:t>
            </a:r>
            <a:r>
              <a:rPr lang="ru-RU" altLang="ru-RU" sz="900" dirty="0" smtClean="0">
                <a:solidFill>
                  <a:schemeClr val="tx2">
                    <a:lumMod val="50000"/>
                  </a:schemeClr>
                </a:solidFill>
                <a:latin typeface="Century Gothic" panose="020B0502020202020204" pitchFamily="34" charset="0"/>
              </a:rPr>
              <a:t>,</a:t>
            </a:r>
          </a:p>
          <a:p>
            <a:pPr eaLnBrk="1" hangingPunct="1"/>
            <a:r>
              <a:rPr lang="ru-RU" altLang="ru-RU" sz="900" dirty="0" smtClean="0">
                <a:solidFill>
                  <a:schemeClr val="tx2">
                    <a:lumMod val="50000"/>
                  </a:schemeClr>
                </a:solidFill>
                <a:latin typeface="Century Gothic" panose="020B0502020202020204" pitchFamily="34" charset="0"/>
              </a:rPr>
              <a:t> </a:t>
            </a:r>
            <a:r>
              <a:rPr lang="en-US" altLang="ru-RU" sz="900" dirty="0" smtClean="0">
                <a:solidFill>
                  <a:schemeClr val="tx2">
                    <a:lumMod val="50000"/>
                  </a:schemeClr>
                </a:solidFill>
                <a:latin typeface="Century Gothic" panose="020B0502020202020204" pitchFamily="34" charset="0"/>
              </a:rPr>
              <a:t>&gt; </a:t>
            </a:r>
            <a:r>
              <a:rPr lang="ru-RU" altLang="ru-RU" sz="900" dirty="0">
                <a:solidFill>
                  <a:schemeClr val="tx2">
                    <a:lumMod val="50000"/>
                  </a:schemeClr>
                </a:solidFill>
                <a:latin typeface="Century Gothic" panose="020B0502020202020204" pitchFamily="34" charset="0"/>
              </a:rPr>
              <a:t>3000 школьников, </a:t>
            </a:r>
            <a:endParaRPr lang="ru-RU" altLang="ru-RU" sz="900" dirty="0" smtClean="0">
              <a:solidFill>
                <a:schemeClr val="tx2">
                  <a:lumMod val="50000"/>
                </a:schemeClr>
              </a:solidFill>
              <a:latin typeface="Century Gothic" panose="020B0502020202020204" pitchFamily="34" charset="0"/>
            </a:endParaRPr>
          </a:p>
          <a:p>
            <a:pPr eaLnBrk="1" hangingPunct="1"/>
            <a:r>
              <a:rPr lang="en-US" altLang="ru-RU" sz="900" dirty="0" smtClean="0">
                <a:solidFill>
                  <a:schemeClr val="tx2">
                    <a:lumMod val="50000"/>
                  </a:schemeClr>
                </a:solidFill>
                <a:latin typeface="Century Gothic" panose="020B0502020202020204" pitchFamily="34" charset="0"/>
              </a:rPr>
              <a:t>&gt;</a:t>
            </a:r>
            <a:r>
              <a:rPr lang="ru-RU" altLang="ru-RU" sz="900" dirty="0" smtClean="0">
                <a:solidFill>
                  <a:schemeClr val="tx2">
                    <a:lumMod val="50000"/>
                  </a:schemeClr>
                </a:solidFill>
                <a:latin typeface="Century Gothic" panose="020B0502020202020204" pitchFamily="34" charset="0"/>
              </a:rPr>
              <a:t> </a:t>
            </a:r>
            <a:r>
              <a:rPr lang="ru-RU" altLang="ru-RU" sz="900" dirty="0">
                <a:solidFill>
                  <a:schemeClr val="tx2">
                    <a:lumMod val="50000"/>
                  </a:schemeClr>
                </a:solidFill>
                <a:latin typeface="Century Gothic" panose="020B0502020202020204" pitchFamily="34" charset="0"/>
              </a:rPr>
              <a:t>1000 педагогов-участников</a:t>
            </a:r>
          </a:p>
        </p:txBody>
      </p:sp>
      <p:sp>
        <p:nvSpPr>
          <p:cNvPr id="57" name="Прямоугольник 36"/>
          <p:cNvSpPr>
            <a:spLocks noChangeArrowheads="1"/>
          </p:cNvSpPr>
          <p:nvPr/>
        </p:nvSpPr>
        <p:spPr bwMode="auto">
          <a:xfrm>
            <a:off x="8126475" y="4804278"/>
            <a:ext cx="17108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900" dirty="0" smtClean="0">
                <a:solidFill>
                  <a:schemeClr val="tx2">
                    <a:lumMod val="50000"/>
                  </a:schemeClr>
                </a:solidFill>
                <a:latin typeface="Century Gothic" panose="020B0502020202020204" pitchFamily="34" charset="0"/>
              </a:rPr>
              <a:t>5. </a:t>
            </a:r>
            <a:r>
              <a:rPr lang="en-US" altLang="ru-RU" sz="900" dirty="0" smtClean="0">
                <a:solidFill>
                  <a:schemeClr val="tx2">
                    <a:lumMod val="50000"/>
                  </a:schemeClr>
                </a:solidFill>
                <a:latin typeface="Century Gothic" panose="020B0502020202020204" pitchFamily="34" charset="0"/>
              </a:rPr>
              <a:t>&gt;</a:t>
            </a:r>
            <a:r>
              <a:rPr lang="ru-RU" altLang="ru-RU" sz="900" dirty="0">
                <a:solidFill>
                  <a:schemeClr val="tx2">
                    <a:lumMod val="50000"/>
                  </a:schemeClr>
                </a:solidFill>
                <a:latin typeface="Century Gothic" panose="020B0502020202020204" pitchFamily="34" charset="0"/>
              </a:rPr>
              <a:t>20 научно-технологических студий «Уроки настоящего», </a:t>
            </a:r>
            <a:r>
              <a:rPr lang="en-US" altLang="ru-RU" sz="900" dirty="0">
                <a:solidFill>
                  <a:schemeClr val="tx2">
                    <a:lumMod val="50000"/>
                  </a:schemeClr>
                </a:solidFill>
                <a:latin typeface="Century Gothic" panose="020B0502020202020204" pitchFamily="34" charset="0"/>
              </a:rPr>
              <a:t>&gt;150 </a:t>
            </a:r>
            <a:r>
              <a:rPr lang="ru-RU" altLang="ru-RU" sz="900" dirty="0">
                <a:solidFill>
                  <a:schemeClr val="tx2">
                    <a:lumMod val="50000"/>
                  </a:schemeClr>
                </a:solidFill>
                <a:latin typeface="Century Gothic" panose="020B0502020202020204" pitchFamily="34" charset="0"/>
              </a:rPr>
              <a:t>студийцев </a:t>
            </a:r>
          </a:p>
        </p:txBody>
      </p:sp>
      <p:sp>
        <p:nvSpPr>
          <p:cNvPr id="46" name="TextBox 45">
            <a:extLst>
              <a:ext uri="{FF2B5EF4-FFF2-40B4-BE49-F238E27FC236}">
                <a16:creationId xmlns:a16="http://schemas.microsoft.com/office/drawing/2014/main" xmlns="" id="{3B23A0B9-744F-4B51-902D-022AD2519DB2}"/>
              </a:ext>
            </a:extLst>
          </p:cNvPr>
          <p:cNvSpPr txBox="1"/>
          <p:nvPr/>
        </p:nvSpPr>
        <p:spPr>
          <a:xfrm>
            <a:off x="5557474" y="6411237"/>
            <a:ext cx="2200544" cy="2519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0724" tIns="45362" rIns="90724" bIns="45362">
            <a:spAutoFit/>
          </a:bodyPr>
          <a:lstStyle/>
          <a:p>
            <a:pPr>
              <a:spcBef>
                <a:spcPts val="595"/>
              </a:spcBef>
            </a:pPr>
            <a:r>
              <a:rPr lang="ru-RU" sz="1042" b="1" dirty="0" smtClean="0">
                <a:solidFill>
                  <a:srgbClr val="0063B8"/>
                </a:solidFill>
                <a:latin typeface="Century Gothic" panose="020B0502020202020204" pitchFamily="34" charset="0"/>
                <a:cs typeface="Arial" panose="020B0604020202020204" pitchFamily="34" charset="0"/>
              </a:rPr>
              <a:t> </a:t>
            </a:r>
            <a:r>
              <a:rPr lang="ru-RU" sz="1042" dirty="0" smtClean="0">
                <a:latin typeface="Century Gothic" panose="020B0502020202020204" pitchFamily="34" charset="0"/>
                <a:cs typeface="Arial" panose="020B0604020202020204" pitchFamily="34" charset="0"/>
              </a:rPr>
              <a:t>«Успех каждого ребенка»</a:t>
            </a:r>
            <a:endParaRPr lang="ru-RU" sz="1042" dirty="0">
              <a:latin typeface="Century Gothic" panose="020B0502020202020204" pitchFamily="34" charset="0"/>
            </a:endParaRPr>
          </a:p>
        </p:txBody>
      </p:sp>
    </p:spTree>
    <p:extLst>
      <p:ext uri="{BB962C8B-B14F-4D97-AF65-F5344CB8AC3E}">
        <p14:creationId xmlns:p14="http://schemas.microsoft.com/office/powerpoint/2010/main" val="1257180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a:spLocks noGrp="1"/>
          </p:cNvSpPr>
          <p:nvPr>
            <p:ph type="title"/>
          </p:nvPr>
        </p:nvSpPr>
        <p:spPr>
          <a:xfrm>
            <a:off x="517532" y="1561932"/>
            <a:ext cx="6727147" cy="413138"/>
          </a:xfrm>
        </p:spPr>
        <p:txBody>
          <a:bodyPr/>
          <a:lstStyle/>
          <a:p>
            <a:r>
              <a:rPr lang="ru-RU" sz="1389" b="1" dirty="0">
                <a:solidFill>
                  <a:srgbClr val="EC5F0F"/>
                </a:solidFill>
                <a:latin typeface="Century Gothic" panose="020B0502020202020204" pitchFamily="34" charset="0"/>
                <a:sym typeface="Arial"/>
              </a:rPr>
              <a:t>Патриотическое </a:t>
            </a:r>
            <a:r>
              <a:rPr lang="ru-RU" sz="1389" b="1" dirty="0" smtClean="0">
                <a:solidFill>
                  <a:srgbClr val="EC5F0F"/>
                </a:solidFill>
                <a:latin typeface="Century Gothic" panose="020B0502020202020204" pitchFamily="34" charset="0"/>
                <a:sym typeface="Arial"/>
              </a:rPr>
              <a:t>воспитание детей </a:t>
            </a:r>
            <a:r>
              <a:rPr lang="ru-RU" sz="1389" b="1" dirty="0">
                <a:solidFill>
                  <a:srgbClr val="EC5F0F"/>
                </a:solidFill>
                <a:latin typeface="Century Gothic" panose="020B0502020202020204" pitchFamily="34" charset="0"/>
                <a:sym typeface="Arial"/>
              </a:rPr>
              <a:t>и молодежи</a:t>
            </a:r>
          </a:p>
        </p:txBody>
      </p:sp>
      <p:sp>
        <p:nvSpPr>
          <p:cNvPr id="12" name="Прямоугольник 11">
            <a:extLst>
              <a:ext uri="{FF2B5EF4-FFF2-40B4-BE49-F238E27FC236}">
                <a16:creationId xmlns:a16="http://schemas.microsoft.com/office/drawing/2014/main" xmlns="" id="{06303101-1E77-4C77-8A30-A22484C695F4}"/>
              </a:ext>
            </a:extLst>
          </p:cNvPr>
          <p:cNvSpPr/>
          <p:nvPr/>
        </p:nvSpPr>
        <p:spPr>
          <a:xfrm rot="10800000" flipV="1">
            <a:off x="1304419" y="1110662"/>
            <a:ext cx="5745647" cy="45362"/>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984"/>
          </a:p>
        </p:txBody>
      </p:sp>
      <p:sp>
        <p:nvSpPr>
          <p:cNvPr id="13" name="Прямоугольник 12">
            <a:extLst>
              <a:ext uri="{FF2B5EF4-FFF2-40B4-BE49-F238E27FC236}">
                <a16:creationId xmlns:a16="http://schemas.microsoft.com/office/drawing/2014/main" xmlns="" id="{2DB9C1C5-2440-4B2F-87AE-75644FB9703F}"/>
              </a:ext>
            </a:extLst>
          </p:cNvPr>
          <p:cNvSpPr/>
          <p:nvPr/>
        </p:nvSpPr>
        <p:spPr>
          <a:xfrm>
            <a:off x="2880072" y="970792"/>
            <a:ext cx="5002992" cy="4123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86"/>
          </a:p>
        </p:txBody>
      </p:sp>
      <p:sp>
        <p:nvSpPr>
          <p:cNvPr id="14" name="Прямоугольник 13">
            <a:extLst>
              <a:ext uri="{FF2B5EF4-FFF2-40B4-BE49-F238E27FC236}">
                <a16:creationId xmlns:a16="http://schemas.microsoft.com/office/drawing/2014/main" xmlns="" id="{8FD57ADB-097C-4F85-A796-84746BE2D9E8}"/>
              </a:ext>
            </a:extLst>
          </p:cNvPr>
          <p:cNvSpPr/>
          <p:nvPr/>
        </p:nvSpPr>
        <p:spPr>
          <a:xfrm>
            <a:off x="504031" y="750836"/>
            <a:ext cx="4500055" cy="690738"/>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cap="all" dirty="0"/>
          </a:p>
        </p:txBody>
      </p:sp>
      <p:sp>
        <p:nvSpPr>
          <p:cNvPr id="22" name="Прямоугольник 21"/>
          <p:cNvSpPr/>
          <p:nvPr/>
        </p:nvSpPr>
        <p:spPr>
          <a:xfrm>
            <a:off x="210095" y="2446055"/>
            <a:ext cx="2094407" cy="430887"/>
          </a:xfrm>
          <a:prstGeom prst="rect">
            <a:avLst/>
          </a:prstGeom>
        </p:spPr>
        <p:txBody>
          <a:bodyPr wrap="square">
            <a:spAutoFit/>
          </a:bodyPr>
          <a:lstStyle/>
          <a:p>
            <a:pPr marL="184150" marR="5080" indent="-171450" defTabSz="716305" hangingPunct="0">
              <a:buFont typeface="Wingdings" panose="05000000000000000000" pitchFamily="2" charset="2"/>
              <a:buChar char="ü"/>
            </a:pPr>
            <a:r>
              <a:rPr lang="ru-RU" sz="1200" dirty="0" smtClean="0">
                <a:solidFill>
                  <a:schemeClr val="accent1">
                    <a:lumMod val="75000"/>
                  </a:schemeClr>
                </a:solidFill>
                <a:latin typeface="Century Gothic" panose="020B0502020202020204" pitchFamily="34" charset="0"/>
                <a:ea typeface="Arial"/>
                <a:cs typeface="Microsoft Sans Serif"/>
                <a:sym typeface="Arial"/>
              </a:rPr>
              <a:t>УМЦ </a:t>
            </a:r>
            <a:r>
              <a:rPr lang="ru-RU" sz="1200" b="1" dirty="0" smtClean="0">
                <a:solidFill>
                  <a:schemeClr val="accent1">
                    <a:lumMod val="75000"/>
                  </a:schemeClr>
                </a:solidFill>
                <a:latin typeface="Century Gothic" panose="020B0502020202020204" pitchFamily="34" charset="0"/>
                <a:ea typeface="Arial"/>
                <a:cs typeface="Microsoft Sans Serif"/>
                <a:sym typeface="Arial"/>
              </a:rPr>
              <a:t>«Авангард»:</a:t>
            </a:r>
          </a:p>
          <a:p>
            <a:pPr marL="12700" marR="5080" defTabSz="716305" hangingPunct="0"/>
            <a:r>
              <a:rPr lang="ru-RU" sz="1000" dirty="0" smtClean="0">
                <a:solidFill>
                  <a:schemeClr val="accent1">
                    <a:lumMod val="75000"/>
                  </a:schemeClr>
                </a:solidFill>
                <a:latin typeface="Century Gothic" panose="020B0502020202020204" pitchFamily="34" charset="0"/>
                <a:ea typeface="Arial"/>
                <a:cs typeface="Microsoft Sans Serif"/>
                <a:sym typeface="Arial"/>
              </a:rPr>
              <a:t>(ТКК, СОШ №90 Северск)</a:t>
            </a:r>
            <a:endParaRPr lang="ru-RU" sz="1000" dirty="0">
              <a:solidFill>
                <a:schemeClr val="accent1">
                  <a:lumMod val="75000"/>
                </a:schemeClr>
              </a:solidFill>
              <a:latin typeface="Century Gothic" panose="020B0502020202020204" pitchFamily="34" charset="0"/>
              <a:ea typeface="Arial"/>
              <a:cs typeface="Microsoft Sans Serif"/>
              <a:sym typeface="Arial"/>
            </a:endParaRPr>
          </a:p>
        </p:txBody>
      </p:sp>
      <p:sp>
        <p:nvSpPr>
          <p:cNvPr id="35" name="Прямоугольник 34"/>
          <p:cNvSpPr/>
          <p:nvPr/>
        </p:nvSpPr>
        <p:spPr>
          <a:xfrm>
            <a:off x="243749" y="3032224"/>
            <a:ext cx="1661865" cy="646331"/>
          </a:xfrm>
          <a:prstGeom prst="rect">
            <a:avLst/>
          </a:prstGeom>
        </p:spPr>
        <p:txBody>
          <a:bodyPr wrap="square">
            <a:spAutoFit/>
          </a:bodyPr>
          <a:lstStyle/>
          <a:p>
            <a:pPr marL="171450" indent="-171450">
              <a:buFont typeface="Wingdings" panose="05000000000000000000" pitchFamily="2" charset="2"/>
              <a:buChar char="ü"/>
            </a:pPr>
            <a:r>
              <a:rPr lang="ru-RU" sz="1200" dirty="0" smtClean="0">
                <a:solidFill>
                  <a:schemeClr val="accent1">
                    <a:lumMod val="75000"/>
                  </a:schemeClr>
                </a:solidFill>
                <a:latin typeface="Century Gothic" panose="020B0502020202020204" pitchFamily="34" charset="0"/>
                <a:ea typeface="Arial"/>
                <a:cs typeface="Microsoft Sans Serif"/>
              </a:rPr>
              <a:t>«</a:t>
            </a:r>
            <a:r>
              <a:rPr lang="ru-RU" sz="1200" b="1" dirty="0">
                <a:solidFill>
                  <a:schemeClr val="accent1">
                    <a:lumMod val="75000"/>
                  </a:schemeClr>
                </a:solidFill>
                <a:latin typeface="Century Gothic" panose="020B0502020202020204" pitchFamily="34" charset="0"/>
                <a:ea typeface="Arial"/>
                <a:cs typeface="Microsoft Sans Serif"/>
              </a:rPr>
              <a:t>Дорогами томских дивизий</a:t>
            </a:r>
            <a:r>
              <a:rPr lang="ru-RU" sz="1200" dirty="0">
                <a:solidFill>
                  <a:schemeClr val="accent1">
                    <a:lumMod val="75000"/>
                  </a:schemeClr>
                </a:solidFill>
                <a:latin typeface="Century Gothic" panose="020B0502020202020204" pitchFamily="34" charset="0"/>
                <a:ea typeface="Arial"/>
                <a:cs typeface="Microsoft Sans Serif"/>
              </a:rPr>
              <a:t>» </a:t>
            </a:r>
          </a:p>
        </p:txBody>
      </p:sp>
      <p:sp>
        <p:nvSpPr>
          <p:cNvPr id="36" name="Прямоугольник 35"/>
          <p:cNvSpPr/>
          <p:nvPr/>
        </p:nvSpPr>
        <p:spPr>
          <a:xfrm>
            <a:off x="244564" y="3905730"/>
            <a:ext cx="1385922" cy="276999"/>
          </a:xfrm>
          <a:prstGeom prst="rect">
            <a:avLst/>
          </a:prstGeom>
        </p:spPr>
        <p:txBody>
          <a:bodyPr wrap="square">
            <a:spAutoFit/>
          </a:bodyPr>
          <a:lstStyle/>
          <a:p>
            <a:pPr marL="171450" indent="-171450">
              <a:buFont typeface="Wingdings" panose="05000000000000000000" pitchFamily="2" charset="2"/>
              <a:buChar char="ü"/>
            </a:pPr>
            <a:r>
              <a:rPr lang="ru-RU" sz="1200" b="1" dirty="0">
                <a:solidFill>
                  <a:schemeClr val="accent1">
                    <a:lumMod val="75000"/>
                  </a:schemeClr>
                </a:solidFill>
                <a:latin typeface="Century Gothic" panose="020B0502020202020204" pitchFamily="34" charset="0"/>
                <a:ea typeface="Arial"/>
                <a:cs typeface="Microsoft Sans Serif"/>
              </a:rPr>
              <a:t>«</a:t>
            </a:r>
            <a:r>
              <a:rPr lang="ru-RU" sz="1200" b="1" dirty="0" err="1" smtClean="0">
                <a:solidFill>
                  <a:schemeClr val="accent1">
                    <a:lumMod val="75000"/>
                  </a:schemeClr>
                </a:solidFill>
                <a:latin typeface="Century Gothic" panose="020B0502020202020204" pitchFamily="34" charset="0"/>
                <a:ea typeface="Arial"/>
                <a:cs typeface="Microsoft Sans Serif"/>
              </a:rPr>
              <a:t>Юнармия</a:t>
            </a:r>
            <a:r>
              <a:rPr lang="ru-RU" sz="1200" b="1" dirty="0" smtClean="0">
                <a:solidFill>
                  <a:schemeClr val="accent1">
                    <a:lumMod val="75000"/>
                  </a:schemeClr>
                </a:solidFill>
                <a:latin typeface="Century Gothic" panose="020B0502020202020204" pitchFamily="34" charset="0"/>
                <a:ea typeface="Arial"/>
                <a:cs typeface="Microsoft Sans Serif"/>
              </a:rPr>
              <a:t>»</a:t>
            </a:r>
            <a:endParaRPr lang="ru-RU" sz="1200" dirty="0">
              <a:solidFill>
                <a:schemeClr val="accent1">
                  <a:lumMod val="75000"/>
                </a:schemeClr>
              </a:solidFill>
              <a:latin typeface="Century Gothic" panose="020B0502020202020204" pitchFamily="34" charset="0"/>
              <a:ea typeface="Arial"/>
              <a:cs typeface="Microsoft Sans Serif"/>
            </a:endParaRPr>
          </a:p>
        </p:txBody>
      </p:sp>
      <p:sp>
        <p:nvSpPr>
          <p:cNvPr id="19" name="TextBox 18"/>
          <p:cNvSpPr txBox="1"/>
          <p:nvPr/>
        </p:nvSpPr>
        <p:spPr>
          <a:xfrm>
            <a:off x="4225476" y="5229140"/>
            <a:ext cx="3440934" cy="984885"/>
          </a:xfrm>
          <a:prstGeom prst="rect">
            <a:avLst/>
          </a:prstGeom>
          <a:noFill/>
        </p:spPr>
        <p:txBody>
          <a:bodyPr wrap="square" rtlCol="0">
            <a:spAutoFit/>
          </a:bodyPr>
          <a:lstStyle/>
          <a:p>
            <a:pPr marL="171450" indent="-171450">
              <a:buFont typeface="Wingdings" panose="05000000000000000000" pitchFamily="2" charset="2"/>
              <a:buChar char="ü"/>
            </a:pPr>
            <a:r>
              <a:rPr lang="ru-RU" sz="1200" b="1" dirty="0">
                <a:solidFill>
                  <a:schemeClr val="accent1">
                    <a:lumMod val="75000"/>
                  </a:schemeClr>
                </a:solidFill>
                <a:latin typeface="Century Gothic" panose="020B0502020202020204" pitchFamily="34" charset="0"/>
                <a:ea typeface="Arial"/>
                <a:cs typeface="Microsoft Sans Serif"/>
              </a:rPr>
              <a:t>Присвоение</a:t>
            </a:r>
            <a:r>
              <a:rPr lang="ru-RU" sz="1200" dirty="0">
                <a:solidFill>
                  <a:schemeClr val="accent1">
                    <a:lumMod val="75000"/>
                  </a:schemeClr>
                </a:solidFill>
                <a:latin typeface="Century Gothic" panose="020B0502020202020204" pitchFamily="34" charset="0"/>
                <a:ea typeface="Arial"/>
                <a:cs typeface="Microsoft Sans Serif"/>
              </a:rPr>
              <a:t> </a:t>
            </a:r>
            <a:r>
              <a:rPr lang="ru-RU" sz="1200" dirty="0" smtClean="0">
                <a:solidFill>
                  <a:schemeClr val="accent1">
                    <a:lumMod val="75000"/>
                  </a:schemeClr>
                </a:solidFill>
                <a:latin typeface="Century Gothic" panose="020B0502020202020204" pitchFamily="34" charset="0"/>
                <a:ea typeface="Arial"/>
                <a:cs typeface="Microsoft Sans Serif"/>
              </a:rPr>
              <a:t>школам и </a:t>
            </a:r>
          </a:p>
          <a:p>
            <a:r>
              <a:rPr lang="ru-RU" sz="1200" dirty="0" smtClean="0">
                <a:solidFill>
                  <a:schemeClr val="accent1">
                    <a:lumMod val="75000"/>
                  </a:schemeClr>
                </a:solidFill>
                <a:latin typeface="Century Gothic" panose="020B0502020202020204" pitchFamily="34" charset="0"/>
                <a:ea typeface="Arial"/>
                <a:cs typeface="Microsoft Sans Serif"/>
              </a:rPr>
              <a:t>     школьным </a:t>
            </a:r>
            <a:r>
              <a:rPr lang="ru-RU" sz="1200" dirty="0">
                <a:solidFill>
                  <a:schemeClr val="accent1">
                    <a:lumMod val="75000"/>
                  </a:schemeClr>
                </a:solidFill>
                <a:latin typeface="Century Gothic" panose="020B0502020202020204" pitchFamily="34" charset="0"/>
                <a:ea typeface="Arial"/>
                <a:cs typeface="Microsoft Sans Serif"/>
              </a:rPr>
              <a:t>музеям </a:t>
            </a:r>
            <a:endParaRPr lang="ru-RU" sz="1200" dirty="0" smtClean="0">
              <a:solidFill>
                <a:schemeClr val="accent1">
                  <a:lumMod val="75000"/>
                </a:schemeClr>
              </a:solidFill>
              <a:latin typeface="Century Gothic" panose="020B0502020202020204" pitchFamily="34" charset="0"/>
              <a:ea typeface="Arial"/>
              <a:cs typeface="Microsoft Sans Serif"/>
            </a:endParaRPr>
          </a:p>
          <a:p>
            <a:r>
              <a:rPr lang="ru-RU" sz="1200" b="1" dirty="0" smtClean="0">
                <a:solidFill>
                  <a:schemeClr val="accent1">
                    <a:lumMod val="75000"/>
                  </a:schemeClr>
                </a:solidFill>
                <a:latin typeface="Century Gothic" panose="020B0502020202020204" pitchFamily="34" charset="0"/>
                <a:ea typeface="Arial"/>
                <a:cs typeface="Microsoft Sans Serif"/>
              </a:rPr>
              <a:t>     имен </a:t>
            </a:r>
            <a:r>
              <a:rPr lang="ru-RU" sz="1200" b="1" dirty="0">
                <a:solidFill>
                  <a:schemeClr val="accent1">
                    <a:lumMod val="75000"/>
                  </a:schemeClr>
                </a:solidFill>
                <a:latin typeface="Century Gothic" panose="020B0502020202020204" pitchFamily="34" charset="0"/>
                <a:ea typeface="Arial"/>
                <a:cs typeface="Microsoft Sans Serif"/>
              </a:rPr>
              <a:t>героев и </a:t>
            </a:r>
            <a:endParaRPr lang="ru-RU" sz="1200" b="1" dirty="0" smtClean="0">
              <a:solidFill>
                <a:schemeClr val="accent1">
                  <a:lumMod val="75000"/>
                </a:schemeClr>
              </a:solidFill>
              <a:latin typeface="Century Gothic" panose="020B0502020202020204" pitchFamily="34" charset="0"/>
              <a:ea typeface="Arial"/>
              <a:cs typeface="Microsoft Sans Serif"/>
            </a:endParaRPr>
          </a:p>
          <a:p>
            <a:r>
              <a:rPr lang="ru-RU" sz="1200" b="1" dirty="0" smtClean="0">
                <a:solidFill>
                  <a:schemeClr val="accent1">
                    <a:lumMod val="75000"/>
                  </a:schemeClr>
                </a:solidFill>
                <a:latin typeface="Century Gothic" panose="020B0502020202020204" pitchFamily="34" charset="0"/>
                <a:ea typeface="Arial"/>
                <a:cs typeface="Microsoft Sans Serif"/>
              </a:rPr>
              <a:t>     выдающихся </a:t>
            </a:r>
            <a:r>
              <a:rPr lang="ru-RU" sz="1200" b="1" dirty="0">
                <a:solidFill>
                  <a:schemeClr val="accent1">
                    <a:lumMod val="75000"/>
                  </a:schemeClr>
                </a:solidFill>
                <a:latin typeface="Century Gothic" panose="020B0502020202020204" pitchFamily="34" charset="0"/>
                <a:ea typeface="Arial"/>
                <a:cs typeface="Microsoft Sans Serif"/>
              </a:rPr>
              <a:t>земляков </a:t>
            </a:r>
            <a:endParaRPr lang="ru-RU" sz="1200" b="1" dirty="0" smtClean="0">
              <a:solidFill>
                <a:schemeClr val="accent1">
                  <a:lumMod val="75000"/>
                </a:schemeClr>
              </a:solidFill>
              <a:latin typeface="Century Gothic" panose="020B0502020202020204" pitchFamily="34" charset="0"/>
              <a:ea typeface="Arial"/>
              <a:cs typeface="Microsoft Sans Serif"/>
            </a:endParaRPr>
          </a:p>
          <a:p>
            <a:r>
              <a:rPr lang="ru-RU" sz="1000" dirty="0" smtClean="0">
                <a:solidFill>
                  <a:schemeClr val="accent1">
                    <a:lumMod val="75000"/>
                  </a:schemeClr>
                </a:solidFill>
                <a:latin typeface="Century Gothic" panose="020B0502020202020204" pitchFamily="34" charset="0"/>
                <a:ea typeface="Arial"/>
                <a:cs typeface="Microsoft Sans Serif"/>
              </a:rPr>
              <a:t>      (в 2020/2021 уч. г. </a:t>
            </a:r>
            <a:r>
              <a:rPr lang="ru-RU" sz="1000" dirty="0">
                <a:solidFill>
                  <a:schemeClr val="accent1">
                    <a:lumMod val="75000"/>
                  </a:schemeClr>
                </a:solidFill>
                <a:latin typeface="Century Gothic" panose="020B0502020202020204" pitchFamily="34" charset="0"/>
                <a:ea typeface="Arial"/>
                <a:cs typeface="Microsoft Sans Serif"/>
              </a:rPr>
              <a:t>–  2 музея, 1 </a:t>
            </a:r>
            <a:r>
              <a:rPr lang="ru-RU" sz="1000" dirty="0" smtClean="0">
                <a:solidFill>
                  <a:schemeClr val="accent1">
                    <a:lumMod val="75000"/>
                  </a:schemeClr>
                </a:solidFill>
                <a:latin typeface="Century Gothic" panose="020B0502020202020204" pitchFamily="34" charset="0"/>
                <a:ea typeface="Arial"/>
                <a:cs typeface="Microsoft Sans Serif"/>
              </a:rPr>
              <a:t>школа)</a:t>
            </a:r>
            <a:endParaRPr lang="ru-RU" sz="1000" dirty="0">
              <a:solidFill>
                <a:schemeClr val="accent1">
                  <a:lumMod val="75000"/>
                </a:schemeClr>
              </a:solidFill>
              <a:latin typeface="Century Gothic" panose="020B0502020202020204" pitchFamily="34" charset="0"/>
              <a:ea typeface="Arial"/>
              <a:cs typeface="Microsoft Sans Serif"/>
            </a:endParaRPr>
          </a:p>
        </p:txBody>
      </p:sp>
      <p:sp>
        <p:nvSpPr>
          <p:cNvPr id="40" name="TextBox 39">
            <a:extLst>
              <a:ext uri="{FF2B5EF4-FFF2-40B4-BE49-F238E27FC236}">
                <a16:creationId xmlns:a16="http://schemas.microsoft.com/office/drawing/2014/main" xmlns="" id="{AA23CAE1-5760-4F5C-8FE4-481897F5B882}"/>
              </a:ext>
            </a:extLst>
          </p:cNvPr>
          <p:cNvSpPr txBox="1"/>
          <p:nvPr/>
        </p:nvSpPr>
        <p:spPr>
          <a:xfrm>
            <a:off x="600892" y="860332"/>
            <a:ext cx="4403194" cy="513482"/>
          </a:xfrm>
          <a:prstGeom prst="rect">
            <a:avLst/>
          </a:prstGeom>
          <a:noFill/>
        </p:spPr>
        <p:txBody>
          <a:bodyPr wrap="square" lIns="69097" tIns="34548" rIns="69097" bIns="34548">
            <a:spAutoFit/>
          </a:bodyPr>
          <a:lstStyle/>
          <a:p>
            <a:pPr marL="9596" defTabSz="690947">
              <a:spcBef>
                <a:spcPts val="75"/>
              </a:spcBef>
              <a:defRPr/>
            </a:pPr>
            <a:r>
              <a:rPr lang="ru-RU" sz="1400" b="1" spc="-26" dirty="0" smtClean="0">
                <a:solidFill>
                  <a:schemeClr val="bg1"/>
                </a:solidFill>
                <a:latin typeface="Century Gothic" panose="020B0502020202020204" pitchFamily="34" charset="0"/>
                <a:cs typeface="Gotham Pro Black" panose="02000903040000020004" pitchFamily="2" charset="0"/>
              </a:rPr>
              <a:t>ВОСПИТАТЕЛЬНЫЙ ПОТЕНЦИАЛ ОБЩЕГО </a:t>
            </a:r>
          </a:p>
          <a:p>
            <a:pPr marL="9596" defTabSz="690947">
              <a:spcBef>
                <a:spcPts val="75"/>
              </a:spcBef>
              <a:defRPr/>
            </a:pPr>
            <a:r>
              <a:rPr lang="ru-RU" sz="1400" b="1" spc="-26" dirty="0" smtClean="0">
                <a:solidFill>
                  <a:schemeClr val="bg1"/>
                </a:solidFill>
                <a:latin typeface="Century Gothic" panose="020B0502020202020204" pitchFamily="34" charset="0"/>
                <a:cs typeface="Gotham Pro Black" panose="02000903040000020004" pitchFamily="2" charset="0"/>
              </a:rPr>
              <a:t>И ДОПОЛНИТЕЛЬНОГО ОБРАЗОВАНИЯ</a:t>
            </a:r>
            <a:endParaRPr lang="ru-RU" sz="1400" b="1" spc="-26" dirty="0">
              <a:solidFill>
                <a:schemeClr val="bg1"/>
              </a:solidFill>
              <a:latin typeface="Century Gothic" panose="020B0502020202020204" pitchFamily="34" charset="0"/>
              <a:cs typeface="Gotham Pro Black" panose="02000903040000020004" pitchFamily="2" charset="0"/>
            </a:endParaRPr>
          </a:p>
        </p:txBody>
      </p:sp>
      <p:sp>
        <p:nvSpPr>
          <p:cNvPr id="3" name="Прямоугольник 2"/>
          <p:cNvSpPr/>
          <p:nvPr/>
        </p:nvSpPr>
        <p:spPr>
          <a:xfrm>
            <a:off x="4272023" y="4466188"/>
            <a:ext cx="1875835" cy="646331"/>
          </a:xfrm>
          <a:prstGeom prst="rect">
            <a:avLst/>
          </a:prstGeom>
        </p:spPr>
        <p:txBody>
          <a:bodyPr wrap="none">
            <a:spAutoFit/>
          </a:bodyPr>
          <a:lstStyle/>
          <a:p>
            <a:pPr marL="171450" lvl="0" indent="-171450">
              <a:buFont typeface="Wingdings" panose="05000000000000000000" pitchFamily="2" charset="2"/>
              <a:buChar char="ü"/>
            </a:pPr>
            <a:r>
              <a:rPr lang="ru-RU" sz="1200" dirty="0">
                <a:solidFill>
                  <a:schemeClr val="accent1">
                    <a:lumMod val="75000"/>
                  </a:schemeClr>
                </a:solidFill>
                <a:latin typeface="Century Gothic" panose="020B0502020202020204" pitchFamily="34" charset="0"/>
                <a:ea typeface="Arial"/>
                <a:cs typeface="Microsoft Sans Serif"/>
              </a:rPr>
              <a:t>Кадетские классы. </a:t>
            </a:r>
            <a:endParaRPr lang="ru-RU" sz="1200" dirty="0" smtClean="0">
              <a:solidFill>
                <a:schemeClr val="accent1">
                  <a:lumMod val="75000"/>
                </a:schemeClr>
              </a:solidFill>
              <a:latin typeface="Century Gothic" panose="020B0502020202020204" pitchFamily="34" charset="0"/>
              <a:ea typeface="Arial"/>
              <a:cs typeface="Microsoft Sans Serif"/>
            </a:endParaRPr>
          </a:p>
          <a:p>
            <a:pPr lvl="0"/>
            <a:r>
              <a:rPr lang="ru-RU" sz="1200" dirty="0" smtClean="0">
                <a:solidFill>
                  <a:schemeClr val="accent1">
                    <a:lumMod val="75000"/>
                  </a:schemeClr>
                </a:solidFill>
                <a:latin typeface="Century Gothic" panose="020B0502020202020204" pitchFamily="34" charset="0"/>
                <a:ea typeface="Arial"/>
                <a:cs typeface="Microsoft Sans Serif"/>
              </a:rPr>
              <a:t>    Классы </a:t>
            </a:r>
            <a:r>
              <a:rPr lang="ru-RU" sz="1200" dirty="0">
                <a:solidFill>
                  <a:schemeClr val="accent1">
                    <a:lumMod val="75000"/>
                  </a:schemeClr>
                </a:solidFill>
                <a:latin typeface="Century Gothic" panose="020B0502020202020204" pitchFamily="34" charset="0"/>
                <a:ea typeface="Arial"/>
                <a:cs typeface="Microsoft Sans Serif"/>
              </a:rPr>
              <a:t>казачьей </a:t>
            </a:r>
            <a:endParaRPr lang="ru-RU" sz="1200" dirty="0" smtClean="0">
              <a:solidFill>
                <a:schemeClr val="accent1">
                  <a:lumMod val="75000"/>
                </a:schemeClr>
              </a:solidFill>
              <a:latin typeface="Century Gothic" panose="020B0502020202020204" pitchFamily="34" charset="0"/>
              <a:ea typeface="Arial"/>
              <a:cs typeface="Microsoft Sans Serif"/>
            </a:endParaRPr>
          </a:p>
          <a:p>
            <a:pPr lvl="0"/>
            <a:r>
              <a:rPr lang="ru-RU" sz="1200" dirty="0" smtClean="0">
                <a:solidFill>
                  <a:schemeClr val="accent1">
                    <a:lumMod val="75000"/>
                  </a:schemeClr>
                </a:solidFill>
                <a:latin typeface="Century Gothic" panose="020B0502020202020204" pitchFamily="34" charset="0"/>
                <a:ea typeface="Arial"/>
                <a:cs typeface="Microsoft Sans Serif"/>
              </a:rPr>
              <a:t>    направленности</a:t>
            </a:r>
            <a:endParaRPr lang="ru-RU" sz="1200" dirty="0">
              <a:solidFill>
                <a:schemeClr val="accent1">
                  <a:lumMod val="75000"/>
                </a:schemeClr>
              </a:solidFill>
              <a:latin typeface="Century Gothic" panose="020B0502020202020204" pitchFamily="34" charset="0"/>
              <a:ea typeface="Arial"/>
              <a:cs typeface="Microsoft Sans Serif"/>
            </a:endParaRPr>
          </a:p>
        </p:txBody>
      </p:sp>
      <p:sp>
        <p:nvSpPr>
          <p:cNvPr id="2" name="Прямоугольник 1"/>
          <p:cNvSpPr/>
          <p:nvPr/>
        </p:nvSpPr>
        <p:spPr>
          <a:xfrm>
            <a:off x="256719" y="4513053"/>
            <a:ext cx="2191305" cy="646331"/>
          </a:xfrm>
          <a:prstGeom prst="rect">
            <a:avLst/>
          </a:prstGeom>
        </p:spPr>
        <p:txBody>
          <a:bodyPr wrap="square">
            <a:spAutoFit/>
          </a:bodyPr>
          <a:lstStyle/>
          <a:p>
            <a:pPr marL="171450" lvl="0" indent="-171450">
              <a:buFont typeface="Wingdings" panose="05000000000000000000" pitchFamily="2" charset="2"/>
              <a:buChar char="ü"/>
            </a:pPr>
            <a:r>
              <a:rPr lang="ru-RU" sz="1200" b="1" dirty="0">
                <a:solidFill>
                  <a:schemeClr val="accent1">
                    <a:lumMod val="75000"/>
                  </a:schemeClr>
                </a:solidFill>
                <a:latin typeface="Century Gothic" panose="020B0502020202020204" pitchFamily="34" charset="0"/>
                <a:ea typeface="Arial"/>
                <a:cs typeface="Microsoft Sans Serif"/>
              </a:rPr>
              <a:t>Поисковые и тимуровские </a:t>
            </a:r>
          </a:p>
          <a:p>
            <a:pPr lvl="0"/>
            <a:r>
              <a:rPr lang="ru-RU" sz="1200" b="1" dirty="0">
                <a:solidFill>
                  <a:schemeClr val="accent1">
                    <a:lumMod val="75000"/>
                  </a:schemeClr>
                </a:solidFill>
                <a:latin typeface="Century Gothic" panose="020B0502020202020204" pitchFamily="34" charset="0"/>
                <a:ea typeface="Arial"/>
                <a:cs typeface="Microsoft Sans Serif"/>
              </a:rPr>
              <a:t>    отряды </a:t>
            </a:r>
          </a:p>
        </p:txBody>
      </p:sp>
      <p:sp>
        <p:nvSpPr>
          <p:cNvPr id="4" name="Прямоугольник 3"/>
          <p:cNvSpPr/>
          <p:nvPr/>
        </p:nvSpPr>
        <p:spPr>
          <a:xfrm>
            <a:off x="256719" y="5267435"/>
            <a:ext cx="3455524" cy="830997"/>
          </a:xfrm>
          <a:prstGeom prst="rect">
            <a:avLst/>
          </a:prstGeom>
        </p:spPr>
        <p:txBody>
          <a:bodyPr wrap="square">
            <a:spAutoFit/>
          </a:bodyPr>
          <a:lstStyle/>
          <a:p>
            <a:pPr marL="171450" indent="-171450">
              <a:buFont typeface="Wingdings" panose="05000000000000000000" pitchFamily="2" charset="2"/>
              <a:buChar char="ü"/>
            </a:pPr>
            <a:r>
              <a:rPr lang="ru-RU" sz="1200" b="1" dirty="0">
                <a:solidFill>
                  <a:schemeClr val="accent1">
                    <a:lumMod val="75000"/>
                  </a:schemeClr>
                </a:solidFill>
                <a:latin typeface="Century Gothic" panose="020B0502020202020204" pitchFamily="34" charset="0"/>
                <a:ea typeface="Arial"/>
                <a:cs typeface="Microsoft Sans Serif"/>
              </a:rPr>
              <a:t>Муниципальные </a:t>
            </a:r>
            <a:endParaRPr lang="ru-RU" sz="1200" b="1" dirty="0" smtClean="0">
              <a:solidFill>
                <a:schemeClr val="accent1">
                  <a:lumMod val="75000"/>
                </a:schemeClr>
              </a:solidFill>
              <a:latin typeface="Century Gothic" panose="020B0502020202020204" pitchFamily="34" charset="0"/>
              <a:ea typeface="Arial"/>
              <a:cs typeface="Microsoft Sans Serif"/>
            </a:endParaRPr>
          </a:p>
          <a:p>
            <a:r>
              <a:rPr lang="ru-RU" sz="1200" b="1" dirty="0" smtClean="0">
                <a:solidFill>
                  <a:schemeClr val="accent1">
                    <a:lumMod val="75000"/>
                  </a:schemeClr>
                </a:solidFill>
                <a:latin typeface="Century Gothic" panose="020B0502020202020204" pitchFamily="34" charset="0"/>
                <a:ea typeface="Arial"/>
                <a:cs typeface="Microsoft Sans Serif"/>
              </a:rPr>
              <a:t>    центры </a:t>
            </a:r>
          </a:p>
          <a:p>
            <a:r>
              <a:rPr lang="ru-RU" sz="1200" b="1" dirty="0" smtClean="0">
                <a:solidFill>
                  <a:schemeClr val="accent1">
                    <a:lumMod val="75000"/>
                  </a:schemeClr>
                </a:solidFill>
                <a:latin typeface="Century Gothic" panose="020B0502020202020204" pitchFamily="34" charset="0"/>
                <a:ea typeface="Arial"/>
                <a:cs typeface="Microsoft Sans Serif"/>
              </a:rPr>
              <a:t>    патриотического </a:t>
            </a:r>
          </a:p>
          <a:p>
            <a:r>
              <a:rPr lang="ru-RU" sz="1200" b="1" dirty="0" smtClean="0">
                <a:solidFill>
                  <a:schemeClr val="accent1">
                    <a:lumMod val="75000"/>
                  </a:schemeClr>
                </a:solidFill>
                <a:latin typeface="Century Gothic" panose="020B0502020202020204" pitchFamily="34" charset="0"/>
                <a:ea typeface="Arial"/>
                <a:cs typeface="Microsoft Sans Serif"/>
              </a:rPr>
              <a:t>   воспитания</a:t>
            </a:r>
            <a:endParaRPr lang="ru-RU" sz="1200" b="1" dirty="0">
              <a:solidFill>
                <a:schemeClr val="accent1">
                  <a:lumMod val="75000"/>
                </a:schemeClr>
              </a:solidFill>
              <a:latin typeface="Century Gothic" panose="020B0502020202020204" pitchFamily="34" charset="0"/>
              <a:ea typeface="Arial"/>
              <a:cs typeface="Microsoft Sans Serif"/>
            </a:endParaRPr>
          </a:p>
        </p:txBody>
      </p:sp>
      <p:sp>
        <p:nvSpPr>
          <p:cNvPr id="24" name="Прямоугольник 23"/>
          <p:cNvSpPr/>
          <p:nvPr/>
        </p:nvSpPr>
        <p:spPr>
          <a:xfrm>
            <a:off x="391552" y="1884520"/>
            <a:ext cx="7365532" cy="461665"/>
          </a:xfrm>
          <a:prstGeom prst="rect">
            <a:avLst/>
          </a:prstGeom>
        </p:spPr>
        <p:txBody>
          <a:bodyPr wrap="square">
            <a:spAutoFit/>
          </a:bodyPr>
          <a:lstStyle/>
          <a:p>
            <a:r>
              <a:rPr lang="ru-RU" sz="1200" b="1" dirty="0" smtClean="0">
                <a:solidFill>
                  <a:schemeClr val="accent1">
                    <a:lumMod val="75000"/>
                  </a:schemeClr>
                </a:solidFill>
                <a:latin typeface="Century Gothic" panose="020B0502020202020204" pitchFamily="34" charset="0"/>
                <a:ea typeface="Arial"/>
                <a:cs typeface="Microsoft Sans Serif"/>
              </a:rPr>
              <a:t>Региональный проект «Развитие патриотического воспитания обучающихся   системы общего образования Томской области» (</a:t>
            </a:r>
            <a:r>
              <a:rPr lang="ru-RU" sz="1200" b="1" dirty="0">
                <a:solidFill>
                  <a:schemeClr val="accent1">
                    <a:lumMod val="75000"/>
                  </a:schemeClr>
                </a:solidFill>
                <a:latin typeface="Century Gothic" panose="020B0502020202020204" pitchFamily="34" charset="0"/>
                <a:ea typeface="Arial"/>
                <a:cs typeface="Microsoft Sans Serif"/>
              </a:rPr>
              <a:t>2021 – 2024 годы) </a:t>
            </a:r>
          </a:p>
        </p:txBody>
      </p:sp>
      <p:pic>
        <p:nvPicPr>
          <p:cNvPr id="29" name="Picture 4" descr="Национальный проект «Образование» - Официальный сайт Администрации  Санкт‑Петербурга"/>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2448" t="18441" r="13683" b="17979"/>
          <a:stretch/>
        </p:blipFill>
        <p:spPr bwMode="auto">
          <a:xfrm>
            <a:off x="5533591" y="6436105"/>
            <a:ext cx="318402" cy="26607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xmlns="" id="{3B23A0B9-744F-4B51-902D-022AD2519DB2}"/>
              </a:ext>
            </a:extLst>
          </p:cNvPr>
          <p:cNvSpPr txBox="1"/>
          <p:nvPr/>
        </p:nvSpPr>
        <p:spPr>
          <a:xfrm>
            <a:off x="5851993" y="6436105"/>
            <a:ext cx="2200544" cy="2519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0724" tIns="45362" rIns="90724" bIns="45362">
            <a:spAutoFit/>
          </a:bodyPr>
          <a:lstStyle/>
          <a:p>
            <a:pPr>
              <a:spcBef>
                <a:spcPts val="595"/>
              </a:spcBef>
            </a:pPr>
            <a:r>
              <a:rPr lang="ru-RU" sz="1042" b="1" dirty="0" smtClean="0">
                <a:solidFill>
                  <a:srgbClr val="0063B8"/>
                </a:solidFill>
                <a:latin typeface="Century Gothic" panose="020B0502020202020204" pitchFamily="34" charset="0"/>
                <a:cs typeface="Arial" panose="020B0604020202020204" pitchFamily="34" charset="0"/>
              </a:rPr>
              <a:t> </a:t>
            </a:r>
            <a:r>
              <a:rPr lang="ru-RU" sz="1042" dirty="0" smtClean="0">
                <a:latin typeface="Century Gothic" panose="020B0502020202020204" pitchFamily="34" charset="0"/>
                <a:cs typeface="Arial" panose="020B0604020202020204" pitchFamily="34" charset="0"/>
              </a:rPr>
              <a:t>«Успех каждого ребенка»</a:t>
            </a:r>
            <a:endParaRPr lang="ru-RU" sz="1042" dirty="0">
              <a:latin typeface="Century Gothic" panose="020B0502020202020204" pitchFamily="34" charset="0"/>
            </a:endParaRPr>
          </a:p>
        </p:txBody>
      </p:sp>
      <p:sp>
        <p:nvSpPr>
          <p:cNvPr id="25" name="Прямоугольник 24"/>
          <p:cNvSpPr/>
          <p:nvPr/>
        </p:nvSpPr>
        <p:spPr>
          <a:xfrm>
            <a:off x="2230622" y="2409877"/>
            <a:ext cx="1932815" cy="646331"/>
          </a:xfrm>
          <a:prstGeom prst="rect">
            <a:avLst/>
          </a:prstGeom>
        </p:spPr>
        <p:txBody>
          <a:bodyPr wrap="square">
            <a:spAutoFit/>
          </a:bodyPr>
          <a:lstStyle/>
          <a:p>
            <a:pPr marL="12700" marR="5080" defTabSz="716305" hangingPunct="0"/>
            <a:r>
              <a:rPr lang="ru-RU" sz="1200" dirty="0" smtClean="0">
                <a:solidFill>
                  <a:schemeClr val="accent6">
                    <a:lumMod val="75000"/>
                  </a:schemeClr>
                </a:solidFill>
                <a:latin typeface="Century Gothic" panose="020B0502020202020204" pitchFamily="34" charset="0"/>
                <a:ea typeface="Arial"/>
                <a:cs typeface="Microsoft Sans Serif"/>
                <a:sym typeface="Arial"/>
              </a:rPr>
              <a:t>профильные </a:t>
            </a:r>
            <a:r>
              <a:rPr lang="ru-RU" sz="1200" dirty="0">
                <a:solidFill>
                  <a:schemeClr val="accent6">
                    <a:lumMod val="75000"/>
                  </a:schemeClr>
                </a:solidFill>
                <a:latin typeface="Century Gothic" panose="020B0502020202020204" pitchFamily="34" charset="0"/>
                <a:ea typeface="Arial"/>
                <a:cs typeface="Microsoft Sans Serif"/>
                <a:sym typeface="Arial"/>
              </a:rPr>
              <a:t>смены, </a:t>
            </a:r>
            <a:r>
              <a:rPr lang="ru-RU" sz="1200" dirty="0" smtClean="0">
                <a:solidFill>
                  <a:schemeClr val="accent6">
                    <a:lumMod val="75000"/>
                  </a:schemeClr>
                </a:solidFill>
                <a:latin typeface="Century Gothic" panose="020B0502020202020204" pitchFamily="34" charset="0"/>
                <a:ea typeface="Arial"/>
                <a:cs typeface="Microsoft Sans Serif"/>
                <a:sym typeface="Arial"/>
              </a:rPr>
              <a:t> 5-дневные </a:t>
            </a:r>
            <a:r>
              <a:rPr lang="ru-RU" sz="1200" dirty="0">
                <a:solidFill>
                  <a:schemeClr val="accent6">
                    <a:lumMod val="75000"/>
                  </a:schemeClr>
                </a:solidFill>
                <a:latin typeface="Century Gothic" panose="020B0502020202020204" pitchFamily="34" charset="0"/>
                <a:ea typeface="Arial"/>
                <a:cs typeface="Microsoft Sans Serif"/>
                <a:sym typeface="Arial"/>
              </a:rPr>
              <a:t>сборы</a:t>
            </a:r>
          </a:p>
          <a:p>
            <a:pPr marL="12700" marR="5080" defTabSz="716305" hangingPunct="0"/>
            <a:r>
              <a:rPr lang="ru-RU" sz="1200" dirty="0">
                <a:solidFill>
                  <a:schemeClr val="accent1">
                    <a:lumMod val="75000"/>
                  </a:schemeClr>
                </a:solidFill>
                <a:latin typeface="Century Gothic" panose="020B0502020202020204" pitchFamily="34" charset="0"/>
                <a:ea typeface="Arial"/>
                <a:cs typeface="Microsoft Sans Serif"/>
                <a:sym typeface="Arial"/>
              </a:rPr>
              <a:t> </a:t>
            </a:r>
          </a:p>
        </p:txBody>
      </p:sp>
      <p:cxnSp>
        <p:nvCxnSpPr>
          <p:cNvPr id="8" name="Прямая со стрелкой 7"/>
          <p:cNvCxnSpPr/>
          <p:nvPr/>
        </p:nvCxnSpPr>
        <p:spPr>
          <a:xfrm>
            <a:off x="1871960" y="2627938"/>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2230622" y="2927063"/>
            <a:ext cx="2315578" cy="830997"/>
          </a:xfrm>
          <a:prstGeom prst="rect">
            <a:avLst/>
          </a:prstGeom>
        </p:spPr>
        <p:txBody>
          <a:bodyPr wrap="square">
            <a:spAutoFit/>
          </a:bodyPr>
          <a:lstStyle/>
          <a:p>
            <a:r>
              <a:rPr lang="ru-RU" sz="1200" dirty="0" smtClean="0">
                <a:solidFill>
                  <a:schemeClr val="accent1">
                    <a:lumMod val="75000"/>
                  </a:schemeClr>
                </a:solidFill>
                <a:latin typeface="Century Gothic" panose="020B0502020202020204" pitchFamily="34" charset="0"/>
                <a:ea typeface="Arial"/>
                <a:cs typeface="Microsoft Sans Serif"/>
              </a:rPr>
              <a:t>экскурсионные </a:t>
            </a:r>
            <a:r>
              <a:rPr lang="ru-RU" sz="1200" dirty="0">
                <a:solidFill>
                  <a:schemeClr val="accent1">
                    <a:lumMod val="75000"/>
                  </a:schemeClr>
                </a:solidFill>
                <a:latin typeface="Century Gothic" panose="020B0502020202020204" pitchFamily="34" charset="0"/>
                <a:ea typeface="Arial"/>
                <a:cs typeface="Microsoft Sans Serif"/>
              </a:rPr>
              <a:t>краеведческие </a:t>
            </a:r>
            <a:r>
              <a:rPr lang="ru-RU" sz="1200" dirty="0" smtClean="0">
                <a:solidFill>
                  <a:schemeClr val="accent6">
                    <a:lumMod val="75000"/>
                  </a:schemeClr>
                </a:solidFill>
                <a:latin typeface="Century Gothic" panose="020B0502020202020204" pitchFamily="34" charset="0"/>
                <a:ea typeface="Arial"/>
                <a:cs typeface="Microsoft Sans Serif"/>
              </a:rPr>
              <a:t>поездки</a:t>
            </a:r>
            <a:r>
              <a:rPr lang="ru-RU" sz="1200" dirty="0" smtClean="0">
                <a:solidFill>
                  <a:schemeClr val="accent1">
                    <a:lumMod val="75000"/>
                  </a:schemeClr>
                </a:solidFill>
                <a:latin typeface="Century Gothic" panose="020B0502020202020204" pitchFamily="34" charset="0"/>
                <a:ea typeface="Arial"/>
                <a:cs typeface="Microsoft Sans Serif"/>
              </a:rPr>
              <a:t>, посещение </a:t>
            </a:r>
            <a:r>
              <a:rPr lang="ru-RU" sz="1200" dirty="0">
                <a:solidFill>
                  <a:schemeClr val="accent1">
                    <a:lumMod val="75000"/>
                  </a:schemeClr>
                </a:solidFill>
                <a:latin typeface="Century Gothic" panose="020B0502020202020204" pitchFamily="34" charset="0"/>
                <a:ea typeface="Arial"/>
                <a:cs typeface="Microsoft Sans Serif"/>
              </a:rPr>
              <a:t>школьных и краеведческих </a:t>
            </a:r>
            <a:r>
              <a:rPr lang="ru-RU" sz="1200" dirty="0" smtClean="0">
                <a:solidFill>
                  <a:schemeClr val="accent1">
                    <a:lumMod val="75000"/>
                  </a:schemeClr>
                </a:solidFill>
                <a:latin typeface="Century Gothic" panose="020B0502020202020204" pitchFamily="34" charset="0"/>
                <a:ea typeface="Arial"/>
                <a:cs typeface="Microsoft Sans Serif"/>
              </a:rPr>
              <a:t>музеев</a:t>
            </a:r>
            <a:endParaRPr lang="ru-RU" sz="1200" dirty="0">
              <a:solidFill>
                <a:schemeClr val="accent1">
                  <a:lumMod val="75000"/>
                </a:schemeClr>
              </a:solidFill>
              <a:latin typeface="Century Gothic" panose="020B0502020202020204" pitchFamily="34" charset="0"/>
              <a:ea typeface="Arial"/>
              <a:cs typeface="Microsoft Sans Serif"/>
            </a:endParaRPr>
          </a:p>
        </p:txBody>
      </p:sp>
      <p:cxnSp>
        <p:nvCxnSpPr>
          <p:cNvPr id="31" name="Прямая со стрелкой 30"/>
          <p:cNvCxnSpPr/>
          <p:nvPr/>
        </p:nvCxnSpPr>
        <p:spPr>
          <a:xfrm>
            <a:off x="1856106" y="3348261"/>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2239443" y="3887224"/>
            <a:ext cx="2170239" cy="461665"/>
          </a:xfrm>
          <a:prstGeom prst="rect">
            <a:avLst/>
          </a:prstGeom>
        </p:spPr>
        <p:txBody>
          <a:bodyPr wrap="square">
            <a:spAutoFit/>
          </a:bodyPr>
          <a:lstStyle/>
          <a:p>
            <a:r>
              <a:rPr lang="ru-RU" sz="1200" dirty="0" smtClean="0">
                <a:solidFill>
                  <a:schemeClr val="accent1">
                    <a:lumMod val="75000"/>
                  </a:schemeClr>
                </a:solidFill>
                <a:latin typeface="Century Gothic" panose="020B0502020202020204" pitchFamily="34" charset="0"/>
                <a:ea typeface="Arial"/>
                <a:cs typeface="Microsoft Sans Serif"/>
              </a:rPr>
              <a:t>ежегодно </a:t>
            </a:r>
            <a:r>
              <a:rPr lang="ru-RU" sz="1200" b="1" dirty="0">
                <a:solidFill>
                  <a:schemeClr val="accent6">
                    <a:lumMod val="75000"/>
                  </a:schemeClr>
                </a:solidFill>
                <a:latin typeface="Century Gothic" panose="020B0502020202020204" pitchFamily="34" charset="0"/>
                <a:ea typeface="Arial"/>
                <a:cs typeface="Microsoft Sans Serif"/>
              </a:rPr>
              <a:t>10</a:t>
            </a:r>
            <a:r>
              <a:rPr lang="ru-RU" sz="1200" dirty="0">
                <a:solidFill>
                  <a:schemeClr val="accent1">
                    <a:lumMod val="75000"/>
                  </a:schemeClr>
                </a:solidFill>
                <a:latin typeface="Century Gothic" panose="020B0502020202020204" pitchFamily="34" charset="0"/>
                <a:ea typeface="Arial"/>
                <a:cs typeface="Microsoft Sans Serif"/>
              </a:rPr>
              <a:t> новых </a:t>
            </a:r>
            <a:r>
              <a:rPr lang="ru-RU" sz="1200" dirty="0" smtClean="0">
                <a:solidFill>
                  <a:schemeClr val="accent1">
                    <a:lumMod val="75000"/>
                  </a:schemeClr>
                </a:solidFill>
                <a:latin typeface="Century Gothic" panose="020B0502020202020204" pitchFamily="34" charset="0"/>
                <a:ea typeface="Arial"/>
                <a:cs typeface="Microsoft Sans Serif"/>
              </a:rPr>
              <a:t>отрядов</a:t>
            </a:r>
            <a:endParaRPr lang="ru-RU" sz="1200" dirty="0">
              <a:solidFill>
                <a:schemeClr val="accent1">
                  <a:lumMod val="75000"/>
                </a:schemeClr>
              </a:solidFill>
              <a:latin typeface="Century Gothic" panose="020B0502020202020204" pitchFamily="34" charset="0"/>
              <a:ea typeface="Arial"/>
              <a:cs typeface="Microsoft Sans Serif"/>
            </a:endParaRPr>
          </a:p>
        </p:txBody>
      </p:sp>
      <p:cxnSp>
        <p:nvCxnSpPr>
          <p:cNvPr id="33" name="Прямая со стрелкой 32"/>
          <p:cNvCxnSpPr/>
          <p:nvPr/>
        </p:nvCxnSpPr>
        <p:spPr>
          <a:xfrm>
            <a:off x="1856106" y="4023750"/>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4248224" y="2576356"/>
            <a:ext cx="8030" cy="3508209"/>
          </a:xfrm>
          <a:prstGeom prst="line">
            <a:avLst/>
          </a:prstGeom>
          <a:noFill/>
          <a:ln w="12700" cap="flat">
            <a:solidFill>
              <a:srgbClr val="0063B8"/>
            </a:solidFill>
            <a:prstDash val="lgDashDot"/>
            <a:miter lim="800000"/>
          </a:ln>
          <a:effectLst/>
          <a:sp3d/>
        </p:spPr>
        <p:style>
          <a:lnRef idx="0">
            <a:scrgbClr r="0" g="0" b="0"/>
          </a:lnRef>
          <a:fillRef idx="0">
            <a:scrgbClr r="0" g="0" b="0"/>
          </a:fillRef>
          <a:effectRef idx="0">
            <a:scrgbClr r="0" g="0" b="0"/>
          </a:effectRef>
          <a:fontRef idx="none"/>
        </p:style>
      </p:cxnSp>
      <p:sp>
        <p:nvSpPr>
          <p:cNvPr id="39" name="Прямоугольник 38"/>
          <p:cNvSpPr/>
          <p:nvPr/>
        </p:nvSpPr>
        <p:spPr>
          <a:xfrm>
            <a:off x="6940542" y="5276651"/>
            <a:ext cx="923907" cy="523220"/>
          </a:xfrm>
          <a:prstGeom prst="rect">
            <a:avLst/>
          </a:prstGeom>
        </p:spPr>
        <p:txBody>
          <a:bodyPr wrap="none">
            <a:spAutoFit/>
          </a:bodyPr>
          <a:lstStyle/>
          <a:p>
            <a:r>
              <a:rPr lang="ru-RU" sz="1400" b="1" dirty="0" smtClean="0">
                <a:solidFill>
                  <a:schemeClr val="accent6">
                    <a:lumMod val="75000"/>
                  </a:schemeClr>
                </a:solidFill>
              </a:rPr>
              <a:t>+1 школа</a:t>
            </a:r>
          </a:p>
          <a:p>
            <a:r>
              <a:rPr lang="ru-RU" sz="1400" b="1" dirty="0" smtClean="0">
                <a:solidFill>
                  <a:schemeClr val="accent6">
                    <a:lumMod val="75000"/>
                  </a:schemeClr>
                </a:solidFill>
              </a:rPr>
              <a:t>+ 1 музей</a:t>
            </a:r>
            <a:endParaRPr lang="ru-RU" sz="1400" b="1" dirty="0">
              <a:solidFill>
                <a:schemeClr val="accent6">
                  <a:lumMod val="75000"/>
                </a:schemeClr>
              </a:solidFill>
            </a:endParaRPr>
          </a:p>
        </p:txBody>
      </p:sp>
      <p:sp>
        <p:nvSpPr>
          <p:cNvPr id="42" name="Прямоугольник 41"/>
          <p:cNvSpPr/>
          <p:nvPr/>
        </p:nvSpPr>
        <p:spPr>
          <a:xfrm>
            <a:off x="2378469" y="5382048"/>
            <a:ext cx="946093" cy="307777"/>
          </a:xfrm>
          <a:prstGeom prst="rect">
            <a:avLst/>
          </a:prstGeom>
        </p:spPr>
        <p:txBody>
          <a:bodyPr wrap="none">
            <a:spAutoFit/>
          </a:bodyPr>
          <a:lstStyle/>
          <a:p>
            <a:r>
              <a:rPr lang="ru-RU" sz="1400" b="1" dirty="0">
                <a:solidFill>
                  <a:schemeClr val="accent6">
                    <a:lumMod val="75000"/>
                  </a:schemeClr>
                </a:solidFill>
              </a:rPr>
              <a:t>в</a:t>
            </a:r>
            <a:r>
              <a:rPr lang="ru-RU" sz="1400" b="1" dirty="0" smtClean="0">
                <a:solidFill>
                  <a:schemeClr val="accent6">
                    <a:lumMod val="75000"/>
                  </a:schemeClr>
                </a:solidFill>
              </a:rPr>
              <a:t> 80% МО</a:t>
            </a:r>
            <a:endParaRPr lang="ru-RU" sz="1400" b="1" dirty="0">
              <a:solidFill>
                <a:schemeClr val="accent6">
                  <a:lumMod val="75000"/>
                </a:schemeClr>
              </a:solidFill>
            </a:endParaRPr>
          </a:p>
        </p:txBody>
      </p:sp>
      <p:sp>
        <p:nvSpPr>
          <p:cNvPr id="43" name="Прямоугольник 42"/>
          <p:cNvSpPr/>
          <p:nvPr/>
        </p:nvSpPr>
        <p:spPr>
          <a:xfrm>
            <a:off x="2297041" y="4542303"/>
            <a:ext cx="1220206" cy="646331"/>
          </a:xfrm>
          <a:prstGeom prst="rect">
            <a:avLst/>
          </a:prstGeom>
        </p:spPr>
        <p:txBody>
          <a:bodyPr wrap="none">
            <a:spAutoFit/>
          </a:bodyPr>
          <a:lstStyle/>
          <a:p>
            <a:r>
              <a:rPr lang="ru-RU" sz="1200" dirty="0">
                <a:solidFill>
                  <a:schemeClr val="accent1">
                    <a:lumMod val="75000"/>
                  </a:schemeClr>
                </a:solidFill>
                <a:latin typeface="Century Gothic" panose="020B0502020202020204" pitchFamily="34" charset="0"/>
                <a:ea typeface="Arial"/>
                <a:cs typeface="Microsoft Sans Serif"/>
              </a:rPr>
              <a:t>увеличение </a:t>
            </a:r>
          </a:p>
          <a:p>
            <a:r>
              <a:rPr lang="ru-RU" sz="1200" dirty="0">
                <a:solidFill>
                  <a:schemeClr val="accent1">
                    <a:lumMod val="75000"/>
                  </a:schemeClr>
                </a:solidFill>
                <a:latin typeface="Century Gothic" panose="020B0502020202020204" pitchFamily="34" charset="0"/>
                <a:ea typeface="Arial"/>
                <a:cs typeface="Microsoft Sans Serif"/>
              </a:rPr>
              <a:t>численности</a:t>
            </a:r>
          </a:p>
          <a:p>
            <a:r>
              <a:rPr lang="ru-RU" sz="1200" dirty="0">
                <a:solidFill>
                  <a:schemeClr val="accent1">
                    <a:lumMod val="75000"/>
                  </a:schemeClr>
                </a:solidFill>
                <a:latin typeface="Century Gothic" panose="020B0502020202020204" pitchFamily="34" charset="0"/>
                <a:ea typeface="Arial"/>
                <a:cs typeface="Microsoft Sans Serif"/>
              </a:rPr>
              <a:t>детей на </a:t>
            </a:r>
            <a:r>
              <a:rPr lang="ru-RU" sz="1200" b="1" dirty="0">
                <a:solidFill>
                  <a:schemeClr val="accent6">
                    <a:lumMod val="75000"/>
                  </a:schemeClr>
                </a:solidFill>
                <a:latin typeface="Century Gothic" panose="020B0502020202020204" pitchFamily="34" charset="0"/>
                <a:ea typeface="Arial"/>
                <a:cs typeface="Microsoft Sans Serif"/>
              </a:rPr>
              <a:t>10%</a:t>
            </a:r>
          </a:p>
        </p:txBody>
      </p:sp>
      <p:cxnSp>
        <p:nvCxnSpPr>
          <p:cNvPr id="44" name="Прямая со стрелкой 43"/>
          <p:cNvCxnSpPr/>
          <p:nvPr/>
        </p:nvCxnSpPr>
        <p:spPr>
          <a:xfrm>
            <a:off x="1856106" y="4739702"/>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871960" y="5544817"/>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6" name="Прямоугольник 45"/>
          <p:cNvSpPr/>
          <p:nvPr/>
        </p:nvSpPr>
        <p:spPr>
          <a:xfrm>
            <a:off x="6759531" y="4441503"/>
            <a:ext cx="1265090" cy="646331"/>
          </a:xfrm>
          <a:prstGeom prst="rect">
            <a:avLst/>
          </a:prstGeom>
        </p:spPr>
        <p:txBody>
          <a:bodyPr wrap="none">
            <a:spAutoFit/>
          </a:bodyPr>
          <a:lstStyle/>
          <a:p>
            <a:r>
              <a:rPr lang="ru-RU" sz="1200" dirty="0">
                <a:solidFill>
                  <a:schemeClr val="accent1">
                    <a:lumMod val="75000"/>
                  </a:schemeClr>
                </a:solidFill>
                <a:latin typeface="Century Gothic" panose="020B0502020202020204" pitchFamily="34" charset="0"/>
                <a:ea typeface="Arial"/>
                <a:cs typeface="Microsoft Sans Serif"/>
              </a:rPr>
              <a:t>увеличение </a:t>
            </a:r>
          </a:p>
          <a:p>
            <a:r>
              <a:rPr lang="ru-RU" sz="1200" dirty="0">
                <a:solidFill>
                  <a:schemeClr val="accent1">
                    <a:lumMod val="75000"/>
                  </a:schemeClr>
                </a:solidFill>
                <a:latin typeface="Century Gothic" panose="020B0502020202020204" pitchFamily="34" charset="0"/>
                <a:ea typeface="Arial"/>
                <a:cs typeface="Microsoft Sans Serif"/>
              </a:rPr>
              <a:t>численности</a:t>
            </a:r>
          </a:p>
          <a:p>
            <a:r>
              <a:rPr lang="ru-RU" sz="1200" dirty="0" smtClean="0">
                <a:solidFill>
                  <a:schemeClr val="accent1">
                    <a:lumMod val="75000"/>
                  </a:schemeClr>
                </a:solidFill>
                <a:latin typeface="Century Gothic" panose="020B0502020202020204" pitchFamily="34" charset="0"/>
                <a:ea typeface="Arial"/>
                <a:cs typeface="Microsoft Sans Serif"/>
              </a:rPr>
              <a:t>обучающихся</a:t>
            </a:r>
            <a:endParaRPr lang="ru-RU" sz="1200" b="1" dirty="0">
              <a:solidFill>
                <a:schemeClr val="accent6">
                  <a:lumMod val="75000"/>
                </a:schemeClr>
              </a:solidFill>
              <a:latin typeface="Century Gothic" panose="020B0502020202020204" pitchFamily="34" charset="0"/>
              <a:ea typeface="Arial"/>
              <a:cs typeface="Microsoft Sans Serif"/>
            </a:endParaRPr>
          </a:p>
        </p:txBody>
      </p:sp>
      <p:cxnSp>
        <p:nvCxnSpPr>
          <p:cNvPr id="47" name="Прямая со стрелкой 46"/>
          <p:cNvCxnSpPr/>
          <p:nvPr/>
        </p:nvCxnSpPr>
        <p:spPr>
          <a:xfrm>
            <a:off x="6362401" y="4739702"/>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6362401" y="5519663"/>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9" name="Прямоугольник 48"/>
          <p:cNvSpPr/>
          <p:nvPr/>
        </p:nvSpPr>
        <p:spPr>
          <a:xfrm>
            <a:off x="4248224" y="2442741"/>
            <a:ext cx="1838965" cy="276999"/>
          </a:xfrm>
          <a:prstGeom prst="rect">
            <a:avLst/>
          </a:prstGeom>
        </p:spPr>
        <p:txBody>
          <a:bodyPr wrap="none">
            <a:spAutoFit/>
          </a:bodyPr>
          <a:lstStyle/>
          <a:p>
            <a:pPr marL="171450" lvl="0" indent="-171450">
              <a:buFont typeface="Wingdings" panose="05000000000000000000" pitchFamily="2" charset="2"/>
              <a:buChar char="ü"/>
            </a:pPr>
            <a:r>
              <a:rPr lang="ru-RU" sz="1200" b="1" dirty="0">
                <a:solidFill>
                  <a:schemeClr val="tx2"/>
                </a:solidFill>
                <a:latin typeface="Century Gothic" panose="020B0502020202020204" pitchFamily="34" charset="0"/>
              </a:rPr>
              <a:t>Школьный </a:t>
            </a:r>
            <a:r>
              <a:rPr lang="ru-RU" sz="1200" b="1" dirty="0" smtClean="0">
                <a:solidFill>
                  <a:schemeClr val="tx2"/>
                </a:solidFill>
                <a:latin typeface="Century Gothic" panose="020B0502020202020204" pitchFamily="34" charset="0"/>
              </a:rPr>
              <a:t>туризм </a:t>
            </a:r>
            <a:endParaRPr lang="ru-RU" sz="1200" b="1" dirty="0">
              <a:solidFill>
                <a:schemeClr val="tx2"/>
              </a:solidFill>
              <a:latin typeface="Century Gothic" panose="020B0502020202020204" pitchFamily="34" charset="0"/>
            </a:endParaRPr>
          </a:p>
        </p:txBody>
      </p:sp>
      <p:sp>
        <p:nvSpPr>
          <p:cNvPr id="7" name="Прямоугольник 6"/>
          <p:cNvSpPr/>
          <p:nvPr/>
        </p:nvSpPr>
        <p:spPr>
          <a:xfrm>
            <a:off x="6122481" y="2418321"/>
            <a:ext cx="2218877" cy="646331"/>
          </a:xfrm>
          <a:prstGeom prst="rect">
            <a:avLst/>
          </a:prstGeom>
        </p:spPr>
        <p:txBody>
          <a:bodyPr wrap="none">
            <a:spAutoFit/>
          </a:bodyPr>
          <a:lstStyle/>
          <a:p>
            <a:r>
              <a:rPr lang="ru-RU" sz="1200" b="1" dirty="0">
                <a:solidFill>
                  <a:schemeClr val="accent6">
                    <a:lumMod val="75000"/>
                  </a:schemeClr>
                </a:solidFill>
                <a:latin typeface="Century Gothic" panose="020B0502020202020204" pitchFamily="34" charset="0"/>
              </a:rPr>
              <a:t>100% </a:t>
            </a:r>
            <a:r>
              <a:rPr lang="ru-RU" sz="1200" dirty="0">
                <a:solidFill>
                  <a:schemeClr val="tx2">
                    <a:lumMod val="50000"/>
                  </a:schemeClr>
                </a:solidFill>
                <a:latin typeface="Century Gothic" panose="020B0502020202020204" pitchFamily="34" charset="0"/>
              </a:rPr>
              <a:t>охват школ </a:t>
            </a:r>
            <a:r>
              <a:rPr lang="ru-RU" sz="1200" dirty="0" smtClean="0">
                <a:solidFill>
                  <a:schemeClr val="tx2">
                    <a:lumMod val="50000"/>
                  </a:schemeClr>
                </a:solidFill>
                <a:latin typeface="Century Gothic" panose="020B0502020202020204" pitchFamily="34" charset="0"/>
              </a:rPr>
              <a:t>к </a:t>
            </a:r>
            <a:r>
              <a:rPr lang="ru-RU" sz="1200" dirty="0">
                <a:solidFill>
                  <a:schemeClr val="tx2">
                    <a:lumMod val="50000"/>
                  </a:schemeClr>
                </a:solidFill>
                <a:latin typeface="Century Gothic" panose="020B0502020202020204" pitchFamily="34" charset="0"/>
              </a:rPr>
              <a:t>2024 </a:t>
            </a:r>
            <a:r>
              <a:rPr lang="ru-RU" sz="1200" b="1" dirty="0" smtClean="0">
                <a:solidFill>
                  <a:schemeClr val="tx2"/>
                </a:solidFill>
                <a:latin typeface="Century Gothic" panose="020B0502020202020204" pitchFamily="34" charset="0"/>
              </a:rPr>
              <a:t>г.</a:t>
            </a:r>
          </a:p>
          <a:p>
            <a:r>
              <a:rPr lang="ru-RU" sz="1200" dirty="0">
                <a:solidFill>
                  <a:schemeClr val="tx2">
                    <a:lumMod val="50000"/>
                  </a:schemeClr>
                </a:solidFill>
                <a:latin typeface="Century Gothic" panose="020B0502020202020204" pitchFamily="34" charset="0"/>
              </a:rPr>
              <a:t>не </a:t>
            </a:r>
            <a:r>
              <a:rPr lang="ru-RU" sz="1200" dirty="0" smtClean="0">
                <a:solidFill>
                  <a:schemeClr val="tx2">
                    <a:lumMod val="50000"/>
                  </a:schemeClr>
                </a:solidFill>
                <a:latin typeface="Century Gothic" panose="020B0502020202020204" pitchFamily="34" charset="0"/>
              </a:rPr>
              <a:t>    5000 </a:t>
            </a:r>
            <a:r>
              <a:rPr lang="ru-RU" sz="1200" dirty="0">
                <a:solidFill>
                  <a:schemeClr val="tx2">
                    <a:lumMod val="50000"/>
                  </a:schemeClr>
                </a:solidFill>
                <a:latin typeface="Century Gothic" panose="020B0502020202020204" pitchFamily="34" charset="0"/>
              </a:rPr>
              <a:t>детей в походах</a:t>
            </a:r>
          </a:p>
          <a:p>
            <a:r>
              <a:rPr lang="ru-RU" sz="1200" dirty="0">
                <a:solidFill>
                  <a:schemeClr val="tx2">
                    <a:lumMod val="50000"/>
                  </a:schemeClr>
                </a:solidFill>
                <a:latin typeface="Century Gothic" panose="020B0502020202020204" pitchFamily="34" charset="0"/>
              </a:rPr>
              <a:t>не </a:t>
            </a:r>
            <a:r>
              <a:rPr lang="ru-RU" sz="1200" dirty="0" smtClean="0">
                <a:solidFill>
                  <a:schemeClr val="tx2">
                    <a:lumMod val="50000"/>
                  </a:schemeClr>
                </a:solidFill>
                <a:latin typeface="Century Gothic" panose="020B0502020202020204" pitchFamily="34" charset="0"/>
              </a:rPr>
              <a:t>    10000 </a:t>
            </a:r>
            <a:r>
              <a:rPr lang="ru-RU" sz="1200" dirty="0">
                <a:solidFill>
                  <a:schemeClr val="tx2">
                    <a:lumMod val="50000"/>
                  </a:schemeClr>
                </a:solidFill>
                <a:latin typeface="Century Gothic" panose="020B0502020202020204" pitchFamily="34" charset="0"/>
              </a:rPr>
              <a:t>в экскурсиях</a:t>
            </a:r>
          </a:p>
        </p:txBody>
      </p:sp>
      <p:pic>
        <p:nvPicPr>
          <p:cNvPr id="10" name="Picture 2" descr="https://static.vecteezy.com/system/resources/previews/000/380/907/original/less-than-or-equal-to-vector-ic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257" t="11726" r="20018" b="24876"/>
          <a:stretch/>
        </p:blipFill>
        <p:spPr bwMode="auto">
          <a:xfrm>
            <a:off x="6429612" y="2673247"/>
            <a:ext cx="151263" cy="16905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s://static.vecteezy.com/system/resources/previews/000/380/907/original/less-than-or-equal-to-vector-ic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257" t="11726" r="20018" b="24876"/>
          <a:stretch/>
        </p:blipFill>
        <p:spPr bwMode="auto">
          <a:xfrm>
            <a:off x="6410284" y="2860110"/>
            <a:ext cx="151263" cy="169058"/>
          </a:xfrm>
          <a:prstGeom prst="rect">
            <a:avLst/>
          </a:prstGeom>
          <a:noFill/>
          <a:extLst>
            <a:ext uri="{909E8E84-426E-40DD-AFC4-6F175D3DCCD1}">
              <a14:hiddenFill xmlns:a14="http://schemas.microsoft.com/office/drawing/2010/main">
                <a:solidFill>
                  <a:srgbClr val="FFFFFF"/>
                </a:solidFill>
              </a14:hiddenFill>
            </a:ext>
          </a:extLst>
        </p:spPr>
      </p:pic>
      <p:sp>
        <p:nvSpPr>
          <p:cNvPr id="51" name="Прямоугольник 50"/>
          <p:cNvSpPr/>
          <p:nvPr/>
        </p:nvSpPr>
        <p:spPr>
          <a:xfrm>
            <a:off x="4272023" y="3161850"/>
            <a:ext cx="1823909" cy="646331"/>
          </a:xfrm>
          <a:prstGeom prst="rect">
            <a:avLst/>
          </a:prstGeom>
        </p:spPr>
        <p:txBody>
          <a:bodyPr wrap="square">
            <a:spAutoFit/>
          </a:bodyPr>
          <a:lstStyle/>
          <a:p>
            <a:pPr marL="171450" indent="-171450">
              <a:buFont typeface="Wingdings" panose="05000000000000000000" pitchFamily="2" charset="2"/>
              <a:buChar char="ü"/>
            </a:pPr>
            <a:r>
              <a:rPr lang="ru-RU" sz="1200" dirty="0" smtClean="0">
                <a:solidFill>
                  <a:schemeClr val="accent1">
                    <a:lumMod val="75000"/>
                  </a:schemeClr>
                </a:solidFill>
                <a:latin typeface="Century Gothic" panose="020B0502020202020204" pitchFamily="34" charset="0"/>
              </a:rPr>
              <a:t> </a:t>
            </a:r>
            <a:r>
              <a:rPr lang="ru-RU" sz="1200" b="1" dirty="0">
                <a:solidFill>
                  <a:schemeClr val="accent1">
                    <a:lumMod val="75000"/>
                  </a:schemeClr>
                </a:solidFill>
                <a:latin typeface="Century Gothic" panose="020B0502020202020204" pitchFamily="34" charset="0"/>
              </a:rPr>
              <a:t>«Школа </a:t>
            </a:r>
            <a:r>
              <a:rPr lang="ru-RU" sz="1200" b="1" dirty="0" smtClean="0">
                <a:solidFill>
                  <a:schemeClr val="accent1">
                    <a:lumMod val="75000"/>
                  </a:schemeClr>
                </a:solidFill>
                <a:latin typeface="Century Gothic" panose="020B0502020202020204" pitchFamily="34" charset="0"/>
              </a:rPr>
              <a:t>юного </a:t>
            </a:r>
          </a:p>
          <a:p>
            <a:r>
              <a:rPr lang="ru-RU" sz="1200" b="1" dirty="0" smtClean="0">
                <a:solidFill>
                  <a:schemeClr val="accent1">
                    <a:lumMod val="75000"/>
                  </a:schemeClr>
                </a:solidFill>
                <a:latin typeface="Century Gothic" panose="020B0502020202020204" pitchFamily="34" charset="0"/>
              </a:rPr>
              <a:t>     экскурсовода» </a:t>
            </a:r>
          </a:p>
          <a:p>
            <a:pPr marL="171450" indent="-171450" algn="just">
              <a:buFont typeface="Wingdings" panose="05000000000000000000" pitchFamily="2" charset="2"/>
              <a:buChar char="ü"/>
            </a:pPr>
            <a:endParaRPr lang="ru-RU" sz="1200" dirty="0">
              <a:solidFill>
                <a:schemeClr val="accent1">
                  <a:lumMod val="75000"/>
                </a:schemeClr>
              </a:solidFill>
              <a:latin typeface="Century Gothic" panose="020B0502020202020204" pitchFamily="34" charset="0"/>
            </a:endParaRPr>
          </a:p>
        </p:txBody>
      </p:sp>
      <p:sp>
        <p:nvSpPr>
          <p:cNvPr id="15" name="Прямоугольник 14"/>
          <p:cNvSpPr/>
          <p:nvPr/>
        </p:nvSpPr>
        <p:spPr>
          <a:xfrm>
            <a:off x="6150463" y="3087873"/>
            <a:ext cx="2246636" cy="1354217"/>
          </a:xfrm>
          <a:prstGeom prst="rect">
            <a:avLst/>
          </a:prstGeom>
        </p:spPr>
        <p:txBody>
          <a:bodyPr wrap="square">
            <a:spAutoFit/>
          </a:bodyPr>
          <a:lstStyle/>
          <a:p>
            <a:r>
              <a:rPr lang="ru-RU" sz="1200" dirty="0">
                <a:solidFill>
                  <a:schemeClr val="accent1">
                    <a:lumMod val="75000"/>
                  </a:schemeClr>
                </a:solidFill>
                <a:latin typeface="Century Gothic" panose="020B0502020202020204" pitchFamily="34" charset="0"/>
              </a:rPr>
              <a:t>Первая всероссийская онлайн-школа юных экскурсоводов по тематике  </a:t>
            </a:r>
            <a:r>
              <a:rPr lang="ru-RU" sz="1200" dirty="0">
                <a:solidFill>
                  <a:schemeClr val="accent6">
                    <a:lumMod val="75000"/>
                  </a:schemeClr>
                </a:solidFill>
                <a:latin typeface="Century Gothic" panose="020B0502020202020204" pitchFamily="34" charset="0"/>
              </a:rPr>
              <a:t>коренных малочисленных народностей Сибири </a:t>
            </a:r>
            <a:r>
              <a:rPr lang="ru-RU" sz="1000" dirty="0" smtClean="0">
                <a:solidFill>
                  <a:schemeClr val="accent1">
                    <a:lumMod val="75000"/>
                  </a:schemeClr>
                </a:solidFill>
                <a:latin typeface="Century Gothic" panose="020B0502020202020204" pitchFamily="34" charset="0"/>
              </a:rPr>
              <a:t>(</a:t>
            </a:r>
            <a:r>
              <a:rPr lang="ru-RU" sz="1000" dirty="0">
                <a:solidFill>
                  <a:schemeClr val="accent1">
                    <a:lumMod val="75000"/>
                  </a:schemeClr>
                </a:solidFill>
                <a:latin typeface="Century Gothic" panose="020B0502020202020204" pitchFamily="34" charset="0"/>
              </a:rPr>
              <a:t>август-ноябрь </a:t>
            </a:r>
            <a:r>
              <a:rPr lang="ru-RU" sz="1000" dirty="0" smtClean="0">
                <a:solidFill>
                  <a:schemeClr val="accent1">
                    <a:lumMod val="75000"/>
                  </a:schemeClr>
                </a:solidFill>
                <a:latin typeface="Century Gothic" panose="020B0502020202020204" pitchFamily="34" charset="0"/>
              </a:rPr>
              <a:t>2021)</a:t>
            </a:r>
            <a:endParaRPr lang="ru-RU" sz="1000" dirty="0">
              <a:solidFill>
                <a:schemeClr val="accent1">
                  <a:lumMod val="75000"/>
                </a:schemeClr>
              </a:solidFill>
              <a:latin typeface="Century Gothic" panose="020B0502020202020204" pitchFamily="34" charset="0"/>
            </a:endParaRPr>
          </a:p>
        </p:txBody>
      </p:sp>
      <p:cxnSp>
        <p:nvCxnSpPr>
          <p:cNvPr id="52" name="Прямая со стрелкой 51"/>
          <p:cNvCxnSpPr/>
          <p:nvPr/>
        </p:nvCxnSpPr>
        <p:spPr>
          <a:xfrm>
            <a:off x="5647656" y="2876942"/>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5673908" y="3764981"/>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748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305374" y="-828203"/>
            <a:ext cx="3690883" cy="270523"/>
          </a:xfrm>
          <a:prstGeom prst="rect">
            <a:avLst/>
          </a:prstGeom>
          <a:ln w="9525"/>
        </p:spPr>
        <p:style>
          <a:lnRef idx="2">
            <a:schemeClr val="accent6"/>
          </a:lnRef>
          <a:fillRef idx="1">
            <a:schemeClr val="lt1"/>
          </a:fillRef>
          <a:effectRef idx="0">
            <a:schemeClr val="accent6"/>
          </a:effectRef>
          <a:fontRef idx="minor">
            <a:schemeClr val="dk1"/>
          </a:fontRef>
        </p:style>
        <p:txBody>
          <a:bodyPr wrap="square">
            <a:spAutoFit/>
          </a:bodyPr>
          <a:lstStyle/>
          <a:p>
            <a:r>
              <a:rPr lang="ru-RU" sz="1158" dirty="0">
                <a:latin typeface="PT Astra Serif(Заголовки)"/>
              </a:rPr>
              <a:t>Патриотическое воспитание</a:t>
            </a:r>
            <a:endParaRPr lang="ru-RU" sz="1158" dirty="0"/>
          </a:p>
        </p:txBody>
      </p:sp>
      <p:sp>
        <p:nvSpPr>
          <p:cNvPr id="11" name="Заголовок 1"/>
          <p:cNvSpPr>
            <a:spLocks noGrp="1"/>
          </p:cNvSpPr>
          <p:nvPr>
            <p:ph type="title"/>
          </p:nvPr>
        </p:nvSpPr>
        <p:spPr>
          <a:xfrm>
            <a:off x="627476" y="1620069"/>
            <a:ext cx="3235217" cy="413138"/>
          </a:xfrm>
        </p:spPr>
        <p:txBody>
          <a:bodyPr/>
          <a:lstStyle/>
          <a:p>
            <a:r>
              <a:rPr lang="ru-RU" sz="1389" b="1" dirty="0">
                <a:solidFill>
                  <a:srgbClr val="EC5F0F"/>
                </a:solidFill>
                <a:latin typeface="Century Gothic" panose="020B0502020202020204" pitchFamily="34" charset="0"/>
              </a:rPr>
              <a:t>Экологическое воспитание</a:t>
            </a:r>
          </a:p>
        </p:txBody>
      </p:sp>
      <p:sp>
        <p:nvSpPr>
          <p:cNvPr id="12" name="Прямоугольник 11">
            <a:extLst>
              <a:ext uri="{FF2B5EF4-FFF2-40B4-BE49-F238E27FC236}">
                <a16:creationId xmlns:a16="http://schemas.microsoft.com/office/drawing/2014/main" xmlns="" id="{06303101-1E77-4C77-8A30-A22484C695F4}"/>
              </a:ext>
            </a:extLst>
          </p:cNvPr>
          <p:cNvSpPr/>
          <p:nvPr/>
        </p:nvSpPr>
        <p:spPr>
          <a:xfrm rot="10800000" flipV="1">
            <a:off x="1304419" y="1110662"/>
            <a:ext cx="5745647" cy="45362"/>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984"/>
          </a:p>
        </p:txBody>
      </p:sp>
      <p:sp>
        <p:nvSpPr>
          <p:cNvPr id="13" name="Прямоугольник 12">
            <a:extLst>
              <a:ext uri="{FF2B5EF4-FFF2-40B4-BE49-F238E27FC236}">
                <a16:creationId xmlns:a16="http://schemas.microsoft.com/office/drawing/2014/main" xmlns="" id="{2DB9C1C5-2440-4B2F-87AE-75644FB9703F}"/>
              </a:ext>
            </a:extLst>
          </p:cNvPr>
          <p:cNvSpPr/>
          <p:nvPr/>
        </p:nvSpPr>
        <p:spPr>
          <a:xfrm>
            <a:off x="2880072" y="970792"/>
            <a:ext cx="5002992" cy="4123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86"/>
          </a:p>
        </p:txBody>
      </p:sp>
      <p:sp>
        <p:nvSpPr>
          <p:cNvPr id="14" name="Прямоугольник 13">
            <a:extLst>
              <a:ext uri="{FF2B5EF4-FFF2-40B4-BE49-F238E27FC236}">
                <a16:creationId xmlns:a16="http://schemas.microsoft.com/office/drawing/2014/main" xmlns="" id="{8FD57ADB-097C-4F85-A796-84746BE2D9E8}"/>
              </a:ext>
            </a:extLst>
          </p:cNvPr>
          <p:cNvSpPr/>
          <p:nvPr/>
        </p:nvSpPr>
        <p:spPr>
          <a:xfrm>
            <a:off x="504031" y="750836"/>
            <a:ext cx="4500055" cy="690738"/>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cap="all" dirty="0"/>
          </a:p>
        </p:txBody>
      </p:sp>
      <p:sp>
        <p:nvSpPr>
          <p:cNvPr id="37" name="object 22"/>
          <p:cNvSpPr/>
          <p:nvPr/>
        </p:nvSpPr>
        <p:spPr>
          <a:xfrm>
            <a:off x="4145625" y="2088105"/>
            <a:ext cx="0" cy="3808095"/>
          </a:xfrm>
          <a:custGeom>
            <a:avLst/>
            <a:gdLst/>
            <a:ahLst/>
            <a:cxnLst/>
            <a:rect l="l" t="t" r="r" b="b"/>
            <a:pathLst>
              <a:path h="3808095">
                <a:moveTo>
                  <a:pt x="0" y="0"/>
                </a:moveTo>
                <a:lnTo>
                  <a:pt x="0" y="3807777"/>
                </a:lnTo>
              </a:path>
            </a:pathLst>
          </a:custGeom>
          <a:ln w="15875">
            <a:solidFill>
              <a:schemeClr val="accent6"/>
            </a:solidFill>
            <a:prstDash val="sysDash"/>
          </a:ln>
        </p:spPr>
        <p:txBody>
          <a:bodyPr wrap="square" lIns="0" tIns="0" rIns="0" bIns="0" rtlCol="0"/>
          <a:lstStyle/>
          <a:p>
            <a:endParaRPr>
              <a:latin typeface="Century Gothic" panose="020B0502020202020204" pitchFamily="34" charset="0"/>
            </a:endParaRPr>
          </a:p>
        </p:txBody>
      </p:sp>
      <p:sp>
        <p:nvSpPr>
          <p:cNvPr id="21" name="Прямоугольник 20"/>
          <p:cNvSpPr/>
          <p:nvPr/>
        </p:nvSpPr>
        <p:spPr>
          <a:xfrm>
            <a:off x="145294" y="2031426"/>
            <a:ext cx="3929238" cy="646331"/>
          </a:xfrm>
          <a:prstGeom prst="rect">
            <a:avLst/>
          </a:prstGeom>
        </p:spPr>
        <p:txBody>
          <a:bodyPr wrap="square">
            <a:spAutoFit/>
          </a:bodyPr>
          <a:lstStyle/>
          <a:p>
            <a:pPr marL="171450" indent="-171450">
              <a:buFont typeface="Wingdings" panose="05000000000000000000" pitchFamily="2" charset="2"/>
              <a:buChar char="ü"/>
            </a:pPr>
            <a:r>
              <a:rPr lang="ru-RU" sz="1200" b="1" dirty="0">
                <a:solidFill>
                  <a:schemeClr val="accent1">
                    <a:lumMod val="75000"/>
                  </a:schemeClr>
                </a:solidFill>
                <a:latin typeface="Century Gothic" panose="020B0502020202020204" pitchFamily="34" charset="0"/>
              </a:rPr>
              <a:t>Концепция экологического образования и формирования экологической культуры населения Томской области на 2021 – 2030 гг.</a:t>
            </a:r>
          </a:p>
        </p:txBody>
      </p:sp>
      <p:sp>
        <p:nvSpPr>
          <p:cNvPr id="23" name="TextBox 22"/>
          <p:cNvSpPr txBox="1"/>
          <p:nvPr/>
        </p:nvSpPr>
        <p:spPr>
          <a:xfrm>
            <a:off x="133966" y="2844945"/>
            <a:ext cx="3600152" cy="738664"/>
          </a:xfrm>
          <a:prstGeom prst="rect">
            <a:avLst/>
          </a:prstGeom>
          <a:noFill/>
        </p:spPr>
        <p:txBody>
          <a:bodyPr wrap="square" rtlCol="0">
            <a:spAutoFit/>
          </a:bodyPr>
          <a:lstStyle/>
          <a:p>
            <a:pPr marL="171450" indent="-171450">
              <a:buFont typeface="Wingdings" panose="05000000000000000000" pitchFamily="2" charset="2"/>
              <a:buChar char="ü"/>
            </a:pPr>
            <a:r>
              <a:rPr lang="ru-RU" sz="1200" b="1" dirty="0">
                <a:solidFill>
                  <a:schemeClr val="accent1">
                    <a:lumMod val="75000"/>
                  </a:schemeClr>
                </a:solidFill>
                <a:latin typeface="Century Gothic" panose="020B0502020202020204" pitchFamily="34" charset="0"/>
              </a:rPr>
              <a:t>Школьные лесничества </a:t>
            </a:r>
            <a:endParaRPr lang="ru-RU" sz="1200" b="1" dirty="0" smtClean="0">
              <a:solidFill>
                <a:schemeClr val="accent1">
                  <a:lumMod val="75000"/>
                </a:schemeClr>
              </a:solidFill>
              <a:latin typeface="Century Gothic" panose="020B0502020202020204" pitchFamily="34" charset="0"/>
            </a:endParaRPr>
          </a:p>
          <a:p>
            <a:r>
              <a:rPr lang="ru-RU" sz="900" dirty="0" smtClean="0">
                <a:solidFill>
                  <a:schemeClr val="accent1">
                    <a:lumMod val="75000"/>
                  </a:schemeClr>
                </a:solidFill>
                <a:latin typeface="Century Gothic" panose="020B0502020202020204" pitchFamily="34" charset="0"/>
              </a:rPr>
              <a:t>    2020/2021 </a:t>
            </a:r>
            <a:r>
              <a:rPr lang="ru-RU" sz="900" dirty="0">
                <a:solidFill>
                  <a:schemeClr val="accent1">
                    <a:lumMod val="75000"/>
                  </a:schemeClr>
                </a:solidFill>
                <a:latin typeface="Century Gothic" panose="020B0502020202020204" pitchFamily="34" charset="0"/>
              </a:rPr>
              <a:t>уч. г. </a:t>
            </a:r>
            <a:r>
              <a:rPr lang="ru-RU" sz="900" dirty="0" smtClean="0">
                <a:solidFill>
                  <a:schemeClr val="accent1">
                    <a:lumMod val="75000"/>
                  </a:schemeClr>
                </a:solidFill>
                <a:latin typeface="Century Gothic" panose="020B0502020202020204" pitchFamily="34" charset="0"/>
              </a:rPr>
              <a:t>39 </a:t>
            </a:r>
            <a:r>
              <a:rPr lang="ru-RU" sz="900" dirty="0" err="1" smtClean="0">
                <a:solidFill>
                  <a:schemeClr val="accent1">
                    <a:lumMod val="75000"/>
                  </a:schemeClr>
                </a:solidFill>
                <a:latin typeface="Century Gothic" panose="020B0502020202020204" pitchFamily="34" charset="0"/>
              </a:rPr>
              <a:t>шк</a:t>
            </a:r>
            <a:r>
              <a:rPr lang="ru-RU" sz="900" dirty="0" smtClean="0">
                <a:solidFill>
                  <a:schemeClr val="accent1">
                    <a:lumMod val="75000"/>
                  </a:schemeClr>
                </a:solidFill>
                <a:latin typeface="Century Gothic" panose="020B0502020202020204" pitchFamily="34" charset="0"/>
              </a:rPr>
              <a:t>. </a:t>
            </a:r>
            <a:r>
              <a:rPr lang="ru-RU" sz="900" dirty="0">
                <a:solidFill>
                  <a:schemeClr val="accent1">
                    <a:lumMod val="75000"/>
                  </a:schemeClr>
                </a:solidFill>
                <a:latin typeface="Century Gothic" panose="020B0502020202020204" pitchFamily="34" charset="0"/>
              </a:rPr>
              <a:t>лесничеств </a:t>
            </a:r>
            <a:endParaRPr lang="ru-RU" sz="900" dirty="0" smtClean="0">
              <a:solidFill>
                <a:schemeClr val="accent1">
                  <a:lumMod val="75000"/>
                </a:schemeClr>
              </a:solidFill>
              <a:latin typeface="Century Gothic" panose="020B0502020202020204" pitchFamily="34" charset="0"/>
            </a:endParaRPr>
          </a:p>
          <a:p>
            <a:r>
              <a:rPr lang="ru-RU" sz="900" dirty="0" smtClean="0">
                <a:solidFill>
                  <a:schemeClr val="accent1">
                    <a:lumMod val="75000"/>
                  </a:schemeClr>
                </a:solidFill>
                <a:latin typeface="Century Gothic" panose="020B0502020202020204" pitchFamily="34" charset="0"/>
              </a:rPr>
              <a:t>    (</a:t>
            </a:r>
            <a:r>
              <a:rPr lang="ru-RU" sz="900" dirty="0">
                <a:solidFill>
                  <a:schemeClr val="accent1">
                    <a:lumMod val="75000"/>
                  </a:schemeClr>
                </a:solidFill>
                <a:latin typeface="Century Gothic" panose="020B0502020202020204" pitchFamily="34" charset="0"/>
              </a:rPr>
              <a:t>700 обучающихся)  в 17 </a:t>
            </a:r>
            <a:r>
              <a:rPr lang="ru-RU" sz="900" dirty="0" smtClean="0">
                <a:solidFill>
                  <a:schemeClr val="accent1">
                    <a:lumMod val="75000"/>
                  </a:schemeClr>
                </a:solidFill>
                <a:latin typeface="Century Gothic" panose="020B0502020202020204" pitchFamily="34" charset="0"/>
              </a:rPr>
              <a:t>МО</a:t>
            </a:r>
            <a:endParaRPr lang="ru-RU" sz="900" dirty="0">
              <a:solidFill>
                <a:schemeClr val="accent1">
                  <a:lumMod val="75000"/>
                </a:schemeClr>
              </a:solidFill>
              <a:latin typeface="Century Gothic" panose="020B0502020202020204" pitchFamily="34" charset="0"/>
            </a:endParaRPr>
          </a:p>
          <a:p>
            <a:pPr marL="171450" indent="-171450" algn="ctr">
              <a:buFont typeface="Wingdings" panose="05000000000000000000" pitchFamily="2" charset="2"/>
              <a:buChar char="ü"/>
            </a:pPr>
            <a:endParaRPr lang="ru-RU" sz="1200" dirty="0">
              <a:solidFill>
                <a:schemeClr val="accent1">
                  <a:lumMod val="75000"/>
                </a:schemeClr>
              </a:solidFill>
            </a:endParaRPr>
          </a:p>
        </p:txBody>
      </p:sp>
      <p:sp>
        <p:nvSpPr>
          <p:cNvPr id="28" name="TextBox 27"/>
          <p:cNvSpPr txBox="1"/>
          <p:nvPr/>
        </p:nvSpPr>
        <p:spPr>
          <a:xfrm>
            <a:off x="74445" y="5397917"/>
            <a:ext cx="3889754" cy="461665"/>
          </a:xfrm>
          <a:prstGeom prst="rect">
            <a:avLst/>
          </a:prstGeom>
          <a:noFill/>
        </p:spPr>
        <p:txBody>
          <a:bodyPr wrap="square" rtlCol="0">
            <a:spAutoFit/>
          </a:bodyPr>
          <a:lstStyle/>
          <a:p>
            <a:pPr marL="171450" indent="-171450">
              <a:buFont typeface="Wingdings" panose="05000000000000000000" pitchFamily="2" charset="2"/>
              <a:buChar char="ü"/>
            </a:pPr>
            <a:r>
              <a:rPr lang="ru-RU" sz="1200" b="1" dirty="0">
                <a:solidFill>
                  <a:schemeClr val="accent1">
                    <a:lumMod val="75000"/>
                  </a:schemeClr>
                </a:solidFill>
                <a:latin typeface="Century Gothic" panose="020B0502020202020204" pitchFamily="34" charset="0"/>
              </a:rPr>
              <a:t>Цифровые лаборатории </a:t>
            </a:r>
            <a:r>
              <a:rPr lang="ru-RU" sz="1200" dirty="0">
                <a:solidFill>
                  <a:schemeClr val="accent1">
                    <a:lumMod val="75000"/>
                  </a:schemeClr>
                </a:solidFill>
                <a:latin typeface="Century Gothic" panose="020B0502020202020204" pitchFamily="34" charset="0"/>
              </a:rPr>
              <a:t>по </a:t>
            </a:r>
            <a:r>
              <a:rPr lang="ru-RU" sz="1200" dirty="0" err="1">
                <a:solidFill>
                  <a:schemeClr val="accent1">
                    <a:lumMod val="75000"/>
                  </a:schemeClr>
                </a:solidFill>
                <a:latin typeface="Century Gothic" panose="020B0502020202020204" pitchFamily="34" charset="0"/>
              </a:rPr>
              <a:t>экомониторингу</a:t>
            </a:r>
            <a:r>
              <a:rPr lang="ru-RU" sz="1200" dirty="0">
                <a:solidFill>
                  <a:schemeClr val="accent1">
                    <a:lumMod val="75000"/>
                  </a:schemeClr>
                </a:solidFill>
                <a:latin typeface="Century Gothic" panose="020B0502020202020204" pitchFamily="34" charset="0"/>
              </a:rPr>
              <a:t>, агроэкологии, лесному профилю</a:t>
            </a:r>
          </a:p>
        </p:txBody>
      </p:sp>
      <p:sp>
        <p:nvSpPr>
          <p:cNvPr id="29" name="Прямоугольник 28"/>
          <p:cNvSpPr/>
          <p:nvPr/>
        </p:nvSpPr>
        <p:spPr>
          <a:xfrm>
            <a:off x="60049" y="3565301"/>
            <a:ext cx="2986354" cy="523220"/>
          </a:xfrm>
          <a:prstGeom prst="rect">
            <a:avLst/>
          </a:prstGeom>
        </p:spPr>
        <p:txBody>
          <a:bodyPr wrap="square">
            <a:spAutoFit/>
          </a:bodyPr>
          <a:lstStyle/>
          <a:p>
            <a:pPr marL="171450" indent="-171450">
              <a:buFont typeface="Wingdings" panose="05000000000000000000" pitchFamily="2" charset="2"/>
              <a:buChar char="ü"/>
            </a:pPr>
            <a:r>
              <a:rPr lang="ru-RU" sz="1200" b="1" dirty="0" smtClean="0">
                <a:solidFill>
                  <a:schemeClr val="accent1">
                    <a:lumMod val="75000"/>
                  </a:schemeClr>
                </a:solidFill>
                <a:latin typeface="Century Gothic" panose="020B0502020202020204" pitchFamily="34" charset="0"/>
              </a:rPr>
              <a:t>Создание </a:t>
            </a:r>
            <a:r>
              <a:rPr lang="ru-RU" sz="1200" b="1" dirty="0" err="1" smtClean="0">
                <a:solidFill>
                  <a:schemeClr val="accent1">
                    <a:lumMod val="75000"/>
                  </a:schemeClr>
                </a:solidFill>
                <a:latin typeface="Century Gothic" panose="020B0502020202020204" pitchFamily="34" charset="0"/>
              </a:rPr>
              <a:t>Экоцентров</a:t>
            </a:r>
            <a:r>
              <a:rPr lang="ru-RU" sz="1200" b="1" dirty="0" smtClean="0">
                <a:solidFill>
                  <a:schemeClr val="accent1">
                    <a:lumMod val="75000"/>
                  </a:schemeClr>
                </a:solidFill>
                <a:latin typeface="Century Gothic" panose="020B0502020202020204" pitchFamily="34" charset="0"/>
              </a:rPr>
              <a:t> </a:t>
            </a:r>
          </a:p>
          <a:p>
            <a:r>
              <a:rPr lang="ru-RU" sz="800" dirty="0" smtClean="0">
                <a:solidFill>
                  <a:schemeClr val="accent1">
                    <a:lumMod val="75000"/>
                  </a:schemeClr>
                </a:solidFill>
                <a:latin typeface="Century Gothic" panose="020B0502020202020204" pitchFamily="34" charset="0"/>
              </a:rPr>
              <a:t>      (</a:t>
            </a:r>
            <a:r>
              <a:rPr lang="ru-RU" sz="800" dirty="0">
                <a:solidFill>
                  <a:schemeClr val="accent1">
                    <a:lumMod val="75000"/>
                  </a:schemeClr>
                </a:solidFill>
                <a:latin typeface="Century Gothic" panose="020B0502020202020204" pitchFamily="34" charset="0"/>
              </a:rPr>
              <a:t>соглашение с ФГБОУ ДО ФЦДО</a:t>
            </a:r>
            <a:r>
              <a:rPr lang="ru-RU" sz="800" dirty="0" smtClean="0">
                <a:solidFill>
                  <a:schemeClr val="accent1">
                    <a:lumMod val="75000"/>
                  </a:schemeClr>
                </a:solidFill>
                <a:latin typeface="Century Gothic" panose="020B0502020202020204" pitchFamily="34" charset="0"/>
              </a:rPr>
              <a:t>)</a:t>
            </a:r>
          </a:p>
          <a:p>
            <a:r>
              <a:rPr lang="ru-RU" sz="800" dirty="0">
                <a:solidFill>
                  <a:schemeClr val="accent1">
                    <a:lumMod val="75000"/>
                  </a:schemeClr>
                </a:solidFill>
                <a:latin typeface="Century Gothic" panose="020B0502020202020204" pitchFamily="34" charset="0"/>
              </a:rPr>
              <a:t> </a:t>
            </a:r>
            <a:r>
              <a:rPr lang="ru-RU" sz="800" dirty="0" smtClean="0">
                <a:solidFill>
                  <a:schemeClr val="accent1">
                    <a:lumMod val="75000"/>
                  </a:schemeClr>
                </a:solidFill>
                <a:latin typeface="Century Gothic" panose="020B0502020202020204" pitchFamily="34" charset="0"/>
              </a:rPr>
              <a:t>      2020/2021 </a:t>
            </a:r>
            <a:r>
              <a:rPr lang="ru-RU" sz="800" dirty="0">
                <a:solidFill>
                  <a:schemeClr val="accent1">
                    <a:lumMod val="75000"/>
                  </a:schemeClr>
                </a:solidFill>
                <a:latin typeface="Century Gothic" panose="020B0502020202020204" pitchFamily="34" charset="0"/>
              </a:rPr>
              <a:t>уч. г. </a:t>
            </a:r>
            <a:r>
              <a:rPr lang="ru-RU" sz="800" dirty="0" smtClean="0">
                <a:solidFill>
                  <a:schemeClr val="accent1">
                    <a:lumMod val="75000"/>
                  </a:schemeClr>
                </a:solidFill>
                <a:latin typeface="Century Gothic" panose="020B0502020202020204" pitchFamily="34" charset="0"/>
              </a:rPr>
              <a:t>в 16 МО</a:t>
            </a:r>
            <a:endParaRPr lang="ru-RU" sz="800" dirty="0">
              <a:solidFill>
                <a:schemeClr val="accent1">
                  <a:lumMod val="75000"/>
                </a:schemeClr>
              </a:solidFill>
              <a:latin typeface="Century Gothic" panose="020B0502020202020204" pitchFamily="34" charset="0"/>
            </a:endParaRPr>
          </a:p>
        </p:txBody>
      </p:sp>
      <p:sp>
        <p:nvSpPr>
          <p:cNvPr id="34" name="TextBox 33"/>
          <p:cNvSpPr txBox="1"/>
          <p:nvPr/>
        </p:nvSpPr>
        <p:spPr>
          <a:xfrm>
            <a:off x="77793" y="4404691"/>
            <a:ext cx="2884123" cy="646331"/>
          </a:xfrm>
          <a:prstGeom prst="rect">
            <a:avLst/>
          </a:prstGeom>
          <a:noFill/>
        </p:spPr>
        <p:txBody>
          <a:bodyPr wrap="none" rtlCol="0">
            <a:spAutoFit/>
          </a:bodyPr>
          <a:lstStyle/>
          <a:p>
            <a:pPr marL="171450" indent="-171450">
              <a:buFont typeface="Wingdings" panose="05000000000000000000" pitchFamily="2" charset="2"/>
              <a:buChar char="ü"/>
            </a:pPr>
            <a:r>
              <a:rPr lang="ru-RU" sz="1200" dirty="0" smtClean="0">
                <a:solidFill>
                  <a:schemeClr val="accent1">
                    <a:lumMod val="75000"/>
                  </a:schemeClr>
                </a:solidFill>
                <a:latin typeface="Century Gothic" panose="020B0502020202020204" pitchFamily="34" charset="0"/>
              </a:rPr>
              <a:t>Создание муниципальных </a:t>
            </a:r>
          </a:p>
          <a:p>
            <a:r>
              <a:rPr lang="ru-RU" sz="1200" dirty="0" smtClean="0">
                <a:solidFill>
                  <a:schemeClr val="accent1">
                    <a:lumMod val="75000"/>
                  </a:schemeClr>
                </a:solidFill>
                <a:latin typeface="Century Gothic" panose="020B0502020202020204" pitchFamily="34" charset="0"/>
              </a:rPr>
              <a:t>   межведомственных советов </a:t>
            </a:r>
          </a:p>
          <a:p>
            <a:r>
              <a:rPr lang="ru-RU" sz="1200" dirty="0" smtClean="0">
                <a:solidFill>
                  <a:schemeClr val="accent1">
                    <a:lumMod val="75000"/>
                  </a:schemeClr>
                </a:solidFill>
                <a:latin typeface="Century Gothic" panose="020B0502020202020204" pitchFamily="34" charset="0"/>
              </a:rPr>
              <a:t>   по экологическому образования</a:t>
            </a:r>
            <a:endParaRPr lang="ru-RU" sz="1200" dirty="0">
              <a:solidFill>
                <a:schemeClr val="accent1">
                  <a:lumMod val="75000"/>
                </a:schemeClr>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AA23CAE1-5760-4F5C-8FE4-481897F5B882}"/>
              </a:ext>
            </a:extLst>
          </p:cNvPr>
          <p:cNvSpPr txBox="1"/>
          <p:nvPr/>
        </p:nvSpPr>
        <p:spPr>
          <a:xfrm>
            <a:off x="600892" y="860332"/>
            <a:ext cx="4403194" cy="513482"/>
          </a:xfrm>
          <a:prstGeom prst="rect">
            <a:avLst/>
          </a:prstGeom>
          <a:noFill/>
        </p:spPr>
        <p:txBody>
          <a:bodyPr wrap="square" lIns="69097" tIns="34548" rIns="69097" bIns="34548">
            <a:spAutoFit/>
          </a:bodyPr>
          <a:lstStyle/>
          <a:p>
            <a:pPr marL="9596" defTabSz="690947">
              <a:spcBef>
                <a:spcPts val="75"/>
              </a:spcBef>
              <a:defRPr/>
            </a:pPr>
            <a:r>
              <a:rPr lang="ru-RU" sz="1400" b="1" spc="-26" dirty="0" smtClean="0">
                <a:solidFill>
                  <a:schemeClr val="bg1"/>
                </a:solidFill>
                <a:latin typeface="Century Gothic" panose="020B0502020202020204" pitchFamily="34" charset="0"/>
                <a:cs typeface="Gotham Pro Black" panose="02000903040000020004" pitchFamily="2" charset="0"/>
              </a:rPr>
              <a:t>ВОСПИТАТЕЛЬНЫЙ ПОТЕНЦИАЛ ОБЩЕГО </a:t>
            </a:r>
          </a:p>
          <a:p>
            <a:pPr marL="9596" defTabSz="690947">
              <a:spcBef>
                <a:spcPts val="75"/>
              </a:spcBef>
              <a:defRPr/>
            </a:pPr>
            <a:r>
              <a:rPr lang="ru-RU" sz="1400" b="1" spc="-26" dirty="0" smtClean="0">
                <a:solidFill>
                  <a:schemeClr val="bg1"/>
                </a:solidFill>
                <a:latin typeface="Century Gothic" panose="020B0502020202020204" pitchFamily="34" charset="0"/>
                <a:cs typeface="Gotham Pro Black" panose="02000903040000020004" pitchFamily="2" charset="0"/>
              </a:rPr>
              <a:t>И ДОПОЛНИТЕЛЬНОГО ОБРАЗОВАНИЯ</a:t>
            </a:r>
            <a:endParaRPr lang="ru-RU" sz="1400" b="1" spc="-26" dirty="0">
              <a:solidFill>
                <a:schemeClr val="bg1"/>
              </a:solidFill>
              <a:latin typeface="Century Gothic" panose="020B0502020202020204" pitchFamily="34" charset="0"/>
              <a:cs typeface="Gotham Pro Black" panose="02000903040000020004" pitchFamily="2" charset="0"/>
            </a:endParaRPr>
          </a:p>
        </p:txBody>
      </p:sp>
      <p:sp>
        <p:nvSpPr>
          <p:cNvPr id="27" name="Прямоугольник 26"/>
          <p:cNvSpPr/>
          <p:nvPr/>
        </p:nvSpPr>
        <p:spPr>
          <a:xfrm>
            <a:off x="3078119" y="2829088"/>
            <a:ext cx="1048685" cy="307777"/>
          </a:xfrm>
          <a:prstGeom prst="rect">
            <a:avLst/>
          </a:prstGeom>
        </p:spPr>
        <p:txBody>
          <a:bodyPr wrap="none">
            <a:spAutoFit/>
          </a:bodyPr>
          <a:lstStyle/>
          <a:p>
            <a:r>
              <a:rPr lang="ru-RU" sz="1400" b="1" dirty="0">
                <a:solidFill>
                  <a:schemeClr val="accent6">
                    <a:lumMod val="75000"/>
                  </a:schemeClr>
                </a:solidFill>
                <a:latin typeface="Century Gothic" panose="020B0502020202020204" pitchFamily="34" charset="0"/>
              </a:rPr>
              <a:t>в</a:t>
            </a:r>
            <a:r>
              <a:rPr lang="ru-RU" sz="1400" b="1" dirty="0" smtClean="0">
                <a:solidFill>
                  <a:schemeClr val="accent6">
                    <a:lumMod val="75000"/>
                  </a:schemeClr>
                </a:solidFill>
                <a:latin typeface="Century Gothic" panose="020B0502020202020204" pitchFamily="34" charset="0"/>
              </a:rPr>
              <a:t> 80% МО</a:t>
            </a:r>
            <a:endParaRPr lang="ru-RU" sz="1400" b="1" dirty="0">
              <a:solidFill>
                <a:schemeClr val="accent6">
                  <a:lumMod val="75000"/>
                </a:schemeClr>
              </a:solidFill>
              <a:latin typeface="Century Gothic" panose="020B0502020202020204" pitchFamily="34" charset="0"/>
            </a:endParaRPr>
          </a:p>
        </p:txBody>
      </p:sp>
      <p:cxnSp>
        <p:nvCxnSpPr>
          <p:cNvPr id="35" name="Прямая со стрелкой 34"/>
          <p:cNvCxnSpPr/>
          <p:nvPr/>
        </p:nvCxnSpPr>
        <p:spPr>
          <a:xfrm>
            <a:off x="2448024" y="2991857"/>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2955892" y="3663395"/>
            <a:ext cx="1149674" cy="307777"/>
          </a:xfrm>
          <a:prstGeom prst="rect">
            <a:avLst/>
          </a:prstGeom>
        </p:spPr>
        <p:txBody>
          <a:bodyPr wrap="none">
            <a:spAutoFit/>
          </a:bodyPr>
          <a:lstStyle/>
          <a:p>
            <a:r>
              <a:rPr lang="ru-RU" sz="1400" b="1" dirty="0">
                <a:solidFill>
                  <a:schemeClr val="accent6">
                    <a:lumMod val="75000"/>
                  </a:schemeClr>
                </a:solidFill>
                <a:latin typeface="Century Gothic" panose="020B0502020202020204" pitchFamily="34" charset="0"/>
              </a:rPr>
              <a:t>в</a:t>
            </a:r>
            <a:r>
              <a:rPr lang="ru-RU" sz="1400" b="1" dirty="0" smtClean="0">
                <a:solidFill>
                  <a:schemeClr val="accent6">
                    <a:lumMod val="75000"/>
                  </a:schemeClr>
                </a:solidFill>
                <a:latin typeface="Century Gothic" panose="020B0502020202020204" pitchFamily="34" charset="0"/>
              </a:rPr>
              <a:t> 100% МО</a:t>
            </a:r>
            <a:endParaRPr lang="ru-RU" sz="1400" b="1" dirty="0">
              <a:solidFill>
                <a:schemeClr val="accent6">
                  <a:lumMod val="75000"/>
                </a:schemeClr>
              </a:solidFill>
              <a:latin typeface="Century Gothic" panose="020B0502020202020204" pitchFamily="34" charset="0"/>
            </a:endParaRPr>
          </a:p>
        </p:txBody>
      </p:sp>
      <p:cxnSp>
        <p:nvCxnSpPr>
          <p:cNvPr id="40" name="Прямая со стрелкой 39"/>
          <p:cNvCxnSpPr/>
          <p:nvPr/>
        </p:nvCxnSpPr>
        <p:spPr>
          <a:xfrm>
            <a:off x="2449383" y="3826164"/>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1" name="Прямоугольник 40"/>
          <p:cNvSpPr/>
          <p:nvPr/>
        </p:nvSpPr>
        <p:spPr>
          <a:xfrm>
            <a:off x="2980896" y="4435416"/>
            <a:ext cx="793807" cy="307777"/>
          </a:xfrm>
          <a:prstGeom prst="rect">
            <a:avLst/>
          </a:prstGeom>
        </p:spPr>
        <p:txBody>
          <a:bodyPr wrap="none">
            <a:spAutoFit/>
          </a:bodyPr>
          <a:lstStyle/>
          <a:p>
            <a:r>
              <a:rPr lang="ru-RU" sz="1400" b="1" dirty="0">
                <a:solidFill>
                  <a:schemeClr val="accent6">
                    <a:lumMod val="75000"/>
                  </a:schemeClr>
                </a:solidFill>
                <a:latin typeface="Century Gothic" panose="020B0502020202020204" pitchFamily="34" charset="0"/>
              </a:rPr>
              <a:t>в</a:t>
            </a:r>
            <a:r>
              <a:rPr lang="ru-RU" sz="1400" b="1" dirty="0" smtClean="0">
                <a:solidFill>
                  <a:schemeClr val="accent6">
                    <a:lumMod val="75000"/>
                  </a:schemeClr>
                </a:solidFill>
                <a:latin typeface="Century Gothic" panose="020B0502020202020204" pitchFamily="34" charset="0"/>
              </a:rPr>
              <a:t> 4 МО</a:t>
            </a:r>
            <a:endParaRPr lang="ru-RU" sz="1400" b="1" dirty="0">
              <a:solidFill>
                <a:schemeClr val="accent6">
                  <a:lumMod val="75000"/>
                </a:schemeClr>
              </a:solidFill>
              <a:latin typeface="Century Gothic" panose="020B0502020202020204" pitchFamily="34" charset="0"/>
            </a:endParaRPr>
          </a:p>
        </p:txBody>
      </p:sp>
      <p:cxnSp>
        <p:nvCxnSpPr>
          <p:cNvPr id="45" name="Прямая со стрелкой 44"/>
          <p:cNvCxnSpPr/>
          <p:nvPr/>
        </p:nvCxnSpPr>
        <p:spPr>
          <a:xfrm>
            <a:off x="2474387" y="4598185"/>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6" name="Заголовок 1"/>
          <p:cNvSpPr txBox="1">
            <a:spLocks/>
          </p:cNvSpPr>
          <p:nvPr/>
        </p:nvSpPr>
        <p:spPr>
          <a:xfrm>
            <a:off x="4556714" y="1634421"/>
            <a:ext cx="3475964" cy="413138"/>
          </a:xfrm>
          <a:prstGeom prst="rect">
            <a:avLst/>
          </a:prstGeom>
        </p:spPr>
        <p:txBody>
          <a:bodyPr vert="horz" lIns="0" tIns="0" rIns="0" bIns="0" rtlCol="0" anchor="t" anchorCtr="0">
            <a:noAutofit/>
          </a:bodyPr>
          <a:lstStyle>
            <a:lvl1pPr algn="l" defTabSz="914400" rtl="0" eaLnBrk="1" latinLnBrk="0" hangingPunct="1">
              <a:spcBef>
                <a:spcPct val="0"/>
              </a:spcBef>
              <a:buNone/>
              <a:defRPr sz="4400" kern="1200">
                <a:solidFill>
                  <a:schemeClr val="tx1"/>
                </a:solidFill>
                <a:latin typeface="Tahoma" pitchFamily="34" charset="0"/>
                <a:ea typeface="+mj-ea"/>
                <a:cs typeface="Tahoma" pitchFamily="34" charset="0"/>
              </a:defRPr>
            </a:lvl1pPr>
          </a:lstStyle>
          <a:p>
            <a:r>
              <a:rPr lang="ru-RU" sz="1389" b="1" dirty="0">
                <a:solidFill>
                  <a:srgbClr val="EC5F0F"/>
                </a:solidFill>
                <a:latin typeface="Century Gothic" panose="020B0502020202020204" pitchFamily="34" charset="0"/>
              </a:rPr>
              <a:t>Воспитание культуры здорового образа жизни</a:t>
            </a:r>
          </a:p>
        </p:txBody>
      </p:sp>
      <p:sp>
        <p:nvSpPr>
          <p:cNvPr id="47" name="Прямоугольник 46"/>
          <p:cNvSpPr/>
          <p:nvPr/>
        </p:nvSpPr>
        <p:spPr>
          <a:xfrm>
            <a:off x="4189223" y="2159200"/>
            <a:ext cx="3060247" cy="600164"/>
          </a:xfrm>
          <a:prstGeom prst="rect">
            <a:avLst/>
          </a:prstGeom>
        </p:spPr>
        <p:txBody>
          <a:bodyPr wrap="square">
            <a:spAutoFit/>
          </a:bodyPr>
          <a:lstStyle/>
          <a:p>
            <a:pPr marL="285750" lvl="0" indent="-285750">
              <a:buFont typeface="Wingdings" panose="05000000000000000000" pitchFamily="2" charset="2"/>
              <a:buChar char="ü"/>
            </a:pPr>
            <a:r>
              <a:rPr lang="ru-RU" sz="1200" dirty="0">
                <a:solidFill>
                  <a:schemeClr val="accent1">
                    <a:lumMod val="75000"/>
                  </a:schemeClr>
                </a:solidFill>
                <a:latin typeface="Century Gothic" panose="020B0502020202020204" pitchFamily="34" charset="0"/>
              </a:rPr>
              <a:t>Реализация проекта </a:t>
            </a:r>
            <a:endParaRPr lang="ru-RU" sz="1200" dirty="0" smtClean="0">
              <a:solidFill>
                <a:schemeClr val="accent1">
                  <a:lumMod val="75000"/>
                </a:schemeClr>
              </a:solidFill>
              <a:latin typeface="Century Gothic" panose="020B0502020202020204" pitchFamily="34" charset="0"/>
            </a:endParaRPr>
          </a:p>
          <a:p>
            <a:pPr lvl="0"/>
            <a:r>
              <a:rPr lang="ru-RU" sz="1200" dirty="0" smtClean="0">
                <a:solidFill>
                  <a:schemeClr val="accent1">
                    <a:lumMod val="75000"/>
                  </a:schemeClr>
                </a:solidFill>
                <a:latin typeface="Century Gothic" panose="020B0502020202020204" pitchFamily="34" charset="0"/>
              </a:rPr>
              <a:t>      «</a:t>
            </a:r>
            <a:r>
              <a:rPr lang="ru-RU" sz="1200" dirty="0">
                <a:solidFill>
                  <a:schemeClr val="accent1">
                    <a:lumMod val="75000"/>
                  </a:schemeClr>
                </a:solidFill>
                <a:latin typeface="Century Gothic" panose="020B0502020202020204" pitchFamily="34" charset="0"/>
              </a:rPr>
              <a:t>Самбо в школу» </a:t>
            </a:r>
          </a:p>
          <a:p>
            <a:pPr lvl="0"/>
            <a:r>
              <a:rPr lang="ru-RU" sz="900" dirty="0" smtClean="0">
                <a:solidFill>
                  <a:schemeClr val="accent1">
                    <a:lumMod val="75000"/>
                  </a:schemeClr>
                </a:solidFill>
                <a:latin typeface="Century Gothic" panose="020B0502020202020204" pitchFamily="34" charset="0"/>
              </a:rPr>
              <a:t>        всего: 26 залов</a:t>
            </a:r>
            <a:endParaRPr lang="ru-RU" sz="900" dirty="0">
              <a:solidFill>
                <a:schemeClr val="accent1">
                  <a:lumMod val="75000"/>
                </a:schemeClr>
              </a:solidFill>
              <a:latin typeface="Century Gothic" panose="020B0502020202020204" pitchFamily="34" charset="0"/>
            </a:endParaRPr>
          </a:p>
        </p:txBody>
      </p:sp>
      <p:sp>
        <p:nvSpPr>
          <p:cNvPr id="48" name="Прямоугольник 47"/>
          <p:cNvSpPr/>
          <p:nvPr/>
        </p:nvSpPr>
        <p:spPr>
          <a:xfrm>
            <a:off x="4172215" y="4682635"/>
            <a:ext cx="1939493" cy="1292662"/>
          </a:xfrm>
          <a:prstGeom prst="rect">
            <a:avLst/>
          </a:prstGeom>
        </p:spPr>
        <p:txBody>
          <a:bodyPr wrap="square">
            <a:spAutoFit/>
          </a:bodyPr>
          <a:lstStyle/>
          <a:p>
            <a:pPr marL="285750" indent="-285750">
              <a:buFont typeface="Wingdings" panose="05000000000000000000" pitchFamily="2" charset="2"/>
              <a:buChar char="ü"/>
            </a:pPr>
            <a:r>
              <a:rPr lang="ru-RU" sz="1200" dirty="0">
                <a:solidFill>
                  <a:schemeClr val="accent1">
                    <a:lumMod val="75000"/>
                  </a:schemeClr>
                </a:solidFill>
                <a:latin typeface="Century Gothic" panose="020B0502020202020204" pitchFamily="34" charset="0"/>
              </a:rPr>
              <a:t>Президентские </a:t>
            </a:r>
            <a:endParaRPr lang="ru-RU" sz="1200" dirty="0" smtClean="0">
              <a:solidFill>
                <a:schemeClr val="accent1">
                  <a:lumMod val="75000"/>
                </a:schemeClr>
              </a:solidFill>
              <a:latin typeface="Century Gothic" panose="020B0502020202020204" pitchFamily="34" charset="0"/>
            </a:endParaRPr>
          </a:p>
          <a:p>
            <a:r>
              <a:rPr lang="ru-RU" sz="1200" dirty="0" smtClean="0">
                <a:solidFill>
                  <a:schemeClr val="accent1">
                    <a:lumMod val="75000"/>
                  </a:schemeClr>
                </a:solidFill>
                <a:latin typeface="Century Gothic" panose="020B0502020202020204" pitchFamily="34" charset="0"/>
              </a:rPr>
              <a:t>       состязания</a:t>
            </a:r>
          </a:p>
          <a:p>
            <a:r>
              <a:rPr lang="ru-RU" sz="1200" dirty="0" smtClean="0">
                <a:solidFill>
                  <a:schemeClr val="accent1">
                    <a:lumMod val="75000"/>
                  </a:schemeClr>
                </a:solidFill>
                <a:latin typeface="Century Gothic" panose="020B0502020202020204" pitchFamily="34" charset="0"/>
              </a:rPr>
              <a:t>       </a:t>
            </a:r>
            <a:r>
              <a:rPr lang="ru-RU" sz="1200" dirty="0">
                <a:solidFill>
                  <a:schemeClr val="accent1">
                    <a:lumMod val="75000"/>
                  </a:schemeClr>
                </a:solidFill>
                <a:latin typeface="Century Gothic" panose="020B0502020202020204" pitchFamily="34" charset="0"/>
              </a:rPr>
              <a:t>и Президентские </a:t>
            </a:r>
            <a:endParaRPr lang="ru-RU" sz="1200" dirty="0" smtClean="0">
              <a:solidFill>
                <a:schemeClr val="accent1">
                  <a:lumMod val="75000"/>
                </a:schemeClr>
              </a:solidFill>
              <a:latin typeface="Century Gothic" panose="020B0502020202020204" pitchFamily="34" charset="0"/>
            </a:endParaRPr>
          </a:p>
          <a:p>
            <a:r>
              <a:rPr lang="ru-RU" sz="1200" dirty="0">
                <a:solidFill>
                  <a:schemeClr val="accent1">
                    <a:lumMod val="75000"/>
                  </a:schemeClr>
                </a:solidFill>
                <a:latin typeface="Century Gothic" panose="020B0502020202020204" pitchFamily="34" charset="0"/>
              </a:rPr>
              <a:t> </a:t>
            </a:r>
            <a:r>
              <a:rPr lang="ru-RU" sz="1200" dirty="0" smtClean="0">
                <a:solidFill>
                  <a:schemeClr val="accent1">
                    <a:lumMod val="75000"/>
                  </a:schemeClr>
                </a:solidFill>
                <a:latin typeface="Century Gothic" panose="020B0502020202020204" pitchFamily="34" charset="0"/>
              </a:rPr>
              <a:t>      спортивные игры </a:t>
            </a:r>
          </a:p>
          <a:p>
            <a:r>
              <a:rPr lang="ru-RU" sz="900" dirty="0" smtClean="0">
                <a:solidFill>
                  <a:schemeClr val="accent1">
                    <a:lumMod val="75000"/>
                  </a:schemeClr>
                </a:solidFill>
                <a:latin typeface="Century Gothic" panose="020B0502020202020204" pitchFamily="34" charset="0"/>
              </a:rPr>
              <a:t>         2020/2021 </a:t>
            </a:r>
            <a:r>
              <a:rPr lang="ru-RU" sz="900" dirty="0">
                <a:solidFill>
                  <a:schemeClr val="accent1">
                    <a:lumMod val="75000"/>
                  </a:schemeClr>
                </a:solidFill>
                <a:latin typeface="Century Gothic" panose="020B0502020202020204" pitchFamily="34" charset="0"/>
              </a:rPr>
              <a:t>уч. г. – </a:t>
            </a:r>
            <a:r>
              <a:rPr lang="ru-RU" sz="900" dirty="0" smtClean="0">
                <a:solidFill>
                  <a:schemeClr val="accent1">
                    <a:lumMod val="75000"/>
                  </a:schemeClr>
                </a:solidFill>
                <a:latin typeface="Century Gothic" panose="020B0502020202020204" pitchFamily="34" charset="0"/>
              </a:rPr>
              <a:t>37000      </a:t>
            </a:r>
          </a:p>
          <a:p>
            <a:r>
              <a:rPr lang="ru-RU" sz="900" dirty="0">
                <a:solidFill>
                  <a:schemeClr val="accent1">
                    <a:lumMod val="75000"/>
                  </a:schemeClr>
                </a:solidFill>
                <a:latin typeface="Century Gothic" panose="020B0502020202020204" pitchFamily="34" charset="0"/>
              </a:rPr>
              <a:t> </a:t>
            </a:r>
            <a:r>
              <a:rPr lang="ru-RU" sz="900" dirty="0" smtClean="0">
                <a:solidFill>
                  <a:schemeClr val="accent1">
                    <a:lumMod val="75000"/>
                  </a:schemeClr>
                </a:solidFill>
                <a:latin typeface="Century Gothic" panose="020B0502020202020204" pitchFamily="34" charset="0"/>
              </a:rPr>
              <a:t>         обучающихся</a:t>
            </a:r>
            <a:endParaRPr lang="ru-RU" sz="900" dirty="0">
              <a:solidFill>
                <a:schemeClr val="accent1">
                  <a:lumMod val="75000"/>
                </a:schemeClr>
              </a:solidFill>
              <a:latin typeface="Century Gothic" panose="020B0502020202020204" pitchFamily="34" charset="0"/>
            </a:endParaRPr>
          </a:p>
          <a:p>
            <a:pPr marL="285750" lvl="0" indent="-285750">
              <a:buFont typeface="Wingdings" panose="05000000000000000000" pitchFamily="2" charset="2"/>
              <a:buChar char="ü"/>
            </a:pPr>
            <a:endParaRPr lang="ru-RU" sz="1200" dirty="0">
              <a:solidFill>
                <a:schemeClr val="accent1">
                  <a:lumMod val="75000"/>
                </a:schemeClr>
              </a:solidFill>
              <a:latin typeface="Arial" panose="020B0604020202020204" pitchFamily="34" charset="0"/>
              <a:cs typeface="Arial" panose="020B0604020202020204" pitchFamily="34" charset="0"/>
            </a:endParaRPr>
          </a:p>
        </p:txBody>
      </p:sp>
      <p:sp>
        <p:nvSpPr>
          <p:cNvPr id="49" name="TextBox 48"/>
          <p:cNvSpPr txBox="1"/>
          <p:nvPr/>
        </p:nvSpPr>
        <p:spPr>
          <a:xfrm>
            <a:off x="4156205" y="2987344"/>
            <a:ext cx="2068628" cy="646331"/>
          </a:xfrm>
          <a:prstGeom prst="rect">
            <a:avLst/>
          </a:prstGeom>
          <a:noFill/>
        </p:spPr>
        <p:txBody>
          <a:bodyPr wrap="square" rtlCol="0">
            <a:spAutoFit/>
          </a:bodyPr>
          <a:lstStyle/>
          <a:p>
            <a:pPr marL="285750" indent="-285750">
              <a:buFont typeface="Wingdings" panose="05000000000000000000" pitchFamily="2" charset="2"/>
              <a:buChar char="ü"/>
            </a:pPr>
            <a:r>
              <a:rPr lang="ru-RU" sz="1200" dirty="0">
                <a:solidFill>
                  <a:schemeClr val="accent1">
                    <a:lumMod val="75000"/>
                  </a:schemeClr>
                </a:solidFill>
                <a:latin typeface="Century Gothic" panose="020B0502020202020204" pitchFamily="34" charset="0"/>
              </a:rPr>
              <a:t>Открытие </a:t>
            </a:r>
            <a:r>
              <a:rPr lang="ru-RU" sz="1200" b="1" dirty="0">
                <a:solidFill>
                  <a:schemeClr val="accent1">
                    <a:lumMod val="75000"/>
                  </a:schemeClr>
                </a:solidFill>
                <a:latin typeface="Century Gothic" panose="020B0502020202020204" pitchFamily="34" charset="0"/>
              </a:rPr>
              <a:t>школьных </a:t>
            </a:r>
            <a:endParaRPr lang="ru-RU" sz="1200" b="1" dirty="0" smtClean="0">
              <a:solidFill>
                <a:schemeClr val="accent1">
                  <a:lumMod val="75000"/>
                </a:schemeClr>
              </a:solidFill>
              <a:latin typeface="Century Gothic" panose="020B0502020202020204" pitchFamily="34" charset="0"/>
            </a:endParaRPr>
          </a:p>
          <a:p>
            <a:r>
              <a:rPr lang="ru-RU" sz="1200" b="1" dirty="0" smtClean="0">
                <a:solidFill>
                  <a:schemeClr val="accent1">
                    <a:lumMod val="75000"/>
                  </a:schemeClr>
                </a:solidFill>
                <a:latin typeface="Century Gothic" panose="020B0502020202020204" pitchFamily="34" charset="0"/>
              </a:rPr>
              <a:t>      спортивных </a:t>
            </a:r>
            <a:r>
              <a:rPr lang="ru-RU" sz="1200" b="1" dirty="0">
                <a:solidFill>
                  <a:schemeClr val="accent1">
                    <a:lumMod val="75000"/>
                  </a:schemeClr>
                </a:solidFill>
                <a:latin typeface="Century Gothic" panose="020B0502020202020204" pitchFamily="34" charset="0"/>
              </a:rPr>
              <a:t>клубов </a:t>
            </a:r>
            <a:endParaRPr lang="ru-RU" sz="1200" b="1" dirty="0" smtClean="0">
              <a:solidFill>
                <a:schemeClr val="accent1">
                  <a:lumMod val="75000"/>
                </a:schemeClr>
              </a:solidFill>
              <a:latin typeface="Century Gothic" panose="020B0502020202020204" pitchFamily="34" charset="0"/>
            </a:endParaRPr>
          </a:p>
          <a:p>
            <a:r>
              <a:rPr lang="ru-RU" sz="1200" b="1" dirty="0">
                <a:solidFill>
                  <a:schemeClr val="accent1">
                    <a:lumMod val="75000"/>
                  </a:schemeClr>
                </a:solidFill>
                <a:latin typeface="Century Gothic" panose="020B0502020202020204" pitchFamily="34" charset="0"/>
              </a:rPr>
              <a:t> </a:t>
            </a:r>
            <a:r>
              <a:rPr lang="ru-RU" sz="1200" b="1" dirty="0" smtClean="0">
                <a:solidFill>
                  <a:schemeClr val="accent1">
                    <a:lumMod val="75000"/>
                  </a:schemeClr>
                </a:solidFill>
                <a:latin typeface="Century Gothic" panose="020B0502020202020204" pitchFamily="34" charset="0"/>
              </a:rPr>
              <a:t>      </a:t>
            </a:r>
            <a:r>
              <a:rPr lang="ru-RU" sz="900" dirty="0" smtClean="0">
                <a:solidFill>
                  <a:schemeClr val="accent1">
                    <a:lumMod val="75000"/>
                  </a:schemeClr>
                </a:solidFill>
                <a:latin typeface="Century Gothic" panose="020B0502020202020204" pitchFamily="34" charset="0"/>
              </a:rPr>
              <a:t>2020/2021 </a:t>
            </a:r>
            <a:r>
              <a:rPr lang="ru-RU" sz="900" dirty="0">
                <a:solidFill>
                  <a:schemeClr val="accent1">
                    <a:lumMod val="75000"/>
                  </a:schemeClr>
                </a:solidFill>
                <a:latin typeface="Century Gothic" panose="020B0502020202020204" pitchFamily="34" charset="0"/>
              </a:rPr>
              <a:t>уч. г</a:t>
            </a:r>
            <a:r>
              <a:rPr lang="ru-RU" sz="900" dirty="0" smtClean="0">
                <a:solidFill>
                  <a:schemeClr val="accent1">
                    <a:lumMod val="75000"/>
                  </a:schemeClr>
                </a:solidFill>
                <a:latin typeface="Century Gothic" panose="020B0502020202020204" pitchFamily="34" charset="0"/>
              </a:rPr>
              <a:t>. </a:t>
            </a:r>
            <a:r>
              <a:rPr lang="ru-RU" sz="900" dirty="0">
                <a:solidFill>
                  <a:schemeClr val="accent1">
                    <a:lumMod val="75000"/>
                  </a:schemeClr>
                </a:solidFill>
                <a:latin typeface="Century Gothic" panose="020B0502020202020204" pitchFamily="34" charset="0"/>
              </a:rPr>
              <a:t>- </a:t>
            </a:r>
            <a:r>
              <a:rPr lang="ru-RU" sz="900" dirty="0" smtClean="0">
                <a:solidFill>
                  <a:schemeClr val="accent1">
                    <a:lumMod val="75000"/>
                  </a:schemeClr>
                </a:solidFill>
                <a:latin typeface="Century Gothic" panose="020B0502020202020204" pitchFamily="34" charset="0"/>
              </a:rPr>
              <a:t>134  ШСК</a:t>
            </a:r>
            <a:endParaRPr lang="ru-RU" sz="900" dirty="0">
              <a:solidFill>
                <a:schemeClr val="accent1">
                  <a:lumMod val="75000"/>
                </a:schemeClr>
              </a:solidFill>
              <a:latin typeface="Century Gothic" panose="020B0502020202020204" pitchFamily="34" charset="0"/>
            </a:endParaRPr>
          </a:p>
        </p:txBody>
      </p:sp>
      <p:sp>
        <p:nvSpPr>
          <p:cNvPr id="50" name="Прямоугольник 49"/>
          <p:cNvSpPr/>
          <p:nvPr/>
        </p:nvSpPr>
        <p:spPr>
          <a:xfrm>
            <a:off x="6526917" y="2330276"/>
            <a:ext cx="1776448" cy="307777"/>
          </a:xfrm>
          <a:prstGeom prst="rect">
            <a:avLst/>
          </a:prstGeom>
        </p:spPr>
        <p:txBody>
          <a:bodyPr wrap="none">
            <a:spAutoFit/>
          </a:bodyPr>
          <a:lstStyle/>
          <a:p>
            <a:r>
              <a:rPr lang="ru-RU" sz="1400" b="1" dirty="0" smtClean="0">
                <a:solidFill>
                  <a:schemeClr val="accent6">
                    <a:lumMod val="75000"/>
                  </a:schemeClr>
                </a:solidFill>
                <a:latin typeface="Century Gothic" panose="020B0502020202020204" pitchFamily="34" charset="0"/>
              </a:rPr>
              <a:t>открытие 4 залов</a:t>
            </a:r>
          </a:p>
        </p:txBody>
      </p:sp>
      <p:cxnSp>
        <p:nvCxnSpPr>
          <p:cNvPr id="51" name="Прямая со стрелкой 50"/>
          <p:cNvCxnSpPr/>
          <p:nvPr/>
        </p:nvCxnSpPr>
        <p:spPr>
          <a:xfrm>
            <a:off x="6111708" y="2484165"/>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2" name="Прямоугольник 51"/>
          <p:cNvSpPr/>
          <p:nvPr/>
        </p:nvSpPr>
        <p:spPr>
          <a:xfrm>
            <a:off x="6485793" y="3042081"/>
            <a:ext cx="1890261" cy="523220"/>
          </a:xfrm>
          <a:prstGeom prst="rect">
            <a:avLst/>
          </a:prstGeom>
        </p:spPr>
        <p:txBody>
          <a:bodyPr wrap="none">
            <a:spAutoFit/>
          </a:bodyPr>
          <a:lstStyle/>
          <a:p>
            <a:r>
              <a:rPr lang="ru-RU" sz="1400" b="1" dirty="0">
                <a:solidFill>
                  <a:schemeClr val="accent6">
                    <a:lumMod val="75000"/>
                  </a:schemeClr>
                </a:solidFill>
                <a:latin typeface="Century Gothic" panose="020B0502020202020204" pitchFamily="34" charset="0"/>
              </a:rPr>
              <a:t>в</a:t>
            </a:r>
            <a:r>
              <a:rPr lang="ru-RU" sz="1400" b="1" dirty="0" smtClean="0">
                <a:solidFill>
                  <a:schemeClr val="accent6">
                    <a:lumMod val="75000"/>
                  </a:schemeClr>
                </a:solidFill>
                <a:latin typeface="Century Gothic" panose="020B0502020202020204" pitchFamily="34" charset="0"/>
              </a:rPr>
              <a:t> 75% школ </a:t>
            </a:r>
            <a:r>
              <a:rPr lang="ru-RU" sz="1000" dirty="0" smtClean="0">
                <a:solidFill>
                  <a:schemeClr val="accent1">
                    <a:lumMod val="75000"/>
                  </a:schemeClr>
                </a:solidFill>
                <a:latin typeface="Century Gothic" panose="020B0502020202020204" pitchFamily="34" charset="0"/>
              </a:rPr>
              <a:t>к </a:t>
            </a:r>
            <a:r>
              <a:rPr lang="ru-RU" sz="1000" dirty="0" err="1" smtClean="0">
                <a:solidFill>
                  <a:schemeClr val="accent1">
                    <a:lumMod val="75000"/>
                  </a:schemeClr>
                </a:solidFill>
                <a:latin typeface="Century Gothic" panose="020B0502020202020204" pitchFamily="34" charset="0"/>
              </a:rPr>
              <a:t>к</a:t>
            </a:r>
            <a:r>
              <a:rPr lang="ru-RU" sz="1000" dirty="0" smtClean="0">
                <a:solidFill>
                  <a:schemeClr val="accent1">
                    <a:lumMod val="75000"/>
                  </a:schemeClr>
                </a:solidFill>
                <a:latin typeface="Century Gothic" panose="020B0502020202020204" pitchFamily="34" charset="0"/>
              </a:rPr>
              <a:t>. 2021 г</a:t>
            </a:r>
            <a:r>
              <a:rPr lang="ru-RU" sz="1000" b="1" dirty="0" smtClean="0">
                <a:solidFill>
                  <a:schemeClr val="accent6">
                    <a:lumMod val="75000"/>
                  </a:schemeClr>
                </a:solidFill>
                <a:latin typeface="Century Gothic" panose="020B0502020202020204" pitchFamily="34" charset="0"/>
              </a:rPr>
              <a:t>.</a:t>
            </a:r>
          </a:p>
          <a:p>
            <a:r>
              <a:rPr lang="ru-RU" sz="1400" b="1" dirty="0">
                <a:solidFill>
                  <a:schemeClr val="accent6">
                    <a:lumMod val="75000"/>
                  </a:schemeClr>
                </a:solidFill>
                <a:latin typeface="Century Gothic" panose="020B0502020202020204" pitchFamily="34" charset="0"/>
              </a:rPr>
              <a:t>в</a:t>
            </a:r>
            <a:r>
              <a:rPr lang="ru-RU" sz="1400" b="1" dirty="0" smtClean="0">
                <a:solidFill>
                  <a:schemeClr val="accent6">
                    <a:lumMod val="75000"/>
                  </a:schemeClr>
                </a:solidFill>
                <a:latin typeface="Century Gothic" panose="020B0502020202020204" pitchFamily="34" charset="0"/>
              </a:rPr>
              <a:t> 100% школ </a:t>
            </a:r>
            <a:r>
              <a:rPr lang="ru-RU" sz="1000" dirty="0" smtClean="0">
                <a:solidFill>
                  <a:schemeClr val="tx2">
                    <a:lumMod val="50000"/>
                  </a:schemeClr>
                </a:solidFill>
                <a:latin typeface="Century Gothic" panose="020B0502020202020204" pitchFamily="34" charset="0"/>
              </a:rPr>
              <a:t>к 2024 г.</a:t>
            </a:r>
          </a:p>
        </p:txBody>
      </p:sp>
      <p:cxnSp>
        <p:nvCxnSpPr>
          <p:cNvPr id="53" name="Прямая со стрелкой 52"/>
          <p:cNvCxnSpPr/>
          <p:nvPr/>
        </p:nvCxnSpPr>
        <p:spPr>
          <a:xfrm>
            <a:off x="6111708" y="3276253"/>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6582074" y="4747997"/>
            <a:ext cx="1762578" cy="1015663"/>
          </a:xfrm>
          <a:prstGeom prst="rect">
            <a:avLst/>
          </a:prstGeom>
        </p:spPr>
        <p:txBody>
          <a:bodyPr wrap="square">
            <a:spAutoFit/>
          </a:bodyPr>
          <a:lstStyle/>
          <a:p>
            <a:r>
              <a:rPr lang="ru-RU" sz="1200" b="1" dirty="0">
                <a:solidFill>
                  <a:schemeClr val="accent1">
                    <a:lumMod val="75000"/>
                  </a:schemeClr>
                </a:solidFill>
                <a:latin typeface="Century Gothic" panose="020B0502020202020204" pitchFamily="34" charset="0"/>
              </a:rPr>
              <a:t>увеличение охвата </a:t>
            </a:r>
            <a:r>
              <a:rPr lang="ru-RU" sz="1200" dirty="0">
                <a:solidFill>
                  <a:schemeClr val="accent1">
                    <a:lumMod val="75000"/>
                  </a:schemeClr>
                </a:solidFill>
                <a:latin typeface="Century Gothic" panose="020B0502020202020204" pitchFamily="34" charset="0"/>
              </a:rPr>
              <a:t>на школьном этапе со 2 по 11 </a:t>
            </a:r>
            <a:r>
              <a:rPr lang="ru-RU" sz="1200" dirty="0" err="1" smtClean="0">
                <a:solidFill>
                  <a:schemeClr val="accent1">
                    <a:lumMod val="75000"/>
                  </a:schemeClr>
                </a:solidFill>
                <a:latin typeface="Century Gothic" panose="020B0502020202020204" pitchFamily="34" charset="0"/>
              </a:rPr>
              <a:t>кл</a:t>
            </a:r>
            <a:r>
              <a:rPr lang="ru-RU" sz="1200" dirty="0" smtClean="0">
                <a:solidFill>
                  <a:schemeClr val="accent1">
                    <a:lumMod val="75000"/>
                  </a:schemeClr>
                </a:solidFill>
                <a:latin typeface="Century Gothic" panose="020B0502020202020204" pitchFamily="34" charset="0"/>
              </a:rPr>
              <a:t>.  </a:t>
            </a:r>
          </a:p>
          <a:p>
            <a:r>
              <a:rPr lang="ru-RU" sz="1200" dirty="0" smtClean="0">
                <a:solidFill>
                  <a:schemeClr val="accent6">
                    <a:lumMod val="75000"/>
                  </a:schemeClr>
                </a:solidFill>
                <a:latin typeface="Century Gothic" panose="020B0502020202020204" pitchFamily="34" charset="0"/>
              </a:rPr>
              <a:t>до </a:t>
            </a:r>
            <a:r>
              <a:rPr lang="ru-RU" sz="1200" b="1" dirty="0">
                <a:solidFill>
                  <a:schemeClr val="accent6">
                    <a:lumMod val="75000"/>
                  </a:schemeClr>
                </a:solidFill>
                <a:latin typeface="Century Gothic" panose="020B0502020202020204" pitchFamily="34" charset="0"/>
              </a:rPr>
              <a:t>50 % </a:t>
            </a:r>
            <a:r>
              <a:rPr lang="ru-RU" sz="1200" dirty="0">
                <a:solidFill>
                  <a:schemeClr val="accent1">
                    <a:lumMod val="75000"/>
                  </a:schemeClr>
                </a:solidFill>
                <a:latin typeface="Century Gothic" panose="020B0502020202020204" pitchFamily="34" charset="0"/>
              </a:rPr>
              <a:t>от общего числа обучающихся </a:t>
            </a:r>
          </a:p>
        </p:txBody>
      </p:sp>
      <p:cxnSp>
        <p:nvCxnSpPr>
          <p:cNvPr id="54" name="Прямая со стрелкой 53"/>
          <p:cNvCxnSpPr/>
          <p:nvPr/>
        </p:nvCxnSpPr>
        <p:spPr>
          <a:xfrm>
            <a:off x="6159633" y="5134790"/>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181521" y="3870107"/>
            <a:ext cx="2068628" cy="646331"/>
          </a:xfrm>
          <a:prstGeom prst="rect">
            <a:avLst/>
          </a:prstGeom>
          <a:noFill/>
        </p:spPr>
        <p:txBody>
          <a:bodyPr wrap="square" rtlCol="0">
            <a:spAutoFit/>
          </a:bodyPr>
          <a:lstStyle/>
          <a:p>
            <a:pPr marL="285750" indent="-285750">
              <a:buFont typeface="Wingdings" panose="05000000000000000000" pitchFamily="2" charset="2"/>
              <a:buChar char="ü"/>
            </a:pPr>
            <a:r>
              <a:rPr lang="ru-RU" sz="1200" dirty="0" smtClean="0">
                <a:solidFill>
                  <a:schemeClr val="accent1">
                    <a:lumMod val="75000"/>
                  </a:schemeClr>
                </a:solidFill>
                <a:latin typeface="Century Gothic" panose="020B0502020202020204" pitchFamily="34" charset="0"/>
              </a:rPr>
              <a:t>Создание </a:t>
            </a:r>
            <a:r>
              <a:rPr lang="ru-RU" sz="1200" b="1" dirty="0" smtClean="0">
                <a:solidFill>
                  <a:schemeClr val="accent1">
                    <a:lumMod val="75000"/>
                  </a:schemeClr>
                </a:solidFill>
                <a:latin typeface="Century Gothic" panose="020B0502020202020204" pitchFamily="34" charset="0"/>
              </a:rPr>
              <a:t>лиги</a:t>
            </a:r>
            <a:r>
              <a:rPr lang="ru-RU" sz="1200" dirty="0" smtClean="0">
                <a:solidFill>
                  <a:schemeClr val="accent1">
                    <a:lumMod val="75000"/>
                  </a:schemeClr>
                </a:solidFill>
                <a:latin typeface="Century Gothic" panose="020B0502020202020204" pitchFamily="34" charset="0"/>
              </a:rPr>
              <a:t> школьных спортивных клубов</a:t>
            </a:r>
            <a:endParaRPr lang="ru-RU" sz="900" dirty="0">
              <a:solidFill>
                <a:schemeClr val="accent1">
                  <a:lumMod val="75000"/>
                </a:schemeClr>
              </a:solidFill>
              <a:latin typeface="Century Gothic" panose="020B0502020202020204" pitchFamily="34" charset="0"/>
            </a:endParaRPr>
          </a:p>
        </p:txBody>
      </p:sp>
      <p:sp>
        <p:nvSpPr>
          <p:cNvPr id="56" name="Прямоугольник 55"/>
          <p:cNvSpPr/>
          <p:nvPr/>
        </p:nvSpPr>
        <p:spPr>
          <a:xfrm>
            <a:off x="6606150" y="3966961"/>
            <a:ext cx="1149674" cy="307777"/>
          </a:xfrm>
          <a:prstGeom prst="rect">
            <a:avLst/>
          </a:prstGeom>
        </p:spPr>
        <p:txBody>
          <a:bodyPr wrap="none">
            <a:spAutoFit/>
          </a:bodyPr>
          <a:lstStyle/>
          <a:p>
            <a:r>
              <a:rPr lang="ru-RU" sz="1400" b="1" dirty="0" smtClean="0">
                <a:solidFill>
                  <a:schemeClr val="accent6">
                    <a:lumMod val="75000"/>
                  </a:schemeClr>
                </a:solidFill>
                <a:latin typeface="Century Gothic" panose="020B0502020202020204" pitchFamily="34" charset="0"/>
              </a:rPr>
              <a:t>в 100% МО</a:t>
            </a:r>
            <a:endParaRPr lang="ru-RU" sz="1400" dirty="0" smtClean="0">
              <a:solidFill>
                <a:schemeClr val="tx2">
                  <a:lumMod val="50000"/>
                </a:schemeClr>
              </a:solidFill>
              <a:latin typeface="Century Gothic" panose="020B0502020202020204" pitchFamily="34" charset="0"/>
            </a:endParaRPr>
          </a:p>
        </p:txBody>
      </p:sp>
      <p:cxnSp>
        <p:nvCxnSpPr>
          <p:cNvPr id="57" name="Прямая со стрелкой 56"/>
          <p:cNvCxnSpPr/>
          <p:nvPr/>
        </p:nvCxnSpPr>
        <p:spPr>
          <a:xfrm>
            <a:off x="6137024" y="4159016"/>
            <a:ext cx="37451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231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extLst>
          </p:cNvPr>
          <p:cNvSpPr/>
          <p:nvPr/>
        </p:nvSpPr>
        <p:spPr>
          <a:xfrm rot="10800000" flipV="1">
            <a:off x="1304925" y="1111250"/>
            <a:ext cx="5745163" cy="44450"/>
          </a:xfrm>
          <a:prstGeom prst="rect">
            <a:avLst/>
          </a:prstGeom>
          <a:solidFill>
            <a:srgbClr val="0063B8"/>
          </a:solidFill>
          <a:ln>
            <a:solidFill>
              <a:srgbClr val="0063B8"/>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ru-RU" sz="1984"/>
          </a:p>
        </p:txBody>
      </p:sp>
      <p:sp>
        <p:nvSpPr>
          <p:cNvPr id="8" name="Прямоугольник 7">
            <a:extLst>
              <a:ext uri="{FF2B5EF4-FFF2-40B4-BE49-F238E27FC236}"/>
            </a:extLst>
          </p:cNvPr>
          <p:cNvSpPr/>
          <p:nvPr/>
        </p:nvSpPr>
        <p:spPr>
          <a:xfrm>
            <a:off x="2879725" y="971550"/>
            <a:ext cx="5003800" cy="39688"/>
          </a:xfrm>
          <a:prstGeom prst="rect">
            <a:avLst/>
          </a:prstGeom>
          <a:solidFill>
            <a:srgbClr val="EC5F0F"/>
          </a:solidFill>
          <a:ln>
            <a:solidFill>
              <a:srgbClr val="EC5F0F"/>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ru-RU" sz="1786"/>
          </a:p>
        </p:txBody>
      </p:sp>
      <p:sp>
        <p:nvSpPr>
          <p:cNvPr id="9" name="Прямоугольник 8">
            <a:extLst>
              <a:ext uri="{FF2B5EF4-FFF2-40B4-BE49-F238E27FC236}"/>
            </a:extLst>
          </p:cNvPr>
          <p:cNvSpPr/>
          <p:nvPr/>
        </p:nvSpPr>
        <p:spPr>
          <a:xfrm>
            <a:off x="503238" y="750888"/>
            <a:ext cx="4608512" cy="690562"/>
          </a:xfrm>
          <a:prstGeom prst="rect">
            <a:avLst/>
          </a:prstGeom>
          <a:solidFill>
            <a:srgbClr val="0063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b="1" cap="all" dirty="0"/>
          </a:p>
        </p:txBody>
      </p:sp>
      <p:sp>
        <p:nvSpPr>
          <p:cNvPr id="17413" name="TextBox 9"/>
          <p:cNvSpPr txBox="1">
            <a:spLocks noChangeArrowheads="1"/>
          </p:cNvSpPr>
          <p:nvPr/>
        </p:nvSpPr>
        <p:spPr bwMode="auto">
          <a:xfrm>
            <a:off x="641350" y="822325"/>
            <a:ext cx="43989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97" tIns="34548" rIns="69097" bIns="34548">
            <a:spAutoFit/>
          </a:bodyPr>
          <a:lstStyle>
            <a:lvl1pPr marL="9525" defTabSz="690563">
              <a:defRPr>
                <a:solidFill>
                  <a:schemeClr val="tx1"/>
                </a:solidFill>
                <a:latin typeface="Arial" panose="020B0604020202020204" pitchFamily="34" charset="0"/>
                <a:cs typeface="Arial" panose="020B0604020202020204" pitchFamily="34" charset="0"/>
              </a:defRPr>
            </a:lvl1pPr>
            <a:lvl2pPr marL="742950" indent="-285750" defTabSz="690563">
              <a:defRPr>
                <a:solidFill>
                  <a:schemeClr val="tx1"/>
                </a:solidFill>
                <a:latin typeface="Arial" panose="020B0604020202020204" pitchFamily="34" charset="0"/>
                <a:cs typeface="Arial" panose="020B0604020202020204" pitchFamily="34" charset="0"/>
              </a:defRPr>
            </a:lvl2pPr>
            <a:lvl3pPr marL="1143000" indent="-228600" defTabSz="690563">
              <a:defRPr>
                <a:solidFill>
                  <a:schemeClr val="tx1"/>
                </a:solidFill>
                <a:latin typeface="Arial" panose="020B0604020202020204" pitchFamily="34" charset="0"/>
                <a:cs typeface="Arial" panose="020B0604020202020204" pitchFamily="34" charset="0"/>
              </a:defRPr>
            </a:lvl3pPr>
            <a:lvl4pPr marL="1600200" indent="-228600" defTabSz="690563">
              <a:defRPr>
                <a:solidFill>
                  <a:schemeClr val="tx1"/>
                </a:solidFill>
                <a:latin typeface="Arial" panose="020B0604020202020204" pitchFamily="34" charset="0"/>
                <a:cs typeface="Arial" panose="020B0604020202020204" pitchFamily="34" charset="0"/>
              </a:defRPr>
            </a:lvl4pPr>
            <a:lvl5pPr marL="2057400" indent="-228600" defTabSz="690563">
              <a:defRPr>
                <a:solidFill>
                  <a:schemeClr val="tx1"/>
                </a:solidFill>
                <a:latin typeface="Arial" panose="020B0604020202020204" pitchFamily="34" charset="0"/>
                <a:cs typeface="Arial" panose="020B0604020202020204" pitchFamily="34" charset="0"/>
              </a:defRPr>
            </a:lvl5pPr>
            <a:lvl6pPr marL="25146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90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75"/>
              </a:spcBef>
            </a:pPr>
            <a:r>
              <a:rPr lang="ru-RU" altLang="ru-RU" sz="1400" b="1">
                <a:solidFill>
                  <a:schemeClr val="bg1"/>
                </a:solidFill>
                <a:latin typeface="Century Gothic" panose="020B0502020202020204" pitchFamily="34" charset="0"/>
                <a:ea typeface="Gotham Pro Black"/>
                <a:cs typeface="Gotham Pro Black"/>
              </a:rPr>
              <a:t>ПРОФЕССИОНАЛЬНОЕ САМООПРЕДЕЛЕНИЕ </a:t>
            </a:r>
          </a:p>
        </p:txBody>
      </p:sp>
      <p:sp>
        <p:nvSpPr>
          <p:cNvPr id="17414" name="Прямоугольник 10"/>
          <p:cNvSpPr>
            <a:spLocks noChangeArrowheads="1"/>
          </p:cNvSpPr>
          <p:nvPr/>
        </p:nvSpPr>
        <p:spPr bwMode="auto">
          <a:xfrm>
            <a:off x="25400" y="1620069"/>
            <a:ext cx="33115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400" b="1">
                <a:solidFill>
                  <a:schemeClr val="tx2"/>
                </a:solidFill>
                <a:latin typeface="Century Gothic" panose="020B0502020202020204" pitchFamily="34" charset="0"/>
              </a:rPr>
              <a:t> </a:t>
            </a:r>
          </a:p>
        </p:txBody>
      </p:sp>
      <p:sp>
        <p:nvSpPr>
          <p:cNvPr id="13320" name="Прямоугольник 11"/>
          <p:cNvSpPr>
            <a:spLocks noChangeArrowheads="1"/>
          </p:cNvSpPr>
          <p:nvPr/>
        </p:nvSpPr>
        <p:spPr bwMode="auto">
          <a:xfrm>
            <a:off x="70077" y="3711921"/>
            <a:ext cx="4778794" cy="307777"/>
          </a:xfrm>
          <a:prstGeom prst="rect">
            <a:avLst/>
          </a:prstGeom>
          <a:noFill/>
          <a:ln w="9525">
            <a:noFill/>
            <a:miter lim="800000"/>
            <a:headEnd/>
            <a:tailEnd/>
          </a:ln>
        </p:spPr>
        <p:txBody>
          <a:bodyPr wrap="square">
            <a:spAutoFit/>
          </a:bodyPr>
          <a:lstStyle/>
          <a:p>
            <a:pPr algn="ctr">
              <a:defRPr/>
            </a:pPr>
            <a:r>
              <a:rPr lang="ru-RU" sz="1400" b="1" dirty="0">
                <a:solidFill>
                  <a:schemeClr val="accent1">
                    <a:lumMod val="75000"/>
                  </a:schemeClr>
                </a:solidFill>
                <a:latin typeface="Century Gothic" panose="020B0502020202020204" pitchFamily="34" charset="0"/>
              </a:rPr>
              <a:t>Ключевые </a:t>
            </a:r>
            <a:r>
              <a:rPr lang="ru-RU" sz="1400" b="1" dirty="0" smtClean="0">
                <a:solidFill>
                  <a:schemeClr val="accent1">
                    <a:lumMod val="75000"/>
                  </a:schemeClr>
                </a:solidFill>
                <a:latin typeface="Century Gothic" panose="020B0502020202020204" pitchFamily="34" charset="0"/>
              </a:rPr>
              <a:t>региональные проекты </a:t>
            </a:r>
            <a:r>
              <a:rPr lang="ru-RU" sz="1400" b="1" dirty="0">
                <a:solidFill>
                  <a:schemeClr val="accent1">
                    <a:lumMod val="75000"/>
                  </a:schemeClr>
                </a:solidFill>
                <a:latin typeface="Century Gothic" panose="020B0502020202020204" pitchFamily="34" charset="0"/>
              </a:rPr>
              <a:t>и программы </a:t>
            </a:r>
          </a:p>
        </p:txBody>
      </p:sp>
      <p:cxnSp>
        <p:nvCxnSpPr>
          <p:cNvPr id="23" name="Прямая соединительная линия 22"/>
          <p:cNvCxnSpPr/>
          <p:nvPr/>
        </p:nvCxnSpPr>
        <p:spPr>
          <a:xfrm>
            <a:off x="4875411" y="1730743"/>
            <a:ext cx="0" cy="4320481"/>
          </a:xfrm>
          <a:prstGeom prst="line">
            <a:avLst/>
          </a:prstGeom>
          <a:noFill/>
          <a:ln w="12700" cap="flat">
            <a:solidFill>
              <a:srgbClr val="0063B8"/>
            </a:solidFill>
            <a:prstDash val="lgDashDot"/>
            <a:miter lim="800000"/>
          </a:ln>
          <a:effectLst/>
          <a:sp3d/>
        </p:spPr>
        <p:style>
          <a:lnRef idx="0">
            <a:scrgbClr r="0" g="0" b="0"/>
          </a:lnRef>
          <a:fillRef idx="0">
            <a:scrgbClr r="0" g="0" b="0"/>
          </a:fillRef>
          <a:effectRef idx="0">
            <a:scrgbClr r="0" g="0" b="0"/>
          </a:effectRef>
          <a:fontRef idx="none"/>
        </p:style>
      </p:cxnSp>
      <p:sp>
        <p:nvSpPr>
          <p:cNvPr id="26" name="Прямоугольник 11"/>
          <p:cNvSpPr>
            <a:spLocks noChangeArrowheads="1"/>
          </p:cNvSpPr>
          <p:nvPr/>
        </p:nvSpPr>
        <p:spPr bwMode="auto">
          <a:xfrm>
            <a:off x="1008517" y="1559029"/>
            <a:ext cx="2642070" cy="307777"/>
          </a:xfrm>
          <a:prstGeom prst="rect">
            <a:avLst/>
          </a:prstGeom>
          <a:noFill/>
          <a:ln w="9525">
            <a:noFill/>
            <a:miter lim="800000"/>
            <a:headEnd/>
            <a:tailEnd/>
          </a:ln>
        </p:spPr>
        <p:txBody>
          <a:bodyPr wrap="none">
            <a:spAutoFit/>
          </a:bodyPr>
          <a:lstStyle/>
          <a:p>
            <a:pPr>
              <a:defRPr/>
            </a:pPr>
            <a:r>
              <a:rPr lang="ru-RU" sz="1400" b="1" dirty="0">
                <a:solidFill>
                  <a:schemeClr val="accent1">
                    <a:lumMod val="75000"/>
                  </a:schemeClr>
                </a:solidFill>
                <a:latin typeface="Century Gothic" panose="020B0502020202020204" pitchFamily="34" charset="0"/>
              </a:rPr>
              <a:t>Всероссийские форматы </a:t>
            </a:r>
          </a:p>
        </p:txBody>
      </p:sp>
      <p:sp>
        <p:nvSpPr>
          <p:cNvPr id="31" name="Прямоугольник 30"/>
          <p:cNvSpPr/>
          <p:nvPr/>
        </p:nvSpPr>
        <p:spPr>
          <a:xfrm>
            <a:off x="94683" y="1905476"/>
            <a:ext cx="1583928" cy="261610"/>
          </a:xfrm>
          <a:prstGeom prst="rect">
            <a:avLst/>
          </a:prstGeom>
        </p:spPr>
        <p:txBody>
          <a:bodyPr wrap="square">
            <a:spAutoFit/>
          </a:bodyPr>
          <a:lstStyle/>
          <a:p>
            <a:pPr>
              <a:defRPr/>
            </a:pPr>
            <a:r>
              <a:rPr lang="ru-RU" altLang="ru-RU" sz="1100" dirty="0">
                <a:solidFill>
                  <a:schemeClr val="accent1">
                    <a:lumMod val="75000"/>
                  </a:schemeClr>
                </a:solidFill>
                <a:latin typeface="Century Gothic" panose="020B0502020202020204" pitchFamily="34" charset="0"/>
              </a:rPr>
              <a:t>«</a:t>
            </a:r>
            <a:r>
              <a:rPr lang="ru-RU" altLang="ru-RU" sz="1100" dirty="0" err="1">
                <a:solidFill>
                  <a:schemeClr val="accent1">
                    <a:lumMod val="75000"/>
                  </a:schemeClr>
                </a:solidFill>
                <a:latin typeface="Century Gothic" panose="020B0502020202020204" pitchFamily="34" charset="0"/>
              </a:rPr>
              <a:t>ПроеКТОриЯ</a:t>
            </a:r>
            <a:r>
              <a:rPr lang="ru-RU" altLang="ru-RU" sz="1100" dirty="0">
                <a:solidFill>
                  <a:schemeClr val="accent1">
                    <a:lumMod val="75000"/>
                  </a:schemeClr>
                </a:solidFill>
                <a:latin typeface="Century Gothic" panose="020B0502020202020204" pitchFamily="34" charset="0"/>
              </a:rPr>
              <a:t>»</a:t>
            </a:r>
          </a:p>
        </p:txBody>
      </p:sp>
      <p:sp>
        <p:nvSpPr>
          <p:cNvPr id="33" name="Прямоугольник 32"/>
          <p:cNvSpPr/>
          <p:nvPr/>
        </p:nvSpPr>
        <p:spPr>
          <a:xfrm>
            <a:off x="120690" y="2450845"/>
            <a:ext cx="1871961" cy="430887"/>
          </a:xfrm>
          <a:prstGeom prst="rect">
            <a:avLst/>
          </a:prstGeom>
        </p:spPr>
        <p:txBody>
          <a:bodyPr wrap="square">
            <a:spAutoFit/>
          </a:bodyPr>
          <a:lstStyle/>
          <a:p>
            <a:pPr>
              <a:defRPr/>
            </a:pPr>
            <a:r>
              <a:rPr lang="ru-RU" altLang="ru-RU" sz="1100" dirty="0" smtClean="0">
                <a:solidFill>
                  <a:srgbClr val="000099"/>
                </a:solidFill>
                <a:latin typeface="Century Gothic" panose="020B0502020202020204" pitchFamily="34" charset="0"/>
              </a:rPr>
              <a:t>«</a:t>
            </a:r>
            <a:r>
              <a:rPr lang="ru-RU" altLang="ru-RU" sz="1100" dirty="0">
                <a:solidFill>
                  <a:schemeClr val="accent1">
                    <a:lumMod val="75000"/>
                  </a:schemeClr>
                </a:solidFill>
                <a:latin typeface="Century Gothic" panose="020B0502020202020204" pitchFamily="34" charset="0"/>
              </a:rPr>
              <a:t>Уроки </a:t>
            </a:r>
            <a:endParaRPr lang="ru-RU" altLang="ru-RU" sz="1100" dirty="0" smtClean="0">
              <a:solidFill>
                <a:schemeClr val="accent1">
                  <a:lumMod val="75000"/>
                </a:schemeClr>
              </a:solidFill>
              <a:latin typeface="Century Gothic" panose="020B0502020202020204" pitchFamily="34" charset="0"/>
            </a:endParaRPr>
          </a:p>
          <a:p>
            <a:pPr>
              <a:defRPr/>
            </a:pPr>
            <a:r>
              <a:rPr lang="ru-RU" altLang="ru-RU" sz="1100" dirty="0" smtClean="0">
                <a:solidFill>
                  <a:schemeClr val="accent1">
                    <a:lumMod val="75000"/>
                  </a:schemeClr>
                </a:solidFill>
                <a:latin typeface="Century Gothic" panose="020B0502020202020204" pitchFamily="34" charset="0"/>
              </a:rPr>
              <a:t>Цифры</a:t>
            </a:r>
            <a:r>
              <a:rPr lang="ru-RU" altLang="ru-RU" sz="1100" dirty="0">
                <a:solidFill>
                  <a:schemeClr val="accent1">
                    <a:lumMod val="75000"/>
                  </a:schemeClr>
                </a:solidFill>
                <a:latin typeface="Century Gothic" panose="020B0502020202020204" pitchFamily="34" charset="0"/>
              </a:rPr>
              <a:t>»</a:t>
            </a:r>
          </a:p>
        </p:txBody>
      </p:sp>
      <p:sp>
        <p:nvSpPr>
          <p:cNvPr id="34" name="Прямоугольник 33"/>
          <p:cNvSpPr/>
          <p:nvPr/>
        </p:nvSpPr>
        <p:spPr>
          <a:xfrm>
            <a:off x="130095" y="2991192"/>
            <a:ext cx="2097944" cy="430887"/>
          </a:xfrm>
          <a:prstGeom prst="rect">
            <a:avLst/>
          </a:prstGeom>
        </p:spPr>
        <p:txBody>
          <a:bodyPr wrap="square">
            <a:spAutoFit/>
          </a:bodyPr>
          <a:lstStyle/>
          <a:p>
            <a:pPr>
              <a:defRPr/>
            </a:pPr>
            <a:r>
              <a:rPr lang="ru-RU" altLang="ru-RU" sz="1100" dirty="0">
                <a:solidFill>
                  <a:schemeClr val="accent1">
                    <a:lumMod val="75000"/>
                  </a:schemeClr>
                </a:solidFill>
                <a:latin typeface="Century Gothic" panose="020B0502020202020204" pitchFamily="34" charset="0"/>
              </a:rPr>
              <a:t>«Билет в </a:t>
            </a:r>
            <a:endParaRPr lang="ru-RU" altLang="ru-RU" sz="1100" dirty="0" smtClean="0">
              <a:solidFill>
                <a:schemeClr val="accent1">
                  <a:lumMod val="75000"/>
                </a:schemeClr>
              </a:solidFill>
              <a:latin typeface="Century Gothic" panose="020B0502020202020204" pitchFamily="34" charset="0"/>
            </a:endParaRPr>
          </a:p>
          <a:p>
            <a:pPr>
              <a:defRPr/>
            </a:pPr>
            <a:r>
              <a:rPr lang="ru-RU" altLang="ru-RU" sz="1100" dirty="0" smtClean="0">
                <a:solidFill>
                  <a:schemeClr val="accent1">
                    <a:lumMod val="75000"/>
                  </a:schemeClr>
                </a:solidFill>
                <a:latin typeface="Century Gothic" panose="020B0502020202020204" pitchFamily="34" charset="0"/>
              </a:rPr>
              <a:t>будущее</a:t>
            </a:r>
            <a:r>
              <a:rPr lang="ru-RU" altLang="ru-RU" sz="1100" dirty="0">
                <a:solidFill>
                  <a:schemeClr val="accent1">
                    <a:lumMod val="75000"/>
                  </a:schemeClr>
                </a:solidFill>
                <a:latin typeface="Century Gothic" panose="020B0502020202020204" pitchFamily="34" charset="0"/>
              </a:rPr>
              <a:t>»</a:t>
            </a:r>
          </a:p>
        </p:txBody>
      </p:sp>
      <p:sp>
        <p:nvSpPr>
          <p:cNvPr id="38" name="Прямоугольник 37"/>
          <p:cNvSpPr/>
          <p:nvPr/>
        </p:nvSpPr>
        <p:spPr>
          <a:xfrm>
            <a:off x="91511" y="5052187"/>
            <a:ext cx="2159001" cy="430887"/>
          </a:xfrm>
          <a:prstGeom prst="rect">
            <a:avLst/>
          </a:prstGeom>
        </p:spPr>
        <p:txBody>
          <a:bodyPr wrap="square">
            <a:spAutoFit/>
          </a:bodyPr>
          <a:lstStyle/>
          <a:p>
            <a:pPr>
              <a:defRPr/>
            </a:pPr>
            <a:r>
              <a:rPr lang="ru-RU" altLang="ru-RU" sz="1100" dirty="0" err="1">
                <a:solidFill>
                  <a:schemeClr val="accent1">
                    <a:lumMod val="75000"/>
                  </a:schemeClr>
                </a:solidFill>
                <a:latin typeface="Century Gothic" panose="020B0502020202020204" pitchFamily="34" charset="0"/>
              </a:rPr>
              <a:t>Профориентационные</a:t>
            </a:r>
            <a:r>
              <a:rPr lang="ru-RU" altLang="ru-RU" sz="1100" dirty="0">
                <a:solidFill>
                  <a:schemeClr val="accent1">
                    <a:lumMod val="75000"/>
                  </a:schemeClr>
                </a:solidFill>
                <a:latin typeface="Century Gothic" panose="020B0502020202020204" pitchFamily="34" charset="0"/>
              </a:rPr>
              <a:t> кампании</a:t>
            </a:r>
          </a:p>
        </p:txBody>
      </p:sp>
      <p:pic>
        <p:nvPicPr>
          <p:cNvPr id="17428" name="Picture 2" descr="http://rcro.tomsk.ru/wp-content/uploads/2020/11/pho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7182" y="5734959"/>
            <a:ext cx="868451" cy="43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4" descr="http://rcro.tomsk.ru/wp-content/uploads/2020/12/Resurs_5aproldorpakaepnrgorkkaepnrgo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5609" y="5729931"/>
            <a:ext cx="1304437" cy="40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Рисунок 4"/>
          <p:cNvPicPr>
            <a:picLocks noChangeAspect="1"/>
          </p:cNvPicPr>
          <p:nvPr/>
        </p:nvPicPr>
        <p:blipFill rotWithShape="1">
          <a:blip r:embed="rId5" cstate="print">
            <a:extLst>
              <a:ext uri="{28A0092B-C50C-407E-A947-70E740481C1C}">
                <a14:useLocalDpi xmlns:a14="http://schemas.microsoft.com/office/drawing/2010/main" val="0"/>
              </a:ext>
            </a:extLst>
          </a:blip>
          <a:srcRect t="24911" b="19227"/>
          <a:stretch/>
        </p:blipFill>
        <p:spPr bwMode="auto">
          <a:xfrm>
            <a:off x="1807376" y="6437945"/>
            <a:ext cx="1060443" cy="269923"/>
          </a:xfrm>
          <a:prstGeom prst="rect">
            <a:avLst/>
          </a:prstGeom>
          <a:solidFill>
            <a:schemeClr val="bg1"/>
          </a:solidFill>
          <a:ln>
            <a:noFill/>
          </a:ln>
          <a:extLst/>
        </p:spPr>
      </p:pic>
      <p:pic>
        <p:nvPicPr>
          <p:cNvPr id="17431" name="Рисунок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5661" y="6386516"/>
            <a:ext cx="878235" cy="34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9" descr="C:\Users\vasilievamv\Desktop\Рисунок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7757" y="6404800"/>
            <a:ext cx="936665" cy="35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4" descr="C:\Users\vasilievamv\Desktop\Рисунок1.jpg"/>
          <p:cNvPicPr>
            <a:picLocks noChangeAspect="1" noChangeArrowheads="1"/>
          </p:cNvPicPr>
          <p:nvPr/>
        </p:nvPicPr>
        <p:blipFill>
          <a:blip r:embed="rId8" cstate="print">
            <a:extLst>
              <a:ext uri="{28A0092B-C50C-407E-A947-70E740481C1C}">
                <a14:useLocalDpi xmlns:a14="http://schemas.microsoft.com/office/drawing/2010/main" val="0"/>
              </a:ext>
            </a:extLst>
          </a:blip>
          <a:srcRect l="67815" t="72511" b="7968"/>
          <a:stretch>
            <a:fillRect/>
          </a:stretch>
        </p:blipFill>
        <p:spPr bwMode="auto">
          <a:xfrm>
            <a:off x="6048835" y="6398710"/>
            <a:ext cx="969676" cy="35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Прямоугольник 38"/>
          <p:cNvSpPr>
            <a:spLocks noChangeArrowheads="1"/>
          </p:cNvSpPr>
          <p:nvPr/>
        </p:nvSpPr>
        <p:spPr bwMode="auto">
          <a:xfrm>
            <a:off x="515410" y="6349334"/>
            <a:ext cx="947578" cy="400110"/>
          </a:xfrm>
          <a:prstGeom prst="rect">
            <a:avLst/>
          </a:prstGeom>
          <a:solidFill>
            <a:schemeClr val="bg1"/>
          </a:solidFill>
          <a:ln>
            <a:noFill/>
          </a:ln>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defRPr/>
            </a:pPr>
            <a:r>
              <a:rPr lang="ru-RU" altLang="ru-RU" sz="1000" dirty="0">
                <a:solidFill>
                  <a:schemeClr val="accent1">
                    <a:lumMod val="75000"/>
                  </a:schemeClr>
                </a:solidFill>
                <a:latin typeface="Century Gothic" panose="020B0502020202020204" pitchFamily="34" charset="0"/>
                <a:cs typeface="+mn-cs"/>
              </a:rPr>
              <a:t>Территория </a:t>
            </a:r>
          </a:p>
          <a:p>
            <a:pPr marL="0" indent="0">
              <a:defRPr/>
            </a:pPr>
            <a:r>
              <a:rPr lang="ru-RU" altLang="ru-RU" sz="1000" dirty="0" smtClean="0">
                <a:solidFill>
                  <a:schemeClr val="accent1">
                    <a:lumMod val="75000"/>
                  </a:schemeClr>
                </a:solidFill>
                <a:latin typeface="Century Gothic" panose="020B0502020202020204" pitchFamily="34" charset="0"/>
                <a:cs typeface="+mn-cs"/>
              </a:rPr>
              <a:t>интеллекта </a:t>
            </a:r>
            <a:endParaRPr lang="ru-RU" altLang="ru-RU" sz="1000" dirty="0">
              <a:solidFill>
                <a:schemeClr val="accent1">
                  <a:lumMod val="75000"/>
                </a:schemeClr>
              </a:solidFill>
              <a:latin typeface="Century Gothic" panose="020B0502020202020204" pitchFamily="34" charset="0"/>
              <a:cs typeface="+mn-cs"/>
            </a:endParaRPr>
          </a:p>
        </p:txBody>
      </p:sp>
      <p:sp>
        <p:nvSpPr>
          <p:cNvPr id="28" name="Прямоугольник 38"/>
          <p:cNvSpPr>
            <a:spLocks noChangeArrowheads="1"/>
          </p:cNvSpPr>
          <p:nvPr/>
        </p:nvSpPr>
        <p:spPr bwMode="auto">
          <a:xfrm>
            <a:off x="46541" y="4681647"/>
            <a:ext cx="47529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r>
              <a:rPr lang="ru-RU" altLang="ru-RU" sz="1100" dirty="0">
                <a:solidFill>
                  <a:schemeClr val="accent1">
                    <a:lumMod val="75000"/>
                  </a:schemeClr>
                </a:solidFill>
                <a:latin typeface="Century Gothic" panose="020B0502020202020204" pitchFamily="34" charset="0"/>
                <a:cs typeface="+mn-cs"/>
              </a:rPr>
              <a:t>Образовательно-отраслевые кластеры</a:t>
            </a:r>
          </a:p>
        </p:txBody>
      </p:sp>
      <p:sp>
        <p:nvSpPr>
          <p:cNvPr id="2" name="Прямоугольник 1"/>
          <p:cNvSpPr/>
          <p:nvPr/>
        </p:nvSpPr>
        <p:spPr>
          <a:xfrm>
            <a:off x="1547366" y="1944706"/>
            <a:ext cx="2807618" cy="400110"/>
          </a:xfrm>
          <a:prstGeom prst="rect">
            <a:avLst/>
          </a:prstGeom>
        </p:spPr>
        <p:txBody>
          <a:bodyPr wrap="square">
            <a:spAutoFit/>
          </a:bodyPr>
          <a:lstStyle/>
          <a:p>
            <a:r>
              <a:rPr lang="ru-RU" altLang="ru-RU" sz="1000" dirty="0">
                <a:solidFill>
                  <a:schemeClr val="accent1">
                    <a:lumMod val="75000"/>
                  </a:schemeClr>
                </a:solidFill>
                <a:latin typeface="Century Gothic" panose="020B0502020202020204" pitchFamily="34" charset="0"/>
              </a:rPr>
              <a:t>2020 г. – </a:t>
            </a:r>
            <a:r>
              <a:rPr lang="ru-RU" altLang="ru-RU" sz="1000" dirty="0">
                <a:solidFill>
                  <a:schemeClr val="accent6">
                    <a:lumMod val="75000"/>
                  </a:schemeClr>
                </a:solidFill>
                <a:latin typeface="Century Gothic" panose="020B0502020202020204" pitchFamily="34" charset="0"/>
              </a:rPr>
              <a:t>210 тыс. </a:t>
            </a:r>
            <a:r>
              <a:rPr lang="ru-RU" altLang="ru-RU" sz="1000" dirty="0" smtClean="0">
                <a:solidFill>
                  <a:schemeClr val="accent6">
                    <a:lumMod val="75000"/>
                  </a:schemeClr>
                </a:solidFill>
                <a:latin typeface="Century Gothic" panose="020B0502020202020204" pitchFamily="34" charset="0"/>
              </a:rPr>
              <a:t>                           </a:t>
            </a:r>
            <a:r>
              <a:rPr lang="ru-RU" altLang="ru-RU" sz="1000" dirty="0" smtClean="0">
                <a:solidFill>
                  <a:schemeClr val="accent1">
                    <a:lumMod val="75000"/>
                  </a:schemeClr>
                </a:solidFill>
                <a:latin typeface="Century Gothic" panose="020B0502020202020204" pitchFamily="34" charset="0"/>
              </a:rPr>
              <a:t>(</a:t>
            </a:r>
            <a:r>
              <a:rPr lang="ru-RU" altLang="ru-RU" sz="1000" dirty="0">
                <a:solidFill>
                  <a:schemeClr val="accent1">
                    <a:lumMod val="75000"/>
                  </a:schemeClr>
                </a:solidFill>
                <a:latin typeface="Century Gothic" panose="020B0502020202020204" pitchFamily="34" charset="0"/>
              </a:rPr>
              <a:t>факт) 2021 г. – </a:t>
            </a:r>
            <a:r>
              <a:rPr lang="ru-RU" altLang="ru-RU" sz="1000" dirty="0">
                <a:solidFill>
                  <a:schemeClr val="accent6">
                    <a:lumMod val="75000"/>
                  </a:schemeClr>
                </a:solidFill>
                <a:latin typeface="Century Gothic" panose="020B0502020202020204" pitchFamily="34" charset="0"/>
              </a:rPr>
              <a:t>78 тыс. </a:t>
            </a:r>
            <a:r>
              <a:rPr lang="ru-RU" altLang="ru-RU" sz="1000" dirty="0" smtClean="0">
                <a:solidFill>
                  <a:schemeClr val="accent6">
                    <a:lumMod val="75000"/>
                  </a:schemeClr>
                </a:solidFill>
                <a:latin typeface="Century Gothic" panose="020B0502020202020204" pitchFamily="34" charset="0"/>
              </a:rPr>
              <a:t>                             </a:t>
            </a:r>
            <a:r>
              <a:rPr lang="ru-RU" altLang="ru-RU" sz="1000" dirty="0" smtClean="0">
                <a:solidFill>
                  <a:schemeClr val="accent1">
                    <a:lumMod val="75000"/>
                  </a:schemeClr>
                </a:solidFill>
                <a:latin typeface="Century Gothic" panose="020B0502020202020204" pitchFamily="34" charset="0"/>
              </a:rPr>
              <a:t>(</a:t>
            </a:r>
            <a:r>
              <a:rPr lang="ru-RU" altLang="ru-RU" sz="1000" dirty="0">
                <a:solidFill>
                  <a:schemeClr val="accent1">
                    <a:lumMod val="75000"/>
                  </a:schemeClr>
                </a:solidFill>
                <a:latin typeface="Century Gothic" panose="020B0502020202020204" pitchFamily="34" charset="0"/>
              </a:rPr>
              <a:t>план)</a:t>
            </a:r>
            <a:endParaRPr lang="ru-RU" sz="1000" dirty="0">
              <a:solidFill>
                <a:schemeClr val="accent1">
                  <a:lumMod val="75000"/>
                </a:schemeClr>
              </a:solidFill>
              <a:latin typeface="Century Gothic" panose="020B0502020202020204" pitchFamily="34" charset="0"/>
            </a:endParaRPr>
          </a:p>
        </p:txBody>
      </p:sp>
      <p:sp>
        <p:nvSpPr>
          <p:cNvPr id="3" name="Прямоугольник 2"/>
          <p:cNvSpPr/>
          <p:nvPr/>
        </p:nvSpPr>
        <p:spPr>
          <a:xfrm>
            <a:off x="1536983" y="2462405"/>
            <a:ext cx="2794000" cy="400110"/>
          </a:xfrm>
          <a:prstGeom prst="rect">
            <a:avLst/>
          </a:prstGeom>
        </p:spPr>
        <p:txBody>
          <a:bodyPr wrap="square">
            <a:spAutoFit/>
          </a:bodyPr>
          <a:lstStyle/>
          <a:p>
            <a:pPr>
              <a:defRPr/>
            </a:pPr>
            <a:r>
              <a:rPr lang="ru-RU" altLang="ru-RU" sz="1000" dirty="0">
                <a:solidFill>
                  <a:schemeClr val="accent1">
                    <a:lumMod val="75000"/>
                  </a:schemeClr>
                </a:solidFill>
                <a:latin typeface="Century Gothic" panose="020B0502020202020204" pitchFamily="34" charset="0"/>
              </a:rPr>
              <a:t>2020 г. – </a:t>
            </a:r>
            <a:r>
              <a:rPr lang="ru-RU" altLang="ru-RU" sz="1000" dirty="0">
                <a:solidFill>
                  <a:schemeClr val="accent6">
                    <a:lumMod val="75000"/>
                  </a:schemeClr>
                </a:solidFill>
                <a:latin typeface="Century Gothic" panose="020B0502020202020204" pitchFamily="34" charset="0"/>
              </a:rPr>
              <a:t>82 тыс</a:t>
            </a:r>
            <a:r>
              <a:rPr lang="ru-RU" altLang="ru-RU" sz="1000" dirty="0">
                <a:solidFill>
                  <a:schemeClr val="accent1">
                    <a:lumMod val="75000"/>
                  </a:schemeClr>
                </a:solidFill>
                <a:latin typeface="Century Gothic" panose="020B0502020202020204" pitchFamily="34" charset="0"/>
              </a:rPr>
              <a:t>. </a:t>
            </a:r>
            <a:r>
              <a:rPr lang="ru-RU" altLang="ru-RU" sz="1000" dirty="0" smtClean="0">
                <a:solidFill>
                  <a:schemeClr val="accent1">
                    <a:lumMod val="75000"/>
                  </a:schemeClr>
                </a:solidFill>
                <a:latin typeface="Century Gothic" panose="020B0502020202020204" pitchFamily="34" charset="0"/>
              </a:rPr>
              <a:t>                              (</a:t>
            </a:r>
            <a:r>
              <a:rPr lang="ru-RU" altLang="ru-RU" sz="1000" dirty="0">
                <a:solidFill>
                  <a:schemeClr val="accent1">
                    <a:lumMod val="75000"/>
                  </a:schemeClr>
                </a:solidFill>
                <a:latin typeface="Century Gothic" panose="020B0502020202020204" pitchFamily="34" charset="0"/>
              </a:rPr>
              <a:t>факт) 2021 г. – </a:t>
            </a:r>
            <a:r>
              <a:rPr lang="ru-RU" altLang="ru-RU" sz="1000" dirty="0">
                <a:solidFill>
                  <a:schemeClr val="accent6">
                    <a:lumMod val="75000"/>
                  </a:schemeClr>
                </a:solidFill>
                <a:latin typeface="Century Gothic" panose="020B0502020202020204" pitchFamily="34" charset="0"/>
              </a:rPr>
              <a:t>85 тыс</a:t>
            </a:r>
            <a:r>
              <a:rPr lang="ru-RU" altLang="ru-RU" sz="1000" dirty="0" smtClean="0">
                <a:solidFill>
                  <a:schemeClr val="accent1">
                    <a:lumMod val="75000"/>
                  </a:schemeClr>
                </a:solidFill>
                <a:latin typeface="Century Gothic" panose="020B0502020202020204" pitchFamily="34" charset="0"/>
              </a:rPr>
              <a:t>.                               (</a:t>
            </a:r>
            <a:r>
              <a:rPr lang="ru-RU" altLang="ru-RU" sz="1000" dirty="0">
                <a:solidFill>
                  <a:schemeClr val="accent1">
                    <a:lumMod val="75000"/>
                  </a:schemeClr>
                </a:solidFill>
                <a:latin typeface="Century Gothic" panose="020B0502020202020204" pitchFamily="34" charset="0"/>
              </a:rPr>
              <a:t>план)</a:t>
            </a:r>
          </a:p>
        </p:txBody>
      </p:sp>
      <p:sp>
        <p:nvSpPr>
          <p:cNvPr id="4" name="Прямоугольник 3"/>
          <p:cNvSpPr/>
          <p:nvPr/>
        </p:nvSpPr>
        <p:spPr>
          <a:xfrm>
            <a:off x="1536983" y="2954553"/>
            <a:ext cx="2916946" cy="707886"/>
          </a:xfrm>
          <a:prstGeom prst="rect">
            <a:avLst/>
          </a:prstGeom>
        </p:spPr>
        <p:txBody>
          <a:bodyPr wrap="square">
            <a:spAutoFit/>
          </a:bodyPr>
          <a:lstStyle/>
          <a:p>
            <a:pPr>
              <a:defRPr/>
            </a:pPr>
            <a:r>
              <a:rPr lang="ru-RU" altLang="ru-RU" sz="1000" dirty="0">
                <a:solidFill>
                  <a:schemeClr val="accent1">
                    <a:lumMod val="75000"/>
                  </a:schemeClr>
                </a:solidFill>
                <a:latin typeface="Century Gothic" panose="020B0502020202020204" pitchFamily="34" charset="0"/>
              </a:rPr>
              <a:t>2020 г. – </a:t>
            </a:r>
            <a:r>
              <a:rPr lang="ru-RU" altLang="ru-RU" sz="1000" dirty="0">
                <a:solidFill>
                  <a:schemeClr val="accent6">
                    <a:lumMod val="75000"/>
                  </a:schemeClr>
                </a:solidFill>
                <a:latin typeface="Century Gothic" panose="020B0502020202020204" pitchFamily="34" charset="0"/>
              </a:rPr>
              <a:t>20</a:t>
            </a:r>
            <a:r>
              <a:rPr lang="ru-RU" altLang="ru-RU" sz="1000" dirty="0">
                <a:solidFill>
                  <a:schemeClr val="accent1">
                    <a:lumMod val="75000"/>
                  </a:schemeClr>
                </a:solidFill>
                <a:latin typeface="Century Gothic" panose="020B0502020202020204" pitchFamily="34" charset="0"/>
              </a:rPr>
              <a:t> МОУО, </a:t>
            </a:r>
            <a:r>
              <a:rPr lang="ru-RU" altLang="ru-RU" sz="1000" dirty="0">
                <a:solidFill>
                  <a:schemeClr val="accent6">
                    <a:lumMod val="75000"/>
                  </a:schemeClr>
                </a:solidFill>
                <a:latin typeface="Century Gothic" panose="020B0502020202020204" pitchFamily="34" charset="0"/>
              </a:rPr>
              <a:t>85 </a:t>
            </a:r>
            <a:r>
              <a:rPr lang="ru-RU" altLang="ru-RU" sz="1000" dirty="0" smtClean="0">
                <a:solidFill>
                  <a:schemeClr val="accent1">
                    <a:lumMod val="75000"/>
                  </a:schemeClr>
                </a:solidFill>
                <a:latin typeface="Century Gothic" panose="020B0502020202020204" pitchFamily="34" charset="0"/>
              </a:rPr>
              <a:t>ОО </a:t>
            </a:r>
          </a:p>
          <a:p>
            <a:pPr>
              <a:defRPr/>
            </a:pPr>
            <a:r>
              <a:rPr lang="ru-RU" altLang="ru-RU" sz="1000" dirty="0" smtClean="0">
                <a:solidFill>
                  <a:schemeClr val="accent6">
                    <a:lumMod val="75000"/>
                  </a:schemeClr>
                </a:solidFill>
                <a:latin typeface="Century Gothic" panose="020B0502020202020204" pitchFamily="34" charset="0"/>
              </a:rPr>
              <a:t>3507</a:t>
            </a:r>
            <a:r>
              <a:rPr lang="ru-RU" altLang="ru-RU" sz="1000" dirty="0" smtClean="0">
                <a:solidFill>
                  <a:schemeClr val="accent1">
                    <a:lumMod val="75000"/>
                  </a:schemeClr>
                </a:solidFill>
                <a:latin typeface="Century Gothic" panose="020B0502020202020204" pitchFamily="34" charset="0"/>
              </a:rPr>
              <a:t> обучающихся, </a:t>
            </a:r>
            <a:r>
              <a:rPr lang="ru-RU" altLang="ru-RU" sz="1000" dirty="0" smtClean="0">
                <a:solidFill>
                  <a:schemeClr val="accent6">
                    <a:lumMod val="75000"/>
                  </a:schemeClr>
                </a:solidFill>
                <a:latin typeface="Century Gothic" panose="020B0502020202020204" pitchFamily="34" charset="0"/>
              </a:rPr>
              <a:t>11 </a:t>
            </a:r>
            <a:r>
              <a:rPr lang="ru-RU" altLang="ru-RU" sz="1000" dirty="0">
                <a:solidFill>
                  <a:schemeClr val="accent1">
                    <a:lumMod val="75000"/>
                  </a:schemeClr>
                </a:solidFill>
                <a:latin typeface="Century Gothic" panose="020B0502020202020204" pitchFamily="34" charset="0"/>
              </a:rPr>
              <a:t>тысяч проф. </a:t>
            </a:r>
            <a:r>
              <a:rPr lang="ru-RU" altLang="ru-RU" sz="1000" dirty="0" smtClean="0">
                <a:solidFill>
                  <a:schemeClr val="accent1">
                    <a:lumMod val="75000"/>
                  </a:schemeClr>
                </a:solidFill>
                <a:latin typeface="Century Gothic" panose="020B0502020202020204" pitchFamily="34" charset="0"/>
              </a:rPr>
              <a:t>проб</a:t>
            </a:r>
          </a:p>
          <a:p>
            <a:pPr>
              <a:defRPr/>
            </a:pPr>
            <a:r>
              <a:rPr lang="ru-RU" altLang="ru-RU" sz="1000" dirty="0" smtClean="0">
                <a:solidFill>
                  <a:schemeClr val="accent6">
                    <a:lumMod val="75000"/>
                  </a:schemeClr>
                </a:solidFill>
                <a:latin typeface="Century Gothic" panose="020B0502020202020204" pitchFamily="34" charset="0"/>
              </a:rPr>
              <a:t>350</a:t>
            </a:r>
            <a:r>
              <a:rPr lang="ru-RU" altLang="ru-RU" sz="1000" dirty="0" smtClean="0">
                <a:solidFill>
                  <a:schemeClr val="accent1">
                    <a:lumMod val="75000"/>
                  </a:schemeClr>
                </a:solidFill>
                <a:latin typeface="Century Gothic" panose="020B0502020202020204" pitchFamily="34" charset="0"/>
              </a:rPr>
              <a:t> </a:t>
            </a:r>
            <a:r>
              <a:rPr lang="ru-RU" altLang="ru-RU" sz="1000" dirty="0">
                <a:solidFill>
                  <a:schemeClr val="accent1">
                    <a:lumMod val="75000"/>
                  </a:schemeClr>
                </a:solidFill>
                <a:latin typeface="Century Gothic" panose="020B0502020202020204" pitchFamily="34" charset="0"/>
              </a:rPr>
              <a:t>практических </a:t>
            </a:r>
            <a:r>
              <a:rPr lang="ru-RU" altLang="ru-RU" sz="1000" dirty="0" smtClean="0">
                <a:solidFill>
                  <a:schemeClr val="accent1">
                    <a:lumMod val="75000"/>
                  </a:schemeClr>
                </a:solidFill>
                <a:latin typeface="Century Gothic" panose="020B0502020202020204" pitchFamily="34" charset="0"/>
              </a:rPr>
              <a:t>мероприятий </a:t>
            </a:r>
          </a:p>
          <a:p>
            <a:pPr>
              <a:defRPr/>
            </a:pPr>
            <a:r>
              <a:rPr lang="ru-RU" altLang="ru-RU" sz="1000" dirty="0" smtClean="0">
                <a:solidFill>
                  <a:schemeClr val="accent6">
                    <a:lumMod val="75000"/>
                  </a:schemeClr>
                </a:solidFill>
                <a:latin typeface="Century Gothic" panose="020B0502020202020204" pitchFamily="34" charset="0"/>
              </a:rPr>
              <a:t>22 </a:t>
            </a:r>
            <a:r>
              <a:rPr lang="ru-RU" altLang="ru-RU" sz="1000" dirty="0">
                <a:solidFill>
                  <a:schemeClr val="accent1">
                    <a:lumMod val="75000"/>
                  </a:schemeClr>
                </a:solidFill>
                <a:latin typeface="Century Gothic" panose="020B0502020202020204" pitchFamily="34" charset="0"/>
              </a:rPr>
              <a:t>ПОО, </a:t>
            </a:r>
            <a:r>
              <a:rPr lang="en-US" altLang="ru-RU" sz="1000" dirty="0">
                <a:solidFill>
                  <a:schemeClr val="accent6">
                    <a:lumMod val="75000"/>
                  </a:schemeClr>
                </a:solidFill>
                <a:latin typeface="Century Gothic" panose="020B0502020202020204" pitchFamily="34" charset="0"/>
              </a:rPr>
              <a:t>&gt;</a:t>
            </a:r>
            <a:r>
              <a:rPr lang="ru-RU" altLang="ru-RU" sz="1000" dirty="0">
                <a:solidFill>
                  <a:schemeClr val="accent6">
                    <a:lumMod val="75000"/>
                  </a:schemeClr>
                </a:solidFill>
                <a:latin typeface="Century Gothic" panose="020B0502020202020204" pitchFamily="34" charset="0"/>
              </a:rPr>
              <a:t> 40 </a:t>
            </a:r>
            <a:r>
              <a:rPr lang="ru-RU" altLang="ru-RU" sz="1000" dirty="0" smtClean="0">
                <a:solidFill>
                  <a:schemeClr val="accent1">
                    <a:lumMod val="75000"/>
                  </a:schemeClr>
                </a:solidFill>
                <a:latin typeface="Century Gothic" panose="020B0502020202020204" pitchFamily="34" charset="0"/>
              </a:rPr>
              <a:t>площадок, </a:t>
            </a:r>
            <a:r>
              <a:rPr lang="ru-RU" altLang="ru-RU" sz="1000" dirty="0" smtClean="0">
                <a:solidFill>
                  <a:schemeClr val="accent6">
                    <a:lumMod val="75000"/>
                  </a:schemeClr>
                </a:solidFill>
                <a:latin typeface="Century Gothic" panose="020B0502020202020204" pitchFamily="34" charset="0"/>
              </a:rPr>
              <a:t>46 </a:t>
            </a:r>
            <a:r>
              <a:rPr lang="ru-RU" altLang="ru-RU" sz="1000" dirty="0" smtClean="0">
                <a:solidFill>
                  <a:schemeClr val="accent1">
                    <a:lumMod val="75000"/>
                  </a:schemeClr>
                </a:solidFill>
                <a:latin typeface="Century Gothic" panose="020B0502020202020204" pitchFamily="34" charset="0"/>
              </a:rPr>
              <a:t>компетенций</a:t>
            </a:r>
            <a:endParaRPr lang="ru-RU" altLang="ru-RU" sz="1000" dirty="0">
              <a:solidFill>
                <a:schemeClr val="accent1">
                  <a:lumMod val="75000"/>
                </a:schemeClr>
              </a:solidFill>
              <a:latin typeface="Century Gothic" panose="020B0502020202020204" pitchFamily="34" charset="0"/>
            </a:endParaRPr>
          </a:p>
        </p:txBody>
      </p:sp>
      <p:sp>
        <p:nvSpPr>
          <p:cNvPr id="5" name="Прямоугольник 4"/>
          <p:cNvSpPr/>
          <p:nvPr/>
        </p:nvSpPr>
        <p:spPr>
          <a:xfrm>
            <a:off x="2722119" y="5029050"/>
            <a:ext cx="2334392" cy="430887"/>
          </a:xfrm>
          <a:prstGeom prst="rect">
            <a:avLst/>
          </a:prstGeom>
        </p:spPr>
        <p:txBody>
          <a:bodyPr wrap="square">
            <a:spAutoFit/>
          </a:bodyPr>
          <a:lstStyle/>
          <a:p>
            <a:pPr>
              <a:defRPr/>
            </a:pPr>
            <a:r>
              <a:rPr lang="en-US" altLang="ru-RU" sz="1100" dirty="0" smtClean="0">
                <a:solidFill>
                  <a:schemeClr val="accent6">
                    <a:lumMod val="75000"/>
                  </a:schemeClr>
                </a:solidFill>
                <a:latin typeface="Century Gothic" panose="020B0502020202020204" pitchFamily="34" charset="0"/>
              </a:rPr>
              <a:t>&gt;</a:t>
            </a:r>
            <a:r>
              <a:rPr lang="ru-RU" altLang="ru-RU" sz="1100" dirty="0" smtClean="0">
                <a:solidFill>
                  <a:schemeClr val="accent6">
                    <a:lumMod val="75000"/>
                  </a:schemeClr>
                </a:solidFill>
                <a:latin typeface="Century Gothic" panose="020B0502020202020204" pitchFamily="34" charset="0"/>
              </a:rPr>
              <a:t> </a:t>
            </a:r>
            <a:r>
              <a:rPr lang="ru-RU" altLang="ru-RU" sz="1100" dirty="0">
                <a:solidFill>
                  <a:schemeClr val="accent6">
                    <a:lumMod val="75000"/>
                  </a:schemeClr>
                </a:solidFill>
                <a:latin typeface="Century Gothic" panose="020B0502020202020204" pitchFamily="34" charset="0"/>
              </a:rPr>
              <a:t>75 </a:t>
            </a:r>
            <a:r>
              <a:rPr lang="ru-RU" altLang="ru-RU" sz="1100" dirty="0" smtClean="0">
                <a:solidFill>
                  <a:schemeClr val="accent6">
                    <a:lumMod val="75000"/>
                  </a:schemeClr>
                </a:solidFill>
                <a:latin typeface="Century Gothic" panose="020B0502020202020204" pitchFamily="34" charset="0"/>
              </a:rPr>
              <a:t>000 </a:t>
            </a:r>
            <a:r>
              <a:rPr lang="ru-RU" altLang="ru-RU" sz="1100" dirty="0" err="1" smtClean="0">
                <a:solidFill>
                  <a:schemeClr val="accent1">
                    <a:lumMod val="75000"/>
                  </a:schemeClr>
                </a:solidFill>
                <a:latin typeface="Century Gothic" panose="020B0502020202020204" pitchFamily="34" charset="0"/>
              </a:rPr>
              <a:t>обуч</a:t>
            </a:r>
            <a:r>
              <a:rPr lang="ru-RU" altLang="ru-RU" sz="1100" dirty="0" smtClean="0">
                <a:solidFill>
                  <a:schemeClr val="accent1">
                    <a:lumMod val="75000"/>
                  </a:schemeClr>
                </a:solidFill>
                <a:latin typeface="Century Gothic" panose="020B0502020202020204" pitchFamily="34" charset="0"/>
              </a:rPr>
              <a:t>., </a:t>
            </a:r>
            <a:r>
              <a:rPr lang="ru-RU" altLang="ru-RU" sz="1100" dirty="0" smtClean="0">
                <a:solidFill>
                  <a:schemeClr val="accent6">
                    <a:lumMod val="75000"/>
                  </a:schemeClr>
                </a:solidFill>
                <a:latin typeface="Century Gothic" panose="020B0502020202020204" pitchFamily="34" charset="0"/>
              </a:rPr>
              <a:t>3000 </a:t>
            </a:r>
            <a:r>
              <a:rPr lang="ru-RU" altLang="ru-RU" sz="1100" dirty="0" smtClean="0">
                <a:solidFill>
                  <a:schemeClr val="accent1">
                    <a:lumMod val="75000"/>
                  </a:schemeClr>
                </a:solidFill>
                <a:latin typeface="Century Gothic" panose="020B0502020202020204" pitchFamily="34" charset="0"/>
              </a:rPr>
              <a:t>педагогов</a:t>
            </a:r>
            <a:endParaRPr lang="ru-RU" altLang="ru-RU" sz="1100" dirty="0">
              <a:solidFill>
                <a:schemeClr val="accent1">
                  <a:lumMod val="75000"/>
                </a:schemeClr>
              </a:solidFill>
              <a:latin typeface="Century Gothic" panose="020B0502020202020204" pitchFamily="34" charset="0"/>
            </a:endParaRPr>
          </a:p>
          <a:p>
            <a:pPr>
              <a:defRPr/>
            </a:pPr>
            <a:r>
              <a:rPr lang="en-US" altLang="ru-RU" sz="1100" dirty="0">
                <a:solidFill>
                  <a:schemeClr val="accent1">
                    <a:lumMod val="75000"/>
                  </a:schemeClr>
                </a:solidFill>
                <a:latin typeface="Century Gothic" panose="020B0502020202020204" pitchFamily="34" charset="0"/>
              </a:rPr>
              <a:t>&gt; </a:t>
            </a:r>
            <a:r>
              <a:rPr lang="ru-RU" altLang="ru-RU" sz="1100" dirty="0">
                <a:solidFill>
                  <a:schemeClr val="accent1">
                    <a:lumMod val="75000"/>
                  </a:schemeClr>
                </a:solidFill>
                <a:latin typeface="Century Gothic" panose="020B0502020202020204" pitchFamily="34" charset="0"/>
              </a:rPr>
              <a:t>7500 событий </a:t>
            </a:r>
          </a:p>
        </p:txBody>
      </p:sp>
      <p:sp>
        <p:nvSpPr>
          <p:cNvPr id="6" name="Прямоугольник 5"/>
          <p:cNvSpPr/>
          <p:nvPr/>
        </p:nvSpPr>
        <p:spPr>
          <a:xfrm>
            <a:off x="91511" y="5537119"/>
            <a:ext cx="4805334" cy="600164"/>
          </a:xfrm>
          <a:prstGeom prst="rect">
            <a:avLst/>
          </a:prstGeom>
        </p:spPr>
        <p:txBody>
          <a:bodyPr wrap="square">
            <a:spAutoFit/>
          </a:bodyPr>
          <a:lstStyle/>
          <a:p>
            <a:pPr>
              <a:defRPr/>
            </a:pPr>
            <a:r>
              <a:rPr lang="ru-RU" altLang="ru-RU" sz="1100" dirty="0">
                <a:solidFill>
                  <a:schemeClr val="accent1">
                    <a:lumMod val="75000"/>
                  </a:schemeClr>
                </a:solidFill>
                <a:latin typeface="Century Gothic" panose="020B0502020202020204" pitchFamily="34" charset="0"/>
              </a:rPr>
              <a:t>клубы «Фабрика миров» </a:t>
            </a:r>
            <a:r>
              <a:rPr lang="ru-RU" altLang="ru-RU" sz="1100" dirty="0" smtClean="0">
                <a:solidFill>
                  <a:schemeClr val="accent1">
                    <a:lumMod val="75000"/>
                  </a:schemeClr>
                </a:solidFill>
                <a:latin typeface="Century Gothic" panose="020B0502020202020204" pitchFamily="34" charset="0"/>
              </a:rPr>
              <a:t>                         </a:t>
            </a:r>
            <a:r>
              <a:rPr lang="ru-RU" altLang="ru-RU" sz="1100" dirty="0" smtClean="0">
                <a:solidFill>
                  <a:schemeClr val="accent6">
                    <a:lumMod val="75000"/>
                  </a:schemeClr>
                </a:solidFill>
                <a:latin typeface="Century Gothic" panose="020B0502020202020204" pitchFamily="34" charset="0"/>
              </a:rPr>
              <a:t>3 </a:t>
            </a:r>
            <a:r>
              <a:rPr lang="ru-RU" altLang="ru-RU" sz="1100" dirty="0">
                <a:solidFill>
                  <a:schemeClr val="accent6">
                    <a:lumMod val="75000"/>
                  </a:schemeClr>
                </a:solidFill>
                <a:latin typeface="Century Gothic" panose="020B0502020202020204" pitchFamily="34" charset="0"/>
              </a:rPr>
              <a:t>тыс. </a:t>
            </a:r>
            <a:r>
              <a:rPr lang="ru-RU" altLang="ru-RU" sz="1100" dirty="0" err="1">
                <a:solidFill>
                  <a:schemeClr val="accent6">
                    <a:lumMod val="75000"/>
                  </a:schemeClr>
                </a:solidFill>
                <a:latin typeface="Century Gothic" panose="020B0502020202020204" pitchFamily="34" charset="0"/>
              </a:rPr>
              <a:t>обуч</a:t>
            </a:r>
            <a:r>
              <a:rPr lang="ru-RU" altLang="ru-RU" sz="1100" dirty="0" smtClean="0">
                <a:solidFill>
                  <a:schemeClr val="accent6">
                    <a:lumMod val="75000"/>
                  </a:schemeClr>
                </a:solidFill>
                <a:latin typeface="Century Gothic" panose="020B0502020202020204" pitchFamily="34" charset="0"/>
              </a:rPr>
              <a:t>.</a:t>
            </a:r>
            <a:endParaRPr lang="ru-RU" altLang="ru-RU" sz="1100" dirty="0">
              <a:solidFill>
                <a:schemeClr val="accent6">
                  <a:lumMod val="75000"/>
                </a:schemeClr>
              </a:solidFill>
              <a:latin typeface="Century Gothic" panose="020B0502020202020204" pitchFamily="34" charset="0"/>
            </a:endParaRPr>
          </a:p>
          <a:p>
            <a:pPr>
              <a:defRPr/>
            </a:pPr>
            <a:r>
              <a:rPr lang="ru-RU" altLang="ru-RU" sz="1100" dirty="0">
                <a:solidFill>
                  <a:schemeClr val="accent1">
                    <a:lumMod val="75000"/>
                  </a:schemeClr>
                </a:solidFill>
                <a:latin typeface="Century Gothic" panose="020B0502020202020204" pitchFamily="34" charset="0"/>
              </a:rPr>
              <a:t>курс «</a:t>
            </a:r>
            <a:r>
              <a:rPr lang="ru-RU" altLang="ru-RU" sz="1100" dirty="0" err="1" smtClean="0">
                <a:solidFill>
                  <a:schemeClr val="accent1">
                    <a:lumMod val="75000"/>
                  </a:schemeClr>
                </a:solidFill>
                <a:latin typeface="Century Gothic" panose="020B0502020202020204" pitchFamily="34" charset="0"/>
              </a:rPr>
              <a:t>Профнавигация</a:t>
            </a:r>
            <a:r>
              <a:rPr lang="ru-RU" altLang="ru-RU" sz="1100" dirty="0" smtClean="0">
                <a:solidFill>
                  <a:schemeClr val="accent1">
                    <a:lumMod val="75000"/>
                  </a:schemeClr>
                </a:solidFill>
                <a:latin typeface="Century Gothic" panose="020B0502020202020204" pitchFamily="34" charset="0"/>
              </a:rPr>
              <a:t>»                            </a:t>
            </a:r>
            <a:r>
              <a:rPr lang="en-US" altLang="ru-RU" sz="1100" dirty="0" smtClean="0">
                <a:solidFill>
                  <a:schemeClr val="accent6">
                    <a:lumMod val="75000"/>
                  </a:schemeClr>
                </a:solidFill>
                <a:latin typeface="Century Gothic" panose="020B0502020202020204" pitchFamily="34" charset="0"/>
              </a:rPr>
              <a:t>&gt;</a:t>
            </a:r>
            <a:r>
              <a:rPr lang="ru-RU" altLang="ru-RU" sz="1100" dirty="0" smtClean="0">
                <a:solidFill>
                  <a:schemeClr val="accent6">
                    <a:lumMod val="75000"/>
                  </a:schemeClr>
                </a:solidFill>
                <a:latin typeface="Century Gothic" panose="020B0502020202020204" pitchFamily="34" charset="0"/>
              </a:rPr>
              <a:t> 2 тыс. </a:t>
            </a:r>
            <a:r>
              <a:rPr lang="ru-RU" altLang="ru-RU" sz="1100" dirty="0" err="1" smtClean="0">
                <a:solidFill>
                  <a:schemeClr val="accent6">
                    <a:lumMod val="75000"/>
                  </a:schemeClr>
                </a:solidFill>
                <a:latin typeface="Century Gothic" panose="020B0502020202020204" pitchFamily="34" charset="0"/>
              </a:rPr>
              <a:t>обуч</a:t>
            </a:r>
            <a:r>
              <a:rPr lang="ru-RU" altLang="ru-RU" sz="1100" dirty="0" smtClean="0">
                <a:solidFill>
                  <a:schemeClr val="accent1">
                    <a:lumMod val="75000"/>
                  </a:schemeClr>
                </a:solidFill>
                <a:latin typeface="Century Gothic" panose="020B0502020202020204" pitchFamily="34" charset="0"/>
              </a:rPr>
              <a:t>.</a:t>
            </a:r>
          </a:p>
          <a:p>
            <a:pPr>
              <a:defRPr/>
            </a:pPr>
            <a:r>
              <a:rPr lang="ru-RU" altLang="ru-RU" sz="1100" dirty="0" smtClean="0">
                <a:solidFill>
                  <a:schemeClr val="accent1">
                    <a:lumMod val="75000"/>
                  </a:schemeClr>
                </a:solidFill>
                <a:latin typeface="Century Gothic" panose="020B0502020202020204" pitchFamily="34" charset="0"/>
              </a:rPr>
              <a:t>цифровая </a:t>
            </a:r>
            <a:r>
              <a:rPr lang="ru-RU" altLang="ru-RU" sz="1100" dirty="0">
                <a:solidFill>
                  <a:schemeClr val="accent1">
                    <a:lumMod val="75000"/>
                  </a:schemeClr>
                </a:solidFill>
                <a:latin typeface="Century Gothic" panose="020B0502020202020204" pitchFamily="34" charset="0"/>
              </a:rPr>
              <a:t>платформа </a:t>
            </a:r>
            <a:r>
              <a:rPr lang="ru-RU" altLang="ru-RU" sz="1100" dirty="0" smtClean="0">
                <a:solidFill>
                  <a:schemeClr val="accent1">
                    <a:lumMod val="75000"/>
                  </a:schemeClr>
                </a:solidFill>
                <a:latin typeface="Century Gothic" panose="020B0502020202020204" pitchFamily="34" charset="0"/>
                <a:hlinkClick r:id="rId9"/>
              </a:rPr>
              <a:t>tintel.ru</a:t>
            </a:r>
            <a:r>
              <a:rPr lang="ru-RU" altLang="ru-RU" sz="1100" dirty="0" smtClean="0">
                <a:solidFill>
                  <a:schemeClr val="accent1">
                    <a:lumMod val="75000"/>
                  </a:schemeClr>
                </a:solidFill>
                <a:latin typeface="Century Gothic" panose="020B0502020202020204" pitchFamily="34" charset="0"/>
              </a:rPr>
              <a:t>              пул бизнес-заказов </a:t>
            </a:r>
            <a:endParaRPr lang="ru-RU" sz="1100" dirty="0">
              <a:solidFill>
                <a:schemeClr val="accent1">
                  <a:lumMod val="75000"/>
                </a:schemeClr>
              </a:solidFill>
              <a:latin typeface="Century Gothic" panose="020B0502020202020204" pitchFamily="34" charset="0"/>
            </a:endParaRPr>
          </a:p>
        </p:txBody>
      </p:sp>
      <p:pic>
        <p:nvPicPr>
          <p:cNvPr id="3074" name="Picture 2" descr="https://189131.selcdn.ru/leonardo/uploadsForSiteId/200070/content/b5fe03ff-f1ee-4690-b0ac-a70f16cff9ab.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6236" y="4536202"/>
            <a:ext cx="1281966" cy="428961"/>
          </a:xfrm>
          <a:prstGeom prst="rect">
            <a:avLst/>
          </a:prstGeom>
          <a:noFill/>
          <a:extLst>
            <a:ext uri="{909E8E84-426E-40DD-AFC4-6F175D3DCCD1}">
              <a14:hiddenFill xmlns:a14="http://schemas.microsoft.com/office/drawing/2010/main">
                <a:solidFill>
                  <a:srgbClr val="FFFFFF"/>
                </a:solidFill>
              </a14:hiddenFill>
            </a:ext>
          </a:extLst>
        </p:spPr>
      </p:pic>
      <p:sp>
        <p:nvSpPr>
          <p:cNvPr id="35" name="Прямоугольник 38"/>
          <p:cNvSpPr>
            <a:spLocks noChangeArrowheads="1"/>
          </p:cNvSpPr>
          <p:nvPr/>
        </p:nvSpPr>
        <p:spPr bwMode="auto">
          <a:xfrm>
            <a:off x="70077" y="4024882"/>
            <a:ext cx="462029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r>
              <a:rPr lang="ru-RU" altLang="ru-RU" sz="1100" dirty="0" smtClean="0">
                <a:solidFill>
                  <a:srgbClr val="000099"/>
                </a:solidFill>
                <a:latin typeface="Century Gothic" panose="020B0502020202020204" pitchFamily="34" charset="0"/>
              </a:rPr>
              <a:t>«</a:t>
            </a:r>
            <a:r>
              <a:rPr lang="ru-RU" altLang="ru-RU" sz="1100" dirty="0">
                <a:solidFill>
                  <a:schemeClr val="accent1">
                    <a:lumMod val="75000"/>
                  </a:schemeClr>
                </a:solidFill>
                <a:latin typeface="Century Gothic" panose="020B0502020202020204" pitchFamily="34" charset="0"/>
                <a:cs typeface="+mn-cs"/>
              </a:rPr>
              <a:t>Развитие пространственного мышления дошкольников как основа формирования  естественно- научных, цифровых и инженерных компетенций человека будущего»</a:t>
            </a:r>
          </a:p>
        </p:txBody>
      </p:sp>
      <p:sp>
        <p:nvSpPr>
          <p:cNvPr id="10" name="Прямоугольник 9"/>
          <p:cNvSpPr/>
          <p:nvPr/>
        </p:nvSpPr>
        <p:spPr>
          <a:xfrm>
            <a:off x="2605063" y="2523784"/>
            <a:ext cx="1087157" cy="246221"/>
          </a:xfrm>
          <a:prstGeom prst="rect">
            <a:avLst/>
          </a:prstGeom>
        </p:spPr>
        <p:txBody>
          <a:bodyPr wrap="none">
            <a:spAutoFit/>
          </a:bodyPr>
          <a:lstStyle/>
          <a:p>
            <a:r>
              <a:rPr lang="ru-RU" altLang="ru-RU" sz="1000" dirty="0">
                <a:solidFill>
                  <a:schemeClr val="accent1">
                    <a:lumMod val="75000"/>
                  </a:schemeClr>
                </a:solidFill>
                <a:latin typeface="Century Gothic" panose="020B0502020202020204" pitchFamily="34" charset="0"/>
              </a:rPr>
              <a:t>обучающихся</a:t>
            </a:r>
            <a:endParaRPr lang="ru-RU" sz="1000" dirty="0"/>
          </a:p>
        </p:txBody>
      </p:sp>
      <p:sp>
        <p:nvSpPr>
          <p:cNvPr id="36" name="Прямоугольник 35"/>
          <p:cNvSpPr/>
          <p:nvPr/>
        </p:nvSpPr>
        <p:spPr>
          <a:xfrm>
            <a:off x="2637563" y="2027714"/>
            <a:ext cx="1087157" cy="246221"/>
          </a:xfrm>
          <a:prstGeom prst="rect">
            <a:avLst/>
          </a:prstGeom>
        </p:spPr>
        <p:txBody>
          <a:bodyPr wrap="none">
            <a:spAutoFit/>
          </a:bodyPr>
          <a:lstStyle/>
          <a:p>
            <a:r>
              <a:rPr lang="ru-RU" altLang="ru-RU" sz="1000" dirty="0">
                <a:solidFill>
                  <a:schemeClr val="accent1">
                    <a:lumMod val="75000"/>
                  </a:schemeClr>
                </a:solidFill>
                <a:latin typeface="Century Gothic" panose="020B0502020202020204" pitchFamily="34" charset="0"/>
              </a:rPr>
              <a:t>обучающихся</a:t>
            </a:r>
            <a:endParaRPr lang="ru-RU" sz="1000" dirty="0"/>
          </a:p>
        </p:txBody>
      </p:sp>
      <p:sp>
        <p:nvSpPr>
          <p:cNvPr id="32" name="Прямоугольник 11"/>
          <p:cNvSpPr>
            <a:spLocks noChangeArrowheads="1"/>
          </p:cNvSpPr>
          <p:nvPr/>
        </p:nvSpPr>
        <p:spPr bwMode="auto">
          <a:xfrm>
            <a:off x="4848870" y="3564285"/>
            <a:ext cx="3333253" cy="276999"/>
          </a:xfrm>
          <a:prstGeom prst="rect">
            <a:avLst/>
          </a:prstGeom>
          <a:noFill/>
          <a:ln w="9525">
            <a:noFill/>
            <a:miter lim="800000"/>
            <a:headEnd/>
            <a:tailEnd/>
          </a:ln>
        </p:spPr>
        <p:txBody>
          <a:bodyPr wrap="square">
            <a:spAutoFit/>
          </a:bodyPr>
          <a:lstStyle/>
          <a:p>
            <a:pPr algn="ctr">
              <a:defRPr/>
            </a:pPr>
            <a:r>
              <a:rPr lang="ru-RU" sz="1200" b="1" dirty="0" smtClean="0">
                <a:solidFill>
                  <a:schemeClr val="accent1">
                    <a:lumMod val="75000"/>
                  </a:schemeClr>
                </a:solidFill>
                <a:latin typeface="Century Gothic" panose="020B0502020202020204" pitchFamily="34" charset="0"/>
              </a:rPr>
              <a:t>Выбор предметов для сдачи ЕГЭ  </a:t>
            </a:r>
            <a:endParaRPr lang="ru-RU" sz="1200" b="1" dirty="0">
              <a:solidFill>
                <a:schemeClr val="accent1">
                  <a:lumMod val="75000"/>
                </a:schemeClr>
              </a:solidFill>
              <a:latin typeface="Century Gothic" panose="020B0502020202020204" pitchFamily="34" charset="0"/>
            </a:endParaRPr>
          </a:p>
        </p:txBody>
      </p:sp>
      <p:cxnSp>
        <p:nvCxnSpPr>
          <p:cNvPr id="39" name="Прямая со стрелкой 38"/>
          <p:cNvCxnSpPr/>
          <p:nvPr/>
        </p:nvCxnSpPr>
        <p:spPr>
          <a:xfrm>
            <a:off x="1302549" y="2052117"/>
            <a:ext cx="28137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1265987" y="2628181"/>
            <a:ext cx="28137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1265987" y="3132237"/>
            <a:ext cx="28137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2250512" y="5220469"/>
            <a:ext cx="28137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2310661" y="5724525"/>
            <a:ext cx="28137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Диаграмма 10"/>
          <p:cNvGraphicFramePr/>
          <p:nvPr>
            <p:extLst>
              <p:ext uri="{D42A27DB-BD31-4B8C-83A1-F6EECF244321}">
                <p14:modId xmlns:p14="http://schemas.microsoft.com/office/powerpoint/2010/main" val="1623794427"/>
              </p:ext>
            </p:extLst>
          </p:nvPr>
        </p:nvGraphicFramePr>
        <p:xfrm>
          <a:off x="5071950" y="3774228"/>
          <a:ext cx="4103907" cy="1950297"/>
        </p:xfrm>
        <a:graphic>
          <a:graphicData uri="http://schemas.openxmlformats.org/drawingml/2006/chart">
            <c:chart xmlns:c="http://schemas.openxmlformats.org/drawingml/2006/chart" xmlns:r="http://schemas.openxmlformats.org/officeDocument/2006/relationships" r:id="rId11"/>
          </a:graphicData>
        </a:graphic>
      </p:graphicFrame>
      <p:sp>
        <p:nvSpPr>
          <p:cNvPr id="44" name="Прямоугольник 11"/>
          <p:cNvSpPr>
            <a:spLocks noChangeArrowheads="1"/>
          </p:cNvSpPr>
          <p:nvPr/>
        </p:nvSpPr>
        <p:spPr bwMode="auto">
          <a:xfrm>
            <a:off x="4864280" y="1548706"/>
            <a:ext cx="3333253" cy="276999"/>
          </a:xfrm>
          <a:prstGeom prst="rect">
            <a:avLst/>
          </a:prstGeom>
          <a:noFill/>
          <a:ln w="9525">
            <a:noFill/>
            <a:miter lim="800000"/>
            <a:headEnd/>
            <a:tailEnd/>
          </a:ln>
        </p:spPr>
        <p:txBody>
          <a:bodyPr wrap="square">
            <a:spAutoFit/>
          </a:bodyPr>
          <a:lstStyle/>
          <a:p>
            <a:pPr algn="ctr">
              <a:defRPr/>
            </a:pPr>
            <a:r>
              <a:rPr lang="ru-RU" sz="1200" b="1" dirty="0" smtClean="0">
                <a:solidFill>
                  <a:schemeClr val="accent1">
                    <a:lumMod val="75000"/>
                  </a:schemeClr>
                </a:solidFill>
                <a:latin typeface="Century Gothic" panose="020B0502020202020204" pitchFamily="34" charset="0"/>
              </a:rPr>
              <a:t>Профильное обучение</a:t>
            </a:r>
            <a:endParaRPr lang="ru-RU" sz="1200" b="1" dirty="0">
              <a:solidFill>
                <a:schemeClr val="accent1">
                  <a:lumMod val="75000"/>
                </a:schemeClr>
              </a:solidFill>
              <a:latin typeface="Century Gothic" panose="020B0502020202020204" pitchFamily="34" charset="0"/>
            </a:endParaRPr>
          </a:p>
        </p:txBody>
      </p:sp>
      <p:graphicFrame>
        <p:nvGraphicFramePr>
          <p:cNvPr id="13" name="Диаграмма 12"/>
          <p:cNvGraphicFramePr/>
          <p:nvPr>
            <p:extLst/>
          </p:nvPr>
        </p:nvGraphicFramePr>
        <p:xfrm>
          <a:off x="5093891" y="1952642"/>
          <a:ext cx="2843211" cy="1388504"/>
        </p:xfrm>
        <a:graphic>
          <a:graphicData uri="http://schemas.openxmlformats.org/drawingml/2006/chart">
            <c:chart xmlns:c="http://schemas.openxmlformats.org/drawingml/2006/chart" xmlns:r="http://schemas.openxmlformats.org/officeDocument/2006/relationships" r:id="rId12"/>
          </a:graphicData>
        </a:graphic>
      </p:graphicFrame>
      <p:sp>
        <p:nvSpPr>
          <p:cNvPr id="14" name="Выгнутая вправо стрелка 13"/>
          <p:cNvSpPr/>
          <p:nvPr/>
        </p:nvSpPr>
        <p:spPr>
          <a:xfrm>
            <a:off x="8210079" y="2148227"/>
            <a:ext cx="718665" cy="22081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TextBox 14"/>
          <p:cNvSpPr txBox="1"/>
          <p:nvPr/>
        </p:nvSpPr>
        <p:spPr>
          <a:xfrm>
            <a:off x="8389391" y="2770005"/>
            <a:ext cx="360040" cy="707886"/>
          </a:xfrm>
          <a:prstGeom prst="rect">
            <a:avLst/>
          </a:prstGeom>
          <a:noFill/>
        </p:spPr>
        <p:txBody>
          <a:bodyPr wrap="square" rtlCol="0">
            <a:spAutoFit/>
          </a:bodyPr>
          <a:lstStyle/>
          <a:p>
            <a:r>
              <a:rPr lang="ru-RU" sz="4000" dirty="0" smtClean="0">
                <a:solidFill>
                  <a:srgbClr val="FF0000"/>
                </a:solidFill>
              </a:rPr>
              <a:t>?</a:t>
            </a:r>
            <a:endParaRPr lang="ru-RU" sz="4000" dirty="0">
              <a:solidFill>
                <a:srgbClr val="FF0000"/>
              </a:solidFill>
            </a:endParaRPr>
          </a:p>
        </p:txBody>
      </p:sp>
    </p:spTree>
    <p:extLst>
      <p:ext uri="{BB962C8B-B14F-4D97-AF65-F5344CB8AC3E}">
        <p14:creationId xmlns:p14="http://schemas.microsoft.com/office/powerpoint/2010/main" val="3492909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7824</TotalTime>
  <Words>8058</Words>
  <Application>Microsoft Office PowerPoint</Application>
  <PresentationFormat>Произвольный</PresentationFormat>
  <Paragraphs>978</Paragraphs>
  <Slides>21</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Воспитание, обучение  и развитие детей  Томской области в условиях  современных вызовов</vt:lpstr>
      <vt:lpstr>Презентация PowerPoint</vt:lpstr>
      <vt:lpstr>Презентация PowerPoint</vt:lpstr>
      <vt:lpstr>Презентация PowerPoint</vt:lpstr>
      <vt:lpstr>ТАЙМЛАЙН ВНЕДРЕНИЯ ПРОГРАММ ВОСПИТАНИЯ В ОБРАЗОВАТЕЛЬНЫХ ОРГАНИЗАЦИЯХ ТОМСКОЙ ОБЛАСТИ</vt:lpstr>
      <vt:lpstr>Презентация PowerPoint</vt:lpstr>
      <vt:lpstr>Патриотическое воспитание детей и молодежи</vt:lpstr>
      <vt:lpstr>Экологическое воспитание</vt:lpstr>
      <vt:lpstr>Презентация PowerPoint</vt:lpstr>
      <vt:lpstr>Презентация PowerPoint</vt:lpstr>
      <vt:lpstr>Презентация PowerPoint</vt:lpstr>
      <vt:lpstr>Цель: cоздать условия по обновлению содержания образования на 2021-2022 уч. г. в связи с подготовкой к введению новых ФГОС в школах Томской области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Воспитание, обучение  и развитие детей  Томской области в условиях  современных вызовов</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310</cp:revision>
  <cp:lastPrinted>2021-08-17T11:17:44Z</cp:lastPrinted>
  <dcterms:created xsi:type="dcterms:W3CDTF">2021-07-29T09:26:48Z</dcterms:created>
  <dcterms:modified xsi:type="dcterms:W3CDTF">2021-08-19T04:23:42Z</dcterms:modified>
</cp:coreProperties>
</file>