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57" r:id="rId5"/>
    <p:sldId id="263" r:id="rId6"/>
    <p:sldId id="264" r:id="rId7"/>
    <p:sldId id="265" r:id="rId8"/>
    <p:sldId id="266" r:id="rId9"/>
    <p:sldId id="262" r:id="rId10"/>
    <p:sldId id="267" r:id="rId11"/>
  </p:sldIdLst>
  <p:sldSz cx="12160250" cy="6840538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5" userDrawn="1">
          <p15:clr>
            <a:srgbClr val="A4A3A4"/>
          </p15:clr>
        </p15:guide>
        <p15:guide id="2" pos="383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5CAA"/>
    <a:srgbClr val="193F74"/>
    <a:srgbClr val="2062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02" y="300"/>
      </p:cViewPr>
      <p:guideLst>
        <p:guide orient="horz" pos="2155"/>
        <p:guide pos="383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rgbClr val="275CAA"/>
                </a:solidFill>
                <a:latin typeface="+mn-lt"/>
                <a:ea typeface="+mn-ea"/>
                <a:cs typeface="+mn-cs"/>
              </a:defRPr>
            </a:pPr>
            <a:r>
              <a:rPr lang="ru-RU" sz="1400" b="1" i="0" dirty="0">
                <a:solidFill>
                  <a:srgbClr val="275CAA"/>
                </a:solidFill>
              </a:rPr>
              <a:t>НПР университета: 289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rgbClr val="275CAA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НПР университета</c:v>
                </c:pt>
              </c:strCache>
            </c:strRef>
          </c:tx>
          <c:dPt>
            <c:idx val="0"/>
            <c:bubble3D val="0"/>
            <c:spPr>
              <a:solidFill>
                <a:srgbClr val="00478E"/>
              </a:solidFill>
              <a:ln w="9525" cap="flat" cmpd="sng" algn="ctr">
                <a:solidFill>
                  <a:schemeClr val="accent1">
                    <a:shade val="65000"/>
                    <a:shade val="95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B47-45D6-A549-890D5EAFFDBC}"/>
              </c:ext>
            </c:extLst>
          </c:dPt>
          <c:dPt>
            <c:idx val="1"/>
            <c:bubble3D val="0"/>
            <c:spPr>
              <a:solidFill>
                <a:srgbClr val="003366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B47-45D6-A549-890D5EAFFDBC}"/>
              </c:ext>
            </c:extLst>
          </c:dPt>
          <c:dPt>
            <c:idx val="2"/>
            <c:bubble3D val="0"/>
            <c:spPr>
              <a:solidFill>
                <a:srgbClr val="336699"/>
              </a:solidFill>
              <a:ln w="9525" cap="flat" cmpd="sng" algn="ctr">
                <a:solidFill>
                  <a:schemeClr val="accent1">
                    <a:tint val="65000"/>
                    <a:shade val="95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B47-45D6-A549-890D5EAFFDBC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Доктора наук: 44</c:v>
                </c:pt>
                <c:pt idx="1">
                  <c:v>Кандидаты наук: 185</c:v>
                </c:pt>
                <c:pt idx="2">
                  <c:v>Неостепененные: 60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44</c:v>
                </c:pt>
                <c:pt idx="1">
                  <c:v>185</c:v>
                </c:pt>
                <c:pt idx="2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B47-45D6-A549-890D5EAFFDB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275CAA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275CAA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275CAA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60755507842123824"/>
          <c:y val="0.20732195356210006"/>
          <c:w val="0.38988884487874936"/>
          <c:h val="0.6338248863519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rgbClr val="275CAA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681B7D-3E67-4E75-9D34-73DEFB11FC8F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17A910-2728-4314-8C0D-5AD5CB906A7C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bg1"/>
              </a:solidFill>
              <a:latin typeface="+mn-lt"/>
            </a:rPr>
            <a:t>МОТИВАЦИЯ</a:t>
          </a:r>
          <a:endParaRPr lang="ru-RU" sz="2400" dirty="0"/>
        </a:p>
      </dgm:t>
    </dgm:pt>
    <dgm:pt modelId="{54438EF1-70F5-4788-AE4B-1D4CC04A4D0A}" type="parTrans" cxnId="{55D6A97D-088A-4271-8600-F79494CE9D93}">
      <dgm:prSet/>
      <dgm:spPr/>
      <dgm:t>
        <a:bodyPr/>
        <a:lstStyle/>
        <a:p>
          <a:endParaRPr lang="ru-RU"/>
        </a:p>
      </dgm:t>
    </dgm:pt>
    <dgm:pt modelId="{1EAE201D-8A6C-4E86-A08F-7AC14828CD64}" type="sibTrans" cxnId="{55D6A97D-088A-4271-8600-F79494CE9D93}">
      <dgm:prSet/>
      <dgm:spPr/>
      <dgm:t>
        <a:bodyPr/>
        <a:lstStyle/>
        <a:p>
          <a:endParaRPr lang="ru-RU"/>
        </a:p>
      </dgm:t>
    </dgm:pt>
    <dgm:pt modelId="{932A7DF9-541B-4565-81BC-55CE26028A2B}">
      <dgm:prSet phldrT="[Текст]" custT="1"/>
      <dgm:spPr/>
      <dgm:t>
        <a:bodyPr/>
        <a:lstStyle/>
        <a:p>
          <a:r>
            <a:rPr lang="ru-RU" sz="1000" dirty="0" smtClean="0"/>
            <a:t> Расширение ресурсной базы (лаборатории, исследовательское оборудование и др.)</a:t>
          </a:r>
          <a:endParaRPr lang="ru-RU" sz="1000" dirty="0"/>
        </a:p>
      </dgm:t>
    </dgm:pt>
    <dgm:pt modelId="{BD3F988D-DE0B-49F7-B9BC-852C674B4EF1}" type="parTrans" cxnId="{1C54D3AF-8C33-4898-BE63-B79FD487A799}">
      <dgm:prSet/>
      <dgm:spPr/>
      <dgm:t>
        <a:bodyPr/>
        <a:lstStyle/>
        <a:p>
          <a:endParaRPr lang="ru-RU"/>
        </a:p>
      </dgm:t>
    </dgm:pt>
    <dgm:pt modelId="{FAAC7695-7C05-4262-9903-CEAB0AE59BAD}" type="sibTrans" cxnId="{1C54D3AF-8C33-4898-BE63-B79FD487A799}">
      <dgm:prSet/>
      <dgm:spPr/>
      <dgm:t>
        <a:bodyPr/>
        <a:lstStyle/>
        <a:p>
          <a:endParaRPr lang="ru-RU"/>
        </a:p>
      </dgm:t>
    </dgm:pt>
    <dgm:pt modelId="{B27987F2-5654-434A-B663-329946759801}">
      <dgm:prSet phldrT="[Текст]" custT="1"/>
      <dgm:spPr/>
      <dgm:t>
        <a:bodyPr/>
        <a:lstStyle/>
        <a:p>
          <a:r>
            <a:rPr lang="ru-RU" sz="1000" dirty="0" smtClean="0"/>
            <a:t>Развитие </a:t>
          </a:r>
          <a:r>
            <a:rPr lang="ru-RU" sz="1000" dirty="0" err="1" smtClean="0"/>
            <a:t>наукоемкости</a:t>
          </a:r>
          <a:r>
            <a:rPr lang="ru-RU" sz="1000" dirty="0" smtClean="0"/>
            <a:t> в школьном образовании, развитие учительской и ученической исследовательской деятельности</a:t>
          </a:r>
          <a:endParaRPr lang="ru-RU" sz="1000" dirty="0"/>
        </a:p>
      </dgm:t>
    </dgm:pt>
    <dgm:pt modelId="{4CE777B6-134B-44FA-81ED-11C27BB37B75}" type="parTrans" cxnId="{D528497C-A4BD-4937-B7CB-6FB044E7B48B}">
      <dgm:prSet/>
      <dgm:spPr/>
      <dgm:t>
        <a:bodyPr/>
        <a:lstStyle/>
        <a:p>
          <a:endParaRPr lang="ru-RU"/>
        </a:p>
      </dgm:t>
    </dgm:pt>
    <dgm:pt modelId="{CC91F77D-86EF-4467-8CE5-8984E0548B9C}" type="sibTrans" cxnId="{D528497C-A4BD-4937-B7CB-6FB044E7B48B}">
      <dgm:prSet/>
      <dgm:spPr/>
      <dgm:t>
        <a:bodyPr/>
        <a:lstStyle/>
        <a:p>
          <a:endParaRPr lang="ru-RU"/>
        </a:p>
      </dgm:t>
    </dgm:pt>
    <dgm:pt modelId="{DA48BE94-B3FA-4452-A8B5-4A54CA7257C7}">
      <dgm:prSet custT="1"/>
      <dgm:spPr/>
      <dgm:t>
        <a:bodyPr/>
        <a:lstStyle/>
        <a:p>
          <a:r>
            <a:rPr lang="ru-RU" sz="1000" dirty="0" smtClean="0"/>
            <a:t>Формирование кадрового резерва образовательного учреждения</a:t>
          </a:r>
          <a:endParaRPr lang="en-US" sz="1000" dirty="0"/>
        </a:p>
      </dgm:t>
    </dgm:pt>
    <dgm:pt modelId="{7DF8DF79-D05D-4256-AE79-781A52C4169A}" type="parTrans" cxnId="{A9ED6C7E-70A3-4054-BBF2-54C0347439AA}">
      <dgm:prSet/>
      <dgm:spPr/>
      <dgm:t>
        <a:bodyPr/>
        <a:lstStyle/>
        <a:p>
          <a:endParaRPr lang="ru-RU"/>
        </a:p>
      </dgm:t>
    </dgm:pt>
    <dgm:pt modelId="{8D53C303-271F-435B-882A-C04E21F7B2E7}" type="sibTrans" cxnId="{A9ED6C7E-70A3-4054-BBF2-54C0347439AA}">
      <dgm:prSet/>
      <dgm:spPr/>
      <dgm:t>
        <a:bodyPr/>
        <a:lstStyle/>
        <a:p>
          <a:endParaRPr lang="ru-RU"/>
        </a:p>
      </dgm:t>
    </dgm:pt>
    <dgm:pt modelId="{3CE7CFFB-447E-4642-9EAD-8C183384818F}">
      <dgm:prSet custT="1"/>
      <dgm:spPr/>
      <dgm:t>
        <a:bodyPr/>
        <a:lstStyle/>
        <a:p>
          <a:r>
            <a:rPr lang="ru-RU" sz="1000" dirty="0" smtClean="0"/>
            <a:t>Помощь вуза в методической работе школы, в организации учебного и воспитательного процесса </a:t>
          </a:r>
          <a:endParaRPr lang="ru-RU" sz="1000" dirty="0"/>
        </a:p>
      </dgm:t>
    </dgm:pt>
    <dgm:pt modelId="{A63F632C-D6C9-4930-B36B-D4C52D87D26C}" type="parTrans" cxnId="{211EC07E-88F9-4655-98E0-A6C93AEDC345}">
      <dgm:prSet/>
      <dgm:spPr/>
      <dgm:t>
        <a:bodyPr/>
        <a:lstStyle/>
        <a:p>
          <a:endParaRPr lang="ru-RU"/>
        </a:p>
      </dgm:t>
    </dgm:pt>
    <dgm:pt modelId="{924A183E-78AB-4F09-B3D1-1FCE6BD37A6C}" type="sibTrans" cxnId="{211EC07E-88F9-4655-98E0-A6C93AEDC345}">
      <dgm:prSet/>
      <dgm:spPr/>
      <dgm:t>
        <a:bodyPr/>
        <a:lstStyle/>
        <a:p>
          <a:endParaRPr lang="ru-RU"/>
        </a:p>
      </dgm:t>
    </dgm:pt>
    <dgm:pt modelId="{5E698AFC-1F48-4CEC-BEB2-648A6DDB759B}">
      <dgm:prSet custT="1"/>
      <dgm:spPr/>
      <dgm:t>
        <a:bodyPr/>
        <a:lstStyle/>
        <a:p>
          <a:r>
            <a:rPr lang="ru-RU" sz="1000" dirty="0" smtClean="0"/>
            <a:t>Участие в проектах, которые открывают новые возможности образовательной организации</a:t>
          </a:r>
          <a:endParaRPr lang="en-US" sz="1000" dirty="0"/>
        </a:p>
      </dgm:t>
    </dgm:pt>
    <dgm:pt modelId="{03A04C13-F611-456B-A559-E8A90CB55812}" type="parTrans" cxnId="{992E0178-AF20-44FF-A0C1-9F7D3F9D0134}">
      <dgm:prSet/>
      <dgm:spPr/>
      <dgm:t>
        <a:bodyPr/>
        <a:lstStyle/>
        <a:p>
          <a:endParaRPr lang="ru-RU"/>
        </a:p>
      </dgm:t>
    </dgm:pt>
    <dgm:pt modelId="{3F1CDC2F-E4C7-4A5E-A7E7-F12C19E91F3E}" type="sibTrans" cxnId="{992E0178-AF20-44FF-A0C1-9F7D3F9D0134}">
      <dgm:prSet/>
      <dgm:spPr/>
      <dgm:t>
        <a:bodyPr/>
        <a:lstStyle/>
        <a:p>
          <a:endParaRPr lang="ru-RU"/>
        </a:p>
      </dgm:t>
    </dgm:pt>
    <dgm:pt modelId="{9CF4CECE-72C1-4DF0-931A-34AA988E7655}">
      <dgm:prSet custT="1"/>
      <dgm:spPr/>
      <dgm:t>
        <a:bodyPr/>
        <a:lstStyle/>
        <a:p>
          <a:r>
            <a:rPr lang="ru-RU" sz="1000" dirty="0" smtClean="0"/>
            <a:t>Осознанный выбор у обучающихся  поступления в педагогический вуз</a:t>
          </a:r>
          <a:endParaRPr lang="ru-RU" sz="1000" dirty="0"/>
        </a:p>
      </dgm:t>
    </dgm:pt>
    <dgm:pt modelId="{B9650C43-7605-4159-B527-FD2048162193}" type="parTrans" cxnId="{1F00B218-0FE1-4D1B-AAD6-FBA22E241369}">
      <dgm:prSet/>
      <dgm:spPr/>
      <dgm:t>
        <a:bodyPr/>
        <a:lstStyle/>
        <a:p>
          <a:endParaRPr lang="ru-RU"/>
        </a:p>
      </dgm:t>
    </dgm:pt>
    <dgm:pt modelId="{4BBE0DBD-AC35-47E6-AB52-96BA8E0F9E29}" type="sibTrans" cxnId="{1F00B218-0FE1-4D1B-AAD6-FBA22E241369}">
      <dgm:prSet/>
      <dgm:spPr/>
      <dgm:t>
        <a:bodyPr/>
        <a:lstStyle/>
        <a:p>
          <a:endParaRPr lang="ru-RU"/>
        </a:p>
      </dgm:t>
    </dgm:pt>
    <dgm:pt modelId="{F4A78D00-A120-420A-AD3A-E90DDAFD1F6B}">
      <dgm:prSet custT="1"/>
      <dgm:spPr/>
      <dgm:t>
        <a:bodyPr/>
        <a:lstStyle/>
        <a:p>
          <a:r>
            <a:rPr lang="ru-RU" sz="1000" dirty="0" smtClean="0"/>
            <a:t>Мотивация педагогов образовательного учреждения к непрерывному педагогическому образованию: ПК, магистратура, аспирантура</a:t>
          </a:r>
          <a:endParaRPr lang="en-US" sz="1000" dirty="0"/>
        </a:p>
      </dgm:t>
    </dgm:pt>
    <dgm:pt modelId="{3D56851A-C4E5-4892-BEB4-12E8ACC7F324}" type="parTrans" cxnId="{A8A9EF7A-4761-4D50-A120-997B9D3DB015}">
      <dgm:prSet/>
      <dgm:spPr/>
      <dgm:t>
        <a:bodyPr/>
        <a:lstStyle/>
        <a:p>
          <a:endParaRPr lang="ru-RU"/>
        </a:p>
      </dgm:t>
    </dgm:pt>
    <dgm:pt modelId="{634019A0-45B1-4D26-9070-6477F8FA2547}" type="sibTrans" cxnId="{A8A9EF7A-4761-4D50-A120-997B9D3DB015}">
      <dgm:prSet/>
      <dgm:spPr/>
      <dgm:t>
        <a:bodyPr/>
        <a:lstStyle/>
        <a:p>
          <a:endParaRPr lang="ru-RU"/>
        </a:p>
      </dgm:t>
    </dgm:pt>
    <dgm:pt modelId="{7504E276-A1A7-4489-BFC5-A7B6D7B17593}" type="pres">
      <dgm:prSet presAssocID="{37681B7D-3E67-4E75-9D34-73DEFB11FC8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832BE4-D494-4044-8636-2BB0884C4D92}" type="pres">
      <dgm:prSet presAssocID="{E817A910-2728-4314-8C0D-5AD5CB906A7C}" presName="root1" presStyleCnt="0"/>
      <dgm:spPr/>
    </dgm:pt>
    <dgm:pt modelId="{6695F8DC-057D-448B-A50B-F0C5ECC12BBE}" type="pres">
      <dgm:prSet presAssocID="{E817A910-2728-4314-8C0D-5AD5CB906A7C}" presName="LevelOneTextNode" presStyleLbl="node0" presStyleIdx="0" presStyleCnt="1" custLinFactX="-200000" custLinFactNeighborX="-231126" custLinFactNeighborY="-19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00E51F3-622C-45A6-A88E-E36D6846B377}" type="pres">
      <dgm:prSet presAssocID="{E817A910-2728-4314-8C0D-5AD5CB906A7C}" presName="level2hierChild" presStyleCnt="0"/>
      <dgm:spPr/>
    </dgm:pt>
    <dgm:pt modelId="{0C8E7075-F124-420A-BFC9-6A176174C56B}" type="pres">
      <dgm:prSet presAssocID="{BD3F988D-DE0B-49F7-B9BC-852C674B4EF1}" presName="conn2-1" presStyleLbl="parChTrans1D2" presStyleIdx="0" presStyleCnt="7"/>
      <dgm:spPr/>
      <dgm:t>
        <a:bodyPr/>
        <a:lstStyle/>
        <a:p>
          <a:endParaRPr lang="ru-RU"/>
        </a:p>
      </dgm:t>
    </dgm:pt>
    <dgm:pt modelId="{27E207C9-AFE3-4585-B60D-48FB25BDBB26}" type="pres">
      <dgm:prSet presAssocID="{BD3F988D-DE0B-49F7-B9BC-852C674B4EF1}" presName="connTx" presStyleLbl="parChTrans1D2" presStyleIdx="0" presStyleCnt="7"/>
      <dgm:spPr/>
      <dgm:t>
        <a:bodyPr/>
        <a:lstStyle/>
        <a:p>
          <a:endParaRPr lang="ru-RU"/>
        </a:p>
      </dgm:t>
    </dgm:pt>
    <dgm:pt modelId="{A6142DB7-4234-4E2B-8F31-2BBB4F46EDB9}" type="pres">
      <dgm:prSet presAssocID="{932A7DF9-541B-4565-81BC-55CE26028A2B}" presName="root2" presStyleCnt="0"/>
      <dgm:spPr/>
    </dgm:pt>
    <dgm:pt modelId="{01CA6593-8D13-4D75-9502-C760E215AF74}" type="pres">
      <dgm:prSet presAssocID="{932A7DF9-541B-4565-81BC-55CE26028A2B}" presName="LevelTwoTextNode" presStyleLbl="node2" presStyleIdx="0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49A881A-30BE-4DA9-85A8-2DE5B3A43362}" type="pres">
      <dgm:prSet presAssocID="{932A7DF9-541B-4565-81BC-55CE26028A2B}" presName="level3hierChild" presStyleCnt="0"/>
      <dgm:spPr/>
    </dgm:pt>
    <dgm:pt modelId="{8D4A602D-99A7-44A2-AD4B-9D3347852552}" type="pres">
      <dgm:prSet presAssocID="{A63F632C-D6C9-4930-B36B-D4C52D87D26C}" presName="conn2-1" presStyleLbl="parChTrans1D2" presStyleIdx="1" presStyleCnt="7"/>
      <dgm:spPr/>
      <dgm:t>
        <a:bodyPr/>
        <a:lstStyle/>
        <a:p>
          <a:endParaRPr lang="ru-RU"/>
        </a:p>
      </dgm:t>
    </dgm:pt>
    <dgm:pt modelId="{014A3C27-FE52-4305-AEC0-46A9B91266DB}" type="pres">
      <dgm:prSet presAssocID="{A63F632C-D6C9-4930-B36B-D4C52D87D26C}" presName="connTx" presStyleLbl="parChTrans1D2" presStyleIdx="1" presStyleCnt="7"/>
      <dgm:spPr/>
      <dgm:t>
        <a:bodyPr/>
        <a:lstStyle/>
        <a:p>
          <a:endParaRPr lang="ru-RU"/>
        </a:p>
      </dgm:t>
    </dgm:pt>
    <dgm:pt modelId="{4AF10929-3857-42BA-8CF5-1BE7215A5C58}" type="pres">
      <dgm:prSet presAssocID="{3CE7CFFB-447E-4642-9EAD-8C183384818F}" presName="root2" presStyleCnt="0"/>
      <dgm:spPr/>
    </dgm:pt>
    <dgm:pt modelId="{59AACBE4-375A-401E-BCA5-D8CB84C38EFC}" type="pres">
      <dgm:prSet presAssocID="{3CE7CFFB-447E-4642-9EAD-8C183384818F}" presName="LevelTwoTextNode" presStyleLbl="node2" presStyleIdx="1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5046AC-05D0-4AFD-A78A-4B7566E5D3DD}" type="pres">
      <dgm:prSet presAssocID="{3CE7CFFB-447E-4642-9EAD-8C183384818F}" presName="level3hierChild" presStyleCnt="0"/>
      <dgm:spPr/>
    </dgm:pt>
    <dgm:pt modelId="{8F3172FB-E605-481E-8B75-FDDAFBF9026C}" type="pres">
      <dgm:prSet presAssocID="{03A04C13-F611-456B-A559-E8A90CB55812}" presName="conn2-1" presStyleLbl="parChTrans1D2" presStyleIdx="2" presStyleCnt="7"/>
      <dgm:spPr/>
      <dgm:t>
        <a:bodyPr/>
        <a:lstStyle/>
        <a:p>
          <a:endParaRPr lang="ru-RU"/>
        </a:p>
      </dgm:t>
    </dgm:pt>
    <dgm:pt modelId="{1DE0D335-589E-4213-9174-E4695A78D76D}" type="pres">
      <dgm:prSet presAssocID="{03A04C13-F611-456B-A559-E8A90CB55812}" presName="connTx" presStyleLbl="parChTrans1D2" presStyleIdx="2" presStyleCnt="7"/>
      <dgm:spPr/>
      <dgm:t>
        <a:bodyPr/>
        <a:lstStyle/>
        <a:p>
          <a:endParaRPr lang="ru-RU"/>
        </a:p>
      </dgm:t>
    </dgm:pt>
    <dgm:pt modelId="{AE8E3071-824B-46F4-84DD-5CB21982D9C6}" type="pres">
      <dgm:prSet presAssocID="{5E698AFC-1F48-4CEC-BEB2-648A6DDB759B}" presName="root2" presStyleCnt="0"/>
      <dgm:spPr/>
    </dgm:pt>
    <dgm:pt modelId="{2D02A4B9-2ACB-4173-986B-850F694E051C}" type="pres">
      <dgm:prSet presAssocID="{5E698AFC-1F48-4CEC-BEB2-648A6DDB759B}" presName="LevelTwoTextNode" presStyleLbl="node2" presStyleIdx="2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15E7975-E1F9-4BDA-91C9-EF863E0F1BE2}" type="pres">
      <dgm:prSet presAssocID="{5E698AFC-1F48-4CEC-BEB2-648A6DDB759B}" presName="level3hierChild" presStyleCnt="0"/>
      <dgm:spPr/>
    </dgm:pt>
    <dgm:pt modelId="{DF87EF25-EC32-4217-B73D-59FEDD0E4B91}" type="pres">
      <dgm:prSet presAssocID="{4CE777B6-134B-44FA-81ED-11C27BB37B75}" presName="conn2-1" presStyleLbl="parChTrans1D2" presStyleIdx="3" presStyleCnt="7"/>
      <dgm:spPr/>
      <dgm:t>
        <a:bodyPr/>
        <a:lstStyle/>
        <a:p>
          <a:endParaRPr lang="ru-RU"/>
        </a:p>
      </dgm:t>
    </dgm:pt>
    <dgm:pt modelId="{62736D9F-FFCF-4060-B21D-5E8C39570760}" type="pres">
      <dgm:prSet presAssocID="{4CE777B6-134B-44FA-81ED-11C27BB37B75}" presName="connTx" presStyleLbl="parChTrans1D2" presStyleIdx="3" presStyleCnt="7"/>
      <dgm:spPr/>
      <dgm:t>
        <a:bodyPr/>
        <a:lstStyle/>
        <a:p>
          <a:endParaRPr lang="ru-RU"/>
        </a:p>
      </dgm:t>
    </dgm:pt>
    <dgm:pt modelId="{2D6852A4-6AB5-4F5B-982A-65991F5883D4}" type="pres">
      <dgm:prSet presAssocID="{B27987F2-5654-434A-B663-329946759801}" presName="root2" presStyleCnt="0"/>
      <dgm:spPr/>
    </dgm:pt>
    <dgm:pt modelId="{D2D1DEB4-2657-472E-AAFB-FA5B49F90C35}" type="pres">
      <dgm:prSet presAssocID="{B27987F2-5654-434A-B663-329946759801}" presName="LevelTwoTextNode" presStyleLbl="node2" presStyleIdx="3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7230D91-AC90-4E5E-B9AE-101DD946BD2D}" type="pres">
      <dgm:prSet presAssocID="{B27987F2-5654-434A-B663-329946759801}" presName="level3hierChild" presStyleCnt="0"/>
      <dgm:spPr/>
    </dgm:pt>
    <dgm:pt modelId="{A1B63F14-2A1F-48C8-94E1-550E945DA881}" type="pres">
      <dgm:prSet presAssocID="{B9650C43-7605-4159-B527-FD2048162193}" presName="conn2-1" presStyleLbl="parChTrans1D2" presStyleIdx="4" presStyleCnt="7"/>
      <dgm:spPr/>
      <dgm:t>
        <a:bodyPr/>
        <a:lstStyle/>
        <a:p>
          <a:endParaRPr lang="ru-RU"/>
        </a:p>
      </dgm:t>
    </dgm:pt>
    <dgm:pt modelId="{A8987F96-F011-41C1-840F-1A5D074B9BFC}" type="pres">
      <dgm:prSet presAssocID="{B9650C43-7605-4159-B527-FD2048162193}" presName="connTx" presStyleLbl="parChTrans1D2" presStyleIdx="4" presStyleCnt="7"/>
      <dgm:spPr/>
      <dgm:t>
        <a:bodyPr/>
        <a:lstStyle/>
        <a:p>
          <a:endParaRPr lang="ru-RU"/>
        </a:p>
      </dgm:t>
    </dgm:pt>
    <dgm:pt modelId="{25D17730-AC9A-4F10-956F-E87B7D3FA73F}" type="pres">
      <dgm:prSet presAssocID="{9CF4CECE-72C1-4DF0-931A-34AA988E7655}" presName="root2" presStyleCnt="0"/>
      <dgm:spPr/>
    </dgm:pt>
    <dgm:pt modelId="{D0340784-9BD6-4A0E-AB50-A83B98085CE3}" type="pres">
      <dgm:prSet presAssocID="{9CF4CECE-72C1-4DF0-931A-34AA988E7655}" presName="LevelTwoTextNode" presStyleLbl="node2" presStyleIdx="4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A8340C-27DA-4095-85D1-E2EAF7A0325F}" type="pres">
      <dgm:prSet presAssocID="{9CF4CECE-72C1-4DF0-931A-34AA988E7655}" presName="level3hierChild" presStyleCnt="0"/>
      <dgm:spPr/>
    </dgm:pt>
    <dgm:pt modelId="{C12680F0-FBB8-4B43-8410-B531BA5C6C2E}" type="pres">
      <dgm:prSet presAssocID="{3D56851A-C4E5-4892-BEB4-12E8ACC7F324}" presName="conn2-1" presStyleLbl="parChTrans1D2" presStyleIdx="5" presStyleCnt="7"/>
      <dgm:spPr/>
      <dgm:t>
        <a:bodyPr/>
        <a:lstStyle/>
        <a:p>
          <a:endParaRPr lang="ru-RU"/>
        </a:p>
      </dgm:t>
    </dgm:pt>
    <dgm:pt modelId="{D40E3A5D-E568-4E51-AEC7-99B1EDFE48C6}" type="pres">
      <dgm:prSet presAssocID="{3D56851A-C4E5-4892-BEB4-12E8ACC7F324}" presName="connTx" presStyleLbl="parChTrans1D2" presStyleIdx="5" presStyleCnt="7"/>
      <dgm:spPr/>
      <dgm:t>
        <a:bodyPr/>
        <a:lstStyle/>
        <a:p>
          <a:endParaRPr lang="ru-RU"/>
        </a:p>
      </dgm:t>
    </dgm:pt>
    <dgm:pt modelId="{6671FC97-8546-43F4-AFFF-E55A97FD479E}" type="pres">
      <dgm:prSet presAssocID="{F4A78D00-A120-420A-AD3A-E90DDAFD1F6B}" presName="root2" presStyleCnt="0"/>
      <dgm:spPr/>
    </dgm:pt>
    <dgm:pt modelId="{6B425347-7B09-4E5A-8026-6E54CF8E64A6}" type="pres">
      <dgm:prSet presAssocID="{F4A78D00-A120-420A-AD3A-E90DDAFD1F6B}" presName="LevelTwoTextNode" presStyleLbl="node2" presStyleIdx="5" presStyleCnt="7" custScaleY="1255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873BE1-2AB4-4096-A579-2CA2694A79F8}" type="pres">
      <dgm:prSet presAssocID="{F4A78D00-A120-420A-AD3A-E90DDAFD1F6B}" presName="level3hierChild" presStyleCnt="0"/>
      <dgm:spPr/>
    </dgm:pt>
    <dgm:pt modelId="{DC64A2FB-3849-4336-9F66-ED4D47D4CBAD}" type="pres">
      <dgm:prSet presAssocID="{7DF8DF79-D05D-4256-AE79-781A52C4169A}" presName="conn2-1" presStyleLbl="parChTrans1D2" presStyleIdx="6" presStyleCnt="7"/>
      <dgm:spPr/>
      <dgm:t>
        <a:bodyPr/>
        <a:lstStyle/>
        <a:p>
          <a:endParaRPr lang="ru-RU"/>
        </a:p>
      </dgm:t>
    </dgm:pt>
    <dgm:pt modelId="{9D8BEE52-4EB5-4804-BF4D-521CC58AD848}" type="pres">
      <dgm:prSet presAssocID="{7DF8DF79-D05D-4256-AE79-781A52C4169A}" presName="connTx" presStyleLbl="parChTrans1D2" presStyleIdx="6" presStyleCnt="7"/>
      <dgm:spPr/>
      <dgm:t>
        <a:bodyPr/>
        <a:lstStyle/>
        <a:p>
          <a:endParaRPr lang="ru-RU"/>
        </a:p>
      </dgm:t>
    </dgm:pt>
    <dgm:pt modelId="{189CB6EB-1078-490F-9DED-200CA72D1265}" type="pres">
      <dgm:prSet presAssocID="{DA48BE94-B3FA-4452-A8B5-4A54CA7257C7}" presName="root2" presStyleCnt="0"/>
      <dgm:spPr/>
    </dgm:pt>
    <dgm:pt modelId="{2E870DC8-8101-4309-8B97-69403B2FE846}" type="pres">
      <dgm:prSet presAssocID="{DA48BE94-B3FA-4452-A8B5-4A54CA7257C7}" presName="LevelTwoTextNode" presStyleLbl="node2" presStyleIdx="6" presStyleCnt="7" custScaleY="662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AC12D4-7D5E-4CED-9877-591FACBBC0BF}" type="pres">
      <dgm:prSet presAssocID="{DA48BE94-B3FA-4452-A8B5-4A54CA7257C7}" presName="level3hierChild" presStyleCnt="0"/>
      <dgm:spPr/>
    </dgm:pt>
  </dgm:ptLst>
  <dgm:cxnLst>
    <dgm:cxn modelId="{EA8434CA-0FDE-4F47-9A7E-66B935ADCA5A}" type="presOf" srcId="{4CE777B6-134B-44FA-81ED-11C27BB37B75}" destId="{62736D9F-FFCF-4060-B21D-5E8C39570760}" srcOrd="1" destOrd="0" presId="urn:microsoft.com/office/officeart/2008/layout/HorizontalMultiLevelHierarchy"/>
    <dgm:cxn modelId="{590D0610-8748-401E-A712-A3934F2D1B4E}" type="presOf" srcId="{3CE7CFFB-447E-4642-9EAD-8C183384818F}" destId="{59AACBE4-375A-401E-BCA5-D8CB84C38EFC}" srcOrd="0" destOrd="0" presId="urn:microsoft.com/office/officeart/2008/layout/HorizontalMultiLevelHierarchy"/>
    <dgm:cxn modelId="{B16340B9-C67E-47F9-8EA2-5600B625D053}" type="presOf" srcId="{B9650C43-7605-4159-B527-FD2048162193}" destId="{A1B63F14-2A1F-48C8-94E1-550E945DA881}" srcOrd="0" destOrd="0" presId="urn:microsoft.com/office/officeart/2008/layout/HorizontalMultiLevelHierarchy"/>
    <dgm:cxn modelId="{2D1B2D92-A88F-4318-BDDA-7947D414E69A}" type="presOf" srcId="{7DF8DF79-D05D-4256-AE79-781A52C4169A}" destId="{DC64A2FB-3849-4336-9F66-ED4D47D4CBAD}" srcOrd="0" destOrd="0" presId="urn:microsoft.com/office/officeart/2008/layout/HorizontalMultiLevelHierarchy"/>
    <dgm:cxn modelId="{992E0178-AF20-44FF-A0C1-9F7D3F9D0134}" srcId="{E817A910-2728-4314-8C0D-5AD5CB906A7C}" destId="{5E698AFC-1F48-4CEC-BEB2-648A6DDB759B}" srcOrd="2" destOrd="0" parTransId="{03A04C13-F611-456B-A559-E8A90CB55812}" sibTransId="{3F1CDC2F-E4C7-4A5E-A7E7-F12C19E91F3E}"/>
    <dgm:cxn modelId="{F93B0ECC-519E-40CC-9B71-C48C5D6724B4}" type="presOf" srcId="{E817A910-2728-4314-8C0D-5AD5CB906A7C}" destId="{6695F8DC-057D-448B-A50B-F0C5ECC12BBE}" srcOrd="0" destOrd="0" presId="urn:microsoft.com/office/officeart/2008/layout/HorizontalMultiLevelHierarchy"/>
    <dgm:cxn modelId="{A9ED6C7E-70A3-4054-BBF2-54C0347439AA}" srcId="{E817A910-2728-4314-8C0D-5AD5CB906A7C}" destId="{DA48BE94-B3FA-4452-A8B5-4A54CA7257C7}" srcOrd="6" destOrd="0" parTransId="{7DF8DF79-D05D-4256-AE79-781A52C4169A}" sibTransId="{8D53C303-271F-435B-882A-C04E21F7B2E7}"/>
    <dgm:cxn modelId="{211EC07E-88F9-4655-98E0-A6C93AEDC345}" srcId="{E817A910-2728-4314-8C0D-5AD5CB906A7C}" destId="{3CE7CFFB-447E-4642-9EAD-8C183384818F}" srcOrd="1" destOrd="0" parTransId="{A63F632C-D6C9-4930-B36B-D4C52D87D26C}" sibTransId="{924A183E-78AB-4F09-B3D1-1FCE6BD37A6C}"/>
    <dgm:cxn modelId="{1F7F9446-40D4-4DE9-AB68-E636CA067B68}" type="presOf" srcId="{DA48BE94-B3FA-4452-A8B5-4A54CA7257C7}" destId="{2E870DC8-8101-4309-8B97-69403B2FE846}" srcOrd="0" destOrd="0" presId="urn:microsoft.com/office/officeart/2008/layout/HorizontalMultiLevelHierarchy"/>
    <dgm:cxn modelId="{D141263C-7372-45F1-B381-3C85FEF1A543}" type="presOf" srcId="{9CF4CECE-72C1-4DF0-931A-34AA988E7655}" destId="{D0340784-9BD6-4A0E-AB50-A83B98085CE3}" srcOrd="0" destOrd="0" presId="urn:microsoft.com/office/officeart/2008/layout/HorizontalMultiLevelHierarchy"/>
    <dgm:cxn modelId="{1DBAA7BD-A7E6-48C4-B991-17B46B6D01C4}" type="presOf" srcId="{B9650C43-7605-4159-B527-FD2048162193}" destId="{A8987F96-F011-41C1-840F-1A5D074B9BFC}" srcOrd="1" destOrd="0" presId="urn:microsoft.com/office/officeart/2008/layout/HorizontalMultiLevelHierarchy"/>
    <dgm:cxn modelId="{8B31C9D7-2AB6-45BF-B992-985D7E73FC68}" type="presOf" srcId="{BD3F988D-DE0B-49F7-B9BC-852C674B4EF1}" destId="{0C8E7075-F124-420A-BFC9-6A176174C56B}" srcOrd="0" destOrd="0" presId="urn:microsoft.com/office/officeart/2008/layout/HorizontalMultiLevelHierarchy"/>
    <dgm:cxn modelId="{4D28ED13-8C72-4033-A5C9-F351594FF3AB}" type="presOf" srcId="{F4A78D00-A120-420A-AD3A-E90DDAFD1F6B}" destId="{6B425347-7B09-4E5A-8026-6E54CF8E64A6}" srcOrd="0" destOrd="0" presId="urn:microsoft.com/office/officeart/2008/layout/HorizontalMultiLevelHierarchy"/>
    <dgm:cxn modelId="{E3135B04-236D-4F22-ADF4-6346A1106314}" type="presOf" srcId="{A63F632C-D6C9-4930-B36B-D4C52D87D26C}" destId="{8D4A602D-99A7-44A2-AD4B-9D3347852552}" srcOrd="0" destOrd="0" presId="urn:microsoft.com/office/officeart/2008/layout/HorizontalMultiLevelHierarchy"/>
    <dgm:cxn modelId="{1F00B218-0FE1-4D1B-AAD6-FBA22E241369}" srcId="{E817A910-2728-4314-8C0D-5AD5CB906A7C}" destId="{9CF4CECE-72C1-4DF0-931A-34AA988E7655}" srcOrd="4" destOrd="0" parTransId="{B9650C43-7605-4159-B527-FD2048162193}" sibTransId="{4BBE0DBD-AC35-47E6-AB52-96BA8E0F9E29}"/>
    <dgm:cxn modelId="{D9D218C7-9EBF-41B9-BAAB-132096196B71}" type="presOf" srcId="{7DF8DF79-D05D-4256-AE79-781A52C4169A}" destId="{9D8BEE52-4EB5-4804-BF4D-521CC58AD848}" srcOrd="1" destOrd="0" presId="urn:microsoft.com/office/officeart/2008/layout/HorizontalMultiLevelHierarchy"/>
    <dgm:cxn modelId="{159698D0-DFE1-427C-9129-302195AC1C43}" type="presOf" srcId="{3D56851A-C4E5-4892-BEB4-12E8ACC7F324}" destId="{D40E3A5D-E568-4E51-AEC7-99B1EDFE48C6}" srcOrd="1" destOrd="0" presId="urn:microsoft.com/office/officeart/2008/layout/HorizontalMultiLevelHierarchy"/>
    <dgm:cxn modelId="{9AA82F54-B03E-4668-8362-44029D5F8447}" type="presOf" srcId="{5E698AFC-1F48-4CEC-BEB2-648A6DDB759B}" destId="{2D02A4B9-2ACB-4173-986B-850F694E051C}" srcOrd="0" destOrd="0" presId="urn:microsoft.com/office/officeart/2008/layout/HorizontalMultiLevelHierarchy"/>
    <dgm:cxn modelId="{DC5D5C9C-8748-4A27-AC7A-CCC2DCCE3FB9}" type="presOf" srcId="{BD3F988D-DE0B-49F7-B9BC-852C674B4EF1}" destId="{27E207C9-AFE3-4585-B60D-48FB25BDBB26}" srcOrd="1" destOrd="0" presId="urn:microsoft.com/office/officeart/2008/layout/HorizontalMultiLevelHierarchy"/>
    <dgm:cxn modelId="{55D6A97D-088A-4271-8600-F79494CE9D93}" srcId="{37681B7D-3E67-4E75-9D34-73DEFB11FC8F}" destId="{E817A910-2728-4314-8C0D-5AD5CB906A7C}" srcOrd="0" destOrd="0" parTransId="{54438EF1-70F5-4788-AE4B-1D4CC04A4D0A}" sibTransId="{1EAE201D-8A6C-4E86-A08F-7AC14828CD64}"/>
    <dgm:cxn modelId="{CB3905EC-5BC7-4F2D-9358-6F5BE2B6486E}" type="presOf" srcId="{03A04C13-F611-456B-A559-E8A90CB55812}" destId="{8F3172FB-E605-481E-8B75-FDDAFBF9026C}" srcOrd="0" destOrd="0" presId="urn:microsoft.com/office/officeart/2008/layout/HorizontalMultiLevelHierarchy"/>
    <dgm:cxn modelId="{D528497C-A4BD-4937-B7CB-6FB044E7B48B}" srcId="{E817A910-2728-4314-8C0D-5AD5CB906A7C}" destId="{B27987F2-5654-434A-B663-329946759801}" srcOrd="3" destOrd="0" parTransId="{4CE777B6-134B-44FA-81ED-11C27BB37B75}" sibTransId="{CC91F77D-86EF-4467-8CE5-8984E0548B9C}"/>
    <dgm:cxn modelId="{8DA6EC26-0CCD-4B23-9109-90E2164F6220}" type="presOf" srcId="{37681B7D-3E67-4E75-9D34-73DEFB11FC8F}" destId="{7504E276-A1A7-4489-BFC5-A7B6D7B17593}" srcOrd="0" destOrd="0" presId="urn:microsoft.com/office/officeart/2008/layout/HorizontalMultiLevelHierarchy"/>
    <dgm:cxn modelId="{F28E2147-A88D-44E9-A16D-F1BFAE8D1787}" type="presOf" srcId="{4CE777B6-134B-44FA-81ED-11C27BB37B75}" destId="{DF87EF25-EC32-4217-B73D-59FEDD0E4B91}" srcOrd="0" destOrd="0" presId="urn:microsoft.com/office/officeart/2008/layout/HorizontalMultiLevelHierarchy"/>
    <dgm:cxn modelId="{1C54D3AF-8C33-4898-BE63-B79FD487A799}" srcId="{E817A910-2728-4314-8C0D-5AD5CB906A7C}" destId="{932A7DF9-541B-4565-81BC-55CE26028A2B}" srcOrd="0" destOrd="0" parTransId="{BD3F988D-DE0B-49F7-B9BC-852C674B4EF1}" sibTransId="{FAAC7695-7C05-4262-9903-CEAB0AE59BAD}"/>
    <dgm:cxn modelId="{188AF91F-CAFD-4BA7-A301-F3CC99F50EA9}" type="presOf" srcId="{A63F632C-D6C9-4930-B36B-D4C52D87D26C}" destId="{014A3C27-FE52-4305-AEC0-46A9B91266DB}" srcOrd="1" destOrd="0" presId="urn:microsoft.com/office/officeart/2008/layout/HorizontalMultiLevelHierarchy"/>
    <dgm:cxn modelId="{FA73C060-47A0-4C29-B862-0BABB1760B94}" type="presOf" srcId="{932A7DF9-541B-4565-81BC-55CE26028A2B}" destId="{01CA6593-8D13-4D75-9502-C760E215AF74}" srcOrd="0" destOrd="0" presId="urn:microsoft.com/office/officeart/2008/layout/HorizontalMultiLevelHierarchy"/>
    <dgm:cxn modelId="{1DC84ACC-D66C-4CF1-A4BF-DBCCC183AE63}" type="presOf" srcId="{3D56851A-C4E5-4892-BEB4-12E8ACC7F324}" destId="{C12680F0-FBB8-4B43-8410-B531BA5C6C2E}" srcOrd="0" destOrd="0" presId="urn:microsoft.com/office/officeart/2008/layout/HorizontalMultiLevelHierarchy"/>
    <dgm:cxn modelId="{A8A9EF7A-4761-4D50-A120-997B9D3DB015}" srcId="{E817A910-2728-4314-8C0D-5AD5CB906A7C}" destId="{F4A78D00-A120-420A-AD3A-E90DDAFD1F6B}" srcOrd="5" destOrd="0" parTransId="{3D56851A-C4E5-4892-BEB4-12E8ACC7F324}" sibTransId="{634019A0-45B1-4D26-9070-6477F8FA2547}"/>
    <dgm:cxn modelId="{47B41B88-426F-4023-9CAA-C1E0CDB9E947}" type="presOf" srcId="{B27987F2-5654-434A-B663-329946759801}" destId="{D2D1DEB4-2657-472E-AAFB-FA5B49F90C35}" srcOrd="0" destOrd="0" presId="urn:microsoft.com/office/officeart/2008/layout/HorizontalMultiLevelHierarchy"/>
    <dgm:cxn modelId="{DE6F3A7C-55FC-4579-8B19-F75C80EF7397}" type="presOf" srcId="{03A04C13-F611-456B-A559-E8A90CB55812}" destId="{1DE0D335-589E-4213-9174-E4695A78D76D}" srcOrd="1" destOrd="0" presId="urn:microsoft.com/office/officeart/2008/layout/HorizontalMultiLevelHierarchy"/>
    <dgm:cxn modelId="{CED4C66E-B028-4F30-A2B4-1816C6AAB5DD}" type="presParOf" srcId="{7504E276-A1A7-4489-BFC5-A7B6D7B17593}" destId="{AE832BE4-D494-4044-8636-2BB0884C4D92}" srcOrd="0" destOrd="0" presId="urn:microsoft.com/office/officeart/2008/layout/HorizontalMultiLevelHierarchy"/>
    <dgm:cxn modelId="{9B023EE1-168C-4A77-9626-FC70C35B8E78}" type="presParOf" srcId="{AE832BE4-D494-4044-8636-2BB0884C4D92}" destId="{6695F8DC-057D-448B-A50B-F0C5ECC12BBE}" srcOrd="0" destOrd="0" presId="urn:microsoft.com/office/officeart/2008/layout/HorizontalMultiLevelHierarchy"/>
    <dgm:cxn modelId="{6A712BB5-79E3-480D-A117-28DD9D62D5F8}" type="presParOf" srcId="{AE832BE4-D494-4044-8636-2BB0884C4D92}" destId="{800E51F3-622C-45A6-A88E-E36D6846B377}" srcOrd="1" destOrd="0" presId="urn:microsoft.com/office/officeart/2008/layout/HorizontalMultiLevelHierarchy"/>
    <dgm:cxn modelId="{C56118A9-F8D7-4CC7-9F79-4FD691E2720B}" type="presParOf" srcId="{800E51F3-622C-45A6-A88E-E36D6846B377}" destId="{0C8E7075-F124-420A-BFC9-6A176174C56B}" srcOrd="0" destOrd="0" presId="urn:microsoft.com/office/officeart/2008/layout/HorizontalMultiLevelHierarchy"/>
    <dgm:cxn modelId="{B397C46F-0D45-4461-A7B7-AF39DBBFED20}" type="presParOf" srcId="{0C8E7075-F124-420A-BFC9-6A176174C56B}" destId="{27E207C9-AFE3-4585-B60D-48FB25BDBB26}" srcOrd="0" destOrd="0" presId="urn:microsoft.com/office/officeart/2008/layout/HorizontalMultiLevelHierarchy"/>
    <dgm:cxn modelId="{FD8FE644-C8DF-4BD7-80BA-D11B5C3ADCDC}" type="presParOf" srcId="{800E51F3-622C-45A6-A88E-E36D6846B377}" destId="{A6142DB7-4234-4E2B-8F31-2BBB4F46EDB9}" srcOrd="1" destOrd="0" presId="urn:microsoft.com/office/officeart/2008/layout/HorizontalMultiLevelHierarchy"/>
    <dgm:cxn modelId="{E329D0CC-58AA-4DF7-98AC-BC32E682DC0F}" type="presParOf" srcId="{A6142DB7-4234-4E2B-8F31-2BBB4F46EDB9}" destId="{01CA6593-8D13-4D75-9502-C760E215AF74}" srcOrd="0" destOrd="0" presId="urn:microsoft.com/office/officeart/2008/layout/HorizontalMultiLevelHierarchy"/>
    <dgm:cxn modelId="{92EA031A-673B-486A-8CA7-272DD63C73BC}" type="presParOf" srcId="{A6142DB7-4234-4E2B-8F31-2BBB4F46EDB9}" destId="{749A881A-30BE-4DA9-85A8-2DE5B3A43362}" srcOrd="1" destOrd="0" presId="urn:microsoft.com/office/officeart/2008/layout/HorizontalMultiLevelHierarchy"/>
    <dgm:cxn modelId="{E5EA3306-7DF7-4C00-BE00-E92F225E2F23}" type="presParOf" srcId="{800E51F3-622C-45A6-A88E-E36D6846B377}" destId="{8D4A602D-99A7-44A2-AD4B-9D3347852552}" srcOrd="2" destOrd="0" presId="urn:microsoft.com/office/officeart/2008/layout/HorizontalMultiLevelHierarchy"/>
    <dgm:cxn modelId="{0A36A4FB-6DD9-4BAB-A0AF-E98525D8BFE5}" type="presParOf" srcId="{8D4A602D-99A7-44A2-AD4B-9D3347852552}" destId="{014A3C27-FE52-4305-AEC0-46A9B91266DB}" srcOrd="0" destOrd="0" presId="urn:microsoft.com/office/officeart/2008/layout/HorizontalMultiLevelHierarchy"/>
    <dgm:cxn modelId="{5387E288-7000-4021-AEBC-9E88129D523D}" type="presParOf" srcId="{800E51F3-622C-45A6-A88E-E36D6846B377}" destId="{4AF10929-3857-42BA-8CF5-1BE7215A5C58}" srcOrd="3" destOrd="0" presId="urn:microsoft.com/office/officeart/2008/layout/HorizontalMultiLevelHierarchy"/>
    <dgm:cxn modelId="{0D13F496-CCAC-47CF-95A1-6374FB57C900}" type="presParOf" srcId="{4AF10929-3857-42BA-8CF5-1BE7215A5C58}" destId="{59AACBE4-375A-401E-BCA5-D8CB84C38EFC}" srcOrd="0" destOrd="0" presId="urn:microsoft.com/office/officeart/2008/layout/HorizontalMultiLevelHierarchy"/>
    <dgm:cxn modelId="{6B95BFFF-D2A3-4FB2-BC5D-61BEB7371E44}" type="presParOf" srcId="{4AF10929-3857-42BA-8CF5-1BE7215A5C58}" destId="{0E5046AC-05D0-4AFD-A78A-4B7566E5D3DD}" srcOrd="1" destOrd="0" presId="urn:microsoft.com/office/officeart/2008/layout/HorizontalMultiLevelHierarchy"/>
    <dgm:cxn modelId="{F4D91695-63C6-4A41-ACC3-6FCFC0CDAA0D}" type="presParOf" srcId="{800E51F3-622C-45A6-A88E-E36D6846B377}" destId="{8F3172FB-E605-481E-8B75-FDDAFBF9026C}" srcOrd="4" destOrd="0" presId="urn:microsoft.com/office/officeart/2008/layout/HorizontalMultiLevelHierarchy"/>
    <dgm:cxn modelId="{24B6F742-A293-43CA-9C15-D96FAD8BDA30}" type="presParOf" srcId="{8F3172FB-E605-481E-8B75-FDDAFBF9026C}" destId="{1DE0D335-589E-4213-9174-E4695A78D76D}" srcOrd="0" destOrd="0" presId="urn:microsoft.com/office/officeart/2008/layout/HorizontalMultiLevelHierarchy"/>
    <dgm:cxn modelId="{9DD5F887-B851-47A6-A689-6204100817D7}" type="presParOf" srcId="{800E51F3-622C-45A6-A88E-E36D6846B377}" destId="{AE8E3071-824B-46F4-84DD-5CB21982D9C6}" srcOrd="5" destOrd="0" presId="urn:microsoft.com/office/officeart/2008/layout/HorizontalMultiLevelHierarchy"/>
    <dgm:cxn modelId="{D3E03D30-B45A-4676-A632-8E24928A72F0}" type="presParOf" srcId="{AE8E3071-824B-46F4-84DD-5CB21982D9C6}" destId="{2D02A4B9-2ACB-4173-986B-850F694E051C}" srcOrd="0" destOrd="0" presId="urn:microsoft.com/office/officeart/2008/layout/HorizontalMultiLevelHierarchy"/>
    <dgm:cxn modelId="{D703613B-31F2-4ED4-9685-111D23CAA943}" type="presParOf" srcId="{AE8E3071-824B-46F4-84DD-5CB21982D9C6}" destId="{115E7975-E1F9-4BDA-91C9-EF863E0F1BE2}" srcOrd="1" destOrd="0" presId="urn:microsoft.com/office/officeart/2008/layout/HorizontalMultiLevelHierarchy"/>
    <dgm:cxn modelId="{15D09C72-476D-4020-BA96-C6141EC4695F}" type="presParOf" srcId="{800E51F3-622C-45A6-A88E-E36D6846B377}" destId="{DF87EF25-EC32-4217-B73D-59FEDD0E4B91}" srcOrd="6" destOrd="0" presId="urn:microsoft.com/office/officeart/2008/layout/HorizontalMultiLevelHierarchy"/>
    <dgm:cxn modelId="{80565849-E384-40E8-B009-E939471BE919}" type="presParOf" srcId="{DF87EF25-EC32-4217-B73D-59FEDD0E4B91}" destId="{62736D9F-FFCF-4060-B21D-5E8C39570760}" srcOrd="0" destOrd="0" presId="urn:microsoft.com/office/officeart/2008/layout/HorizontalMultiLevelHierarchy"/>
    <dgm:cxn modelId="{9FEDF716-9521-46C4-8E00-80461D9FC8C8}" type="presParOf" srcId="{800E51F3-622C-45A6-A88E-E36D6846B377}" destId="{2D6852A4-6AB5-4F5B-982A-65991F5883D4}" srcOrd="7" destOrd="0" presId="urn:microsoft.com/office/officeart/2008/layout/HorizontalMultiLevelHierarchy"/>
    <dgm:cxn modelId="{1CE4B3E9-295D-4C0F-B918-721CA0F761AB}" type="presParOf" srcId="{2D6852A4-6AB5-4F5B-982A-65991F5883D4}" destId="{D2D1DEB4-2657-472E-AAFB-FA5B49F90C35}" srcOrd="0" destOrd="0" presId="urn:microsoft.com/office/officeart/2008/layout/HorizontalMultiLevelHierarchy"/>
    <dgm:cxn modelId="{B76D6C10-B062-43B4-B5F2-002E479F447C}" type="presParOf" srcId="{2D6852A4-6AB5-4F5B-982A-65991F5883D4}" destId="{37230D91-AC90-4E5E-B9AE-101DD946BD2D}" srcOrd="1" destOrd="0" presId="urn:microsoft.com/office/officeart/2008/layout/HorizontalMultiLevelHierarchy"/>
    <dgm:cxn modelId="{320057A7-7613-4800-A97A-7FB7A132887B}" type="presParOf" srcId="{800E51F3-622C-45A6-A88E-E36D6846B377}" destId="{A1B63F14-2A1F-48C8-94E1-550E945DA881}" srcOrd="8" destOrd="0" presId="urn:microsoft.com/office/officeart/2008/layout/HorizontalMultiLevelHierarchy"/>
    <dgm:cxn modelId="{EDD484F1-4586-417E-AEDB-C99F32691AEF}" type="presParOf" srcId="{A1B63F14-2A1F-48C8-94E1-550E945DA881}" destId="{A8987F96-F011-41C1-840F-1A5D074B9BFC}" srcOrd="0" destOrd="0" presId="urn:microsoft.com/office/officeart/2008/layout/HorizontalMultiLevelHierarchy"/>
    <dgm:cxn modelId="{C4A0B00C-1539-49A0-BF2C-5A096646EEB2}" type="presParOf" srcId="{800E51F3-622C-45A6-A88E-E36D6846B377}" destId="{25D17730-AC9A-4F10-956F-E87B7D3FA73F}" srcOrd="9" destOrd="0" presId="urn:microsoft.com/office/officeart/2008/layout/HorizontalMultiLevelHierarchy"/>
    <dgm:cxn modelId="{0B54134C-2B04-438F-8F32-37DBE6714F68}" type="presParOf" srcId="{25D17730-AC9A-4F10-956F-E87B7D3FA73F}" destId="{D0340784-9BD6-4A0E-AB50-A83B98085CE3}" srcOrd="0" destOrd="0" presId="urn:microsoft.com/office/officeart/2008/layout/HorizontalMultiLevelHierarchy"/>
    <dgm:cxn modelId="{A056C8C2-AE97-494D-BAF7-8B77B64872E2}" type="presParOf" srcId="{25D17730-AC9A-4F10-956F-E87B7D3FA73F}" destId="{25A8340C-27DA-4095-85D1-E2EAF7A0325F}" srcOrd="1" destOrd="0" presId="urn:microsoft.com/office/officeart/2008/layout/HorizontalMultiLevelHierarchy"/>
    <dgm:cxn modelId="{0C66C279-0F15-464D-AF4A-1777C10E72C7}" type="presParOf" srcId="{800E51F3-622C-45A6-A88E-E36D6846B377}" destId="{C12680F0-FBB8-4B43-8410-B531BA5C6C2E}" srcOrd="10" destOrd="0" presId="urn:microsoft.com/office/officeart/2008/layout/HorizontalMultiLevelHierarchy"/>
    <dgm:cxn modelId="{3C11B614-2043-4169-905F-BF9647243F1A}" type="presParOf" srcId="{C12680F0-FBB8-4B43-8410-B531BA5C6C2E}" destId="{D40E3A5D-E568-4E51-AEC7-99B1EDFE48C6}" srcOrd="0" destOrd="0" presId="urn:microsoft.com/office/officeart/2008/layout/HorizontalMultiLevelHierarchy"/>
    <dgm:cxn modelId="{12745710-9B33-4193-88F7-1269F9515CC7}" type="presParOf" srcId="{800E51F3-622C-45A6-A88E-E36D6846B377}" destId="{6671FC97-8546-43F4-AFFF-E55A97FD479E}" srcOrd="11" destOrd="0" presId="urn:microsoft.com/office/officeart/2008/layout/HorizontalMultiLevelHierarchy"/>
    <dgm:cxn modelId="{EF1A0502-3498-4D99-946B-1445B09B988E}" type="presParOf" srcId="{6671FC97-8546-43F4-AFFF-E55A97FD479E}" destId="{6B425347-7B09-4E5A-8026-6E54CF8E64A6}" srcOrd="0" destOrd="0" presId="urn:microsoft.com/office/officeart/2008/layout/HorizontalMultiLevelHierarchy"/>
    <dgm:cxn modelId="{11573392-2B0A-4886-8568-90C867C36E89}" type="presParOf" srcId="{6671FC97-8546-43F4-AFFF-E55A97FD479E}" destId="{A4873BE1-2AB4-4096-A579-2CA2694A79F8}" srcOrd="1" destOrd="0" presId="urn:microsoft.com/office/officeart/2008/layout/HorizontalMultiLevelHierarchy"/>
    <dgm:cxn modelId="{D9836EE6-5230-4DAA-8B8A-984B874021A5}" type="presParOf" srcId="{800E51F3-622C-45A6-A88E-E36D6846B377}" destId="{DC64A2FB-3849-4336-9F66-ED4D47D4CBAD}" srcOrd="12" destOrd="0" presId="urn:microsoft.com/office/officeart/2008/layout/HorizontalMultiLevelHierarchy"/>
    <dgm:cxn modelId="{2DBE900A-71AD-40EB-8373-1DC000F34A8D}" type="presParOf" srcId="{DC64A2FB-3849-4336-9F66-ED4D47D4CBAD}" destId="{9D8BEE52-4EB5-4804-BF4D-521CC58AD848}" srcOrd="0" destOrd="0" presId="urn:microsoft.com/office/officeart/2008/layout/HorizontalMultiLevelHierarchy"/>
    <dgm:cxn modelId="{E7795465-A18F-4748-9B52-782208C6A901}" type="presParOf" srcId="{800E51F3-622C-45A6-A88E-E36D6846B377}" destId="{189CB6EB-1078-490F-9DED-200CA72D1265}" srcOrd="13" destOrd="0" presId="urn:microsoft.com/office/officeart/2008/layout/HorizontalMultiLevelHierarchy"/>
    <dgm:cxn modelId="{BB6D4290-F8F7-427E-9B59-BFA318A525C9}" type="presParOf" srcId="{189CB6EB-1078-490F-9DED-200CA72D1265}" destId="{2E870DC8-8101-4309-8B97-69403B2FE846}" srcOrd="0" destOrd="0" presId="urn:microsoft.com/office/officeart/2008/layout/HorizontalMultiLevelHierarchy"/>
    <dgm:cxn modelId="{8A2E159E-F9C9-4B04-854C-837C106812C4}" type="presParOf" srcId="{189CB6EB-1078-490F-9DED-200CA72D1265}" destId="{B8AC12D4-7D5E-4CED-9877-591FACBBC0B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64A2FB-3849-4336-9F66-ED4D47D4CBAD}">
      <dsp:nvSpPr>
        <dsp:cNvPr id="0" name=""/>
        <dsp:cNvSpPr/>
      </dsp:nvSpPr>
      <dsp:spPr>
        <a:xfrm>
          <a:off x="615067" y="2528936"/>
          <a:ext cx="1693810" cy="24485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46905" y="0"/>
              </a:lnTo>
              <a:lnTo>
                <a:pt x="846905" y="2448530"/>
              </a:lnTo>
              <a:lnTo>
                <a:pt x="1693810" y="24485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1387539" y="3678768"/>
        <a:ext cx="148864" cy="148864"/>
      </dsp:txXfrm>
    </dsp:sp>
    <dsp:sp modelId="{C12680F0-FBB8-4B43-8410-B531BA5C6C2E}">
      <dsp:nvSpPr>
        <dsp:cNvPr id="0" name=""/>
        <dsp:cNvSpPr/>
      </dsp:nvSpPr>
      <dsp:spPr>
        <a:xfrm>
          <a:off x="615067" y="2528936"/>
          <a:ext cx="1693810" cy="17047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46905" y="0"/>
              </a:lnTo>
              <a:lnTo>
                <a:pt x="846905" y="1704778"/>
              </a:lnTo>
              <a:lnTo>
                <a:pt x="1693810" y="17047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1401892" y="3321245"/>
        <a:ext cx="120158" cy="120158"/>
      </dsp:txXfrm>
    </dsp:sp>
    <dsp:sp modelId="{A1B63F14-2A1F-48C8-94E1-550E945DA881}">
      <dsp:nvSpPr>
        <dsp:cNvPr id="0" name=""/>
        <dsp:cNvSpPr/>
      </dsp:nvSpPr>
      <dsp:spPr>
        <a:xfrm>
          <a:off x="615067" y="2528936"/>
          <a:ext cx="1693810" cy="8572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46905" y="0"/>
              </a:lnTo>
              <a:lnTo>
                <a:pt x="846905" y="857268"/>
              </a:lnTo>
              <a:lnTo>
                <a:pt x="1693810" y="8572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414512" y="2910110"/>
        <a:ext cx="94919" cy="94919"/>
      </dsp:txXfrm>
    </dsp:sp>
    <dsp:sp modelId="{DF87EF25-EC32-4217-B73D-59FEDD0E4B91}">
      <dsp:nvSpPr>
        <dsp:cNvPr id="0" name=""/>
        <dsp:cNvSpPr/>
      </dsp:nvSpPr>
      <dsp:spPr>
        <a:xfrm>
          <a:off x="615067" y="2483216"/>
          <a:ext cx="169381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846905" y="45720"/>
              </a:lnTo>
              <a:lnTo>
                <a:pt x="846905" y="134154"/>
              </a:lnTo>
              <a:lnTo>
                <a:pt x="1693810" y="1341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419569" y="2486533"/>
        <a:ext cx="84805" cy="84805"/>
      </dsp:txXfrm>
    </dsp:sp>
    <dsp:sp modelId="{8F3172FB-E605-481E-8B75-FDDAFBF9026C}">
      <dsp:nvSpPr>
        <dsp:cNvPr id="0" name=""/>
        <dsp:cNvSpPr/>
      </dsp:nvSpPr>
      <dsp:spPr>
        <a:xfrm>
          <a:off x="615067" y="1848536"/>
          <a:ext cx="1693810" cy="680399"/>
        </a:xfrm>
        <a:custGeom>
          <a:avLst/>
          <a:gdLst/>
          <a:ahLst/>
          <a:cxnLst/>
          <a:rect l="0" t="0" r="0" b="0"/>
          <a:pathLst>
            <a:path>
              <a:moveTo>
                <a:pt x="0" y="680399"/>
              </a:moveTo>
              <a:lnTo>
                <a:pt x="846905" y="680399"/>
              </a:lnTo>
              <a:lnTo>
                <a:pt x="846905" y="0"/>
              </a:lnTo>
              <a:lnTo>
                <a:pt x="169381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416338" y="2143102"/>
        <a:ext cx="91267" cy="91267"/>
      </dsp:txXfrm>
    </dsp:sp>
    <dsp:sp modelId="{8D4A602D-99A7-44A2-AD4B-9D3347852552}">
      <dsp:nvSpPr>
        <dsp:cNvPr id="0" name=""/>
        <dsp:cNvSpPr/>
      </dsp:nvSpPr>
      <dsp:spPr>
        <a:xfrm>
          <a:off x="615067" y="1079702"/>
          <a:ext cx="1693810" cy="1449233"/>
        </a:xfrm>
        <a:custGeom>
          <a:avLst/>
          <a:gdLst/>
          <a:ahLst/>
          <a:cxnLst/>
          <a:rect l="0" t="0" r="0" b="0"/>
          <a:pathLst>
            <a:path>
              <a:moveTo>
                <a:pt x="0" y="1449233"/>
              </a:moveTo>
              <a:lnTo>
                <a:pt x="846905" y="1449233"/>
              </a:lnTo>
              <a:lnTo>
                <a:pt x="846905" y="0"/>
              </a:lnTo>
              <a:lnTo>
                <a:pt x="169381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1406242" y="1748589"/>
        <a:ext cx="111459" cy="111459"/>
      </dsp:txXfrm>
    </dsp:sp>
    <dsp:sp modelId="{0C8E7075-F124-420A-BFC9-6A176174C56B}">
      <dsp:nvSpPr>
        <dsp:cNvPr id="0" name=""/>
        <dsp:cNvSpPr/>
      </dsp:nvSpPr>
      <dsp:spPr>
        <a:xfrm>
          <a:off x="615067" y="310868"/>
          <a:ext cx="1693810" cy="2218067"/>
        </a:xfrm>
        <a:custGeom>
          <a:avLst/>
          <a:gdLst/>
          <a:ahLst/>
          <a:cxnLst/>
          <a:rect l="0" t="0" r="0" b="0"/>
          <a:pathLst>
            <a:path>
              <a:moveTo>
                <a:pt x="0" y="2218067"/>
              </a:moveTo>
              <a:lnTo>
                <a:pt x="846905" y="2218067"/>
              </a:lnTo>
              <a:lnTo>
                <a:pt x="846905" y="0"/>
              </a:lnTo>
              <a:lnTo>
                <a:pt x="169381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1392201" y="1350131"/>
        <a:ext cx="139542" cy="139542"/>
      </dsp:txXfrm>
    </dsp:sp>
    <dsp:sp modelId="{6695F8DC-057D-448B-A50B-F0C5ECC12BBE}">
      <dsp:nvSpPr>
        <dsp:cNvPr id="0" name=""/>
        <dsp:cNvSpPr/>
      </dsp:nvSpPr>
      <dsp:spPr>
        <a:xfrm rot="16200000">
          <a:off x="-1311064" y="2221402"/>
          <a:ext cx="3237195" cy="6150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  <a:latin typeface="+mn-lt"/>
            </a:rPr>
            <a:t>МОТИВАЦИЯ</a:t>
          </a:r>
          <a:endParaRPr lang="ru-RU" sz="2400" kern="1200" dirty="0"/>
        </a:p>
      </dsp:txBody>
      <dsp:txXfrm>
        <a:off x="-1311064" y="2221402"/>
        <a:ext cx="3237195" cy="615067"/>
      </dsp:txXfrm>
    </dsp:sp>
    <dsp:sp modelId="{01CA6593-8D13-4D75-9502-C760E215AF74}">
      <dsp:nvSpPr>
        <dsp:cNvPr id="0" name=""/>
        <dsp:cNvSpPr/>
      </dsp:nvSpPr>
      <dsp:spPr>
        <a:xfrm>
          <a:off x="2308877" y="3335"/>
          <a:ext cx="2017420" cy="6150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 Расширение ресурсной базы (лаборатории, исследовательское оборудование и др.)</a:t>
          </a:r>
          <a:endParaRPr lang="ru-RU" sz="1000" kern="1200" dirty="0"/>
        </a:p>
      </dsp:txBody>
      <dsp:txXfrm>
        <a:off x="2308877" y="3335"/>
        <a:ext cx="2017420" cy="615067"/>
      </dsp:txXfrm>
    </dsp:sp>
    <dsp:sp modelId="{59AACBE4-375A-401E-BCA5-D8CB84C38EFC}">
      <dsp:nvSpPr>
        <dsp:cNvPr id="0" name=""/>
        <dsp:cNvSpPr/>
      </dsp:nvSpPr>
      <dsp:spPr>
        <a:xfrm>
          <a:off x="2308877" y="772168"/>
          <a:ext cx="2017420" cy="6150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Помощь вуза в методической работе школы, в организации учебного и воспитательного процесса </a:t>
          </a:r>
          <a:endParaRPr lang="ru-RU" sz="1000" kern="1200" dirty="0"/>
        </a:p>
      </dsp:txBody>
      <dsp:txXfrm>
        <a:off x="2308877" y="772168"/>
        <a:ext cx="2017420" cy="615067"/>
      </dsp:txXfrm>
    </dsp:sp>
    <dsp:sp modelId="{2D02A4B9-2ACB-4173-986B-850F694E051C}">
      <dsp:nvSpPr>
        <dsp:cNvPr id="0" name=""/>
        <dsp:cNvSpPr/>
      </dsp:nvSpPr>
      <dsp:spPr>
        <a:xfrm>
          <a:off x="2308877" y="1541002"/>
          <a:ext cx="2017420" cy="6150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Участие в проектах, которые открывают новые возможности образовательной организации</a:t>
          </a:r>
          <a:endParaRPr lang="en-US" sz="1000" kern="1200" dirty="0"/>
        </a:p>
      </dsp:txBody>
      <dsp:txXfrm>
        <a:off x="2308877" y="1541002"/>
        <a:ext cx="2017420" cy="615067"/>
      </dsp:txXfrm>
    </dsp:sp>
    <dsp:sp modelId="{D2D1DEB4-2657-472E-AAFB-FA5B49F90C35}">
      <dsp:nvSpPr>
        <dsp:cNvPr id="0" name=""/>
        <dsp:cNvSpPr/>
      </dsp:nvSpPr>
      <dsp:spPr>
        <a:xfrm>
          <a:off x="2308877" y="2309836"/>
          <a:ext cx="2017420" cy="6150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Развитие </a:t>
          </a:r>
          <a:r>
            <a:rPr lang="ru-RU" sz="1000" kern="1200" dirty="0" err="1" smtClean="0"/>
            <a:t>наукоемкости</a:t>
          </a:r>
          <a:r>
            <a:rPr lang="ru-RU" sz="1000" kern="1200" dirty="0" smtClean="0"/>
            <a:t> в школьном образовании, развитие учительской и ученической исследовательской деятельности</a:t>
          </a:r>
          <a:endParaRPr lang="ru-RU" sz="1000" kern="1200" dirty="0"/>
        </a:p>
      </dsp:txBody>
      <dsp:txXfrm>
        <a:off x="2308877" y="2309836"/>
        <a:ext cx="2017420" cy="615067"/>
      </dsp:txXfrm>
    </dsp:sp>
    <dsp:sp modelId="{D0340784-9BD6-4A0E-AB50-A83B98085CE3}">
      <dsp:nvSpPr>
        <dsp:cNvPr id="0" name=""/>
        <dsp:cNvSpPr/>
      </dsp:nvSpPr>
      <dsp:spPr>
        <a:xfrm>
          <a:off x="2308877" y="3078670"/>
          <a:ext cx="2017420" cy="6150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Осознанный выбор у обучающихся  поступления в педагогический вуз</a:t>
          </a:r>
          <a:endParaRPr lang="ru-RU" sz="1000" kern="1200" dirty="0"/>
        </a:p>
      </dsp:txBody>
      <dsp:txXfrm>
        <a:off x="2308877" y="3078670"/>
        <a:ext cx="2017420" cy="615067"/>
      </dsp:txXfrm>
    </dsp:sp>
    <dsp:sp modelId="{6B425347-7B09-4E5A-8026-6E54CF8E64A6}">
      <dsp:nvSpPr>
        <dsp:cNvPr id="0" name=""/>
        <dsp:cNvSpPr/>
      </dsp:nvSpPr>
      <dsp:spPr>
        <a:xfrm>
          <a:off x="2308877" y="3847504"/>
          <a:ext cx="2017420" cy="7724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Мотивация педагогов образовательного учреждения к непрерывному педагогическому образованию: ПК, магистратура, аспирантура</a:t>
          </a:r>
          <a:endParaRPr lang="en-US" sz="1000" kern="1200" dirty="0"/>
        </a:p>
      </dsp:txBody>
      <dsp:txXfrm>
        <a:off x="2308877" y="3847504"/>
        <a:ext cx="2017420" cy="772419"/>
      </dsp:txXfrm>
    </dsp:sp>
    <dsp:sp modelId="{2E870DC8-8101-4309-8B97-69403B2FE846}">
      <dsp:nvSpPr>
        <dsp:cNvPr id="0" name=""/>
        <dsp:cNvSpPr/>
      </dsp:nvSpPr>
      <dsp:spPr>
        <a:xfrm>
          <a:off x="2308877" y="4773691"/>
          <a:ext cx="2017420" cy="4075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Формирование кадрового резерва образовательного учреждения</a:t>
          </a:r>
          <a:endParaRPr lang="en-US" sz="1000" kern="1200" dirty="0"/>
        </a:p>
      </dsp:txBody>
      <dsp:txXfrm>
        <a:off x="2308877" y="4773691"/>
        <a:ext cx="2017420" cy="4075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8023A-ADEA-4679-B6AF-9EF55E290059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F43FC5-4431-416F-935C-7BFF2AEB3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637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9692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8610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0175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800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F5570-FE69-4FDF-99DA-8CDE436443C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194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/>
          <p:cNvSpPr>
            <a:spLocks noGrp="1"/>
          </p:cNvSpPr>
          <p:nvPr userDrawn="1">
            <p:ph type="subTitle" idx="1"/>
          </p:nvPr>
        </p:nvSpPr>
        <p:spPr>
          <a:xfrm>
            <a:off x="520880" y="3420269"/>
            <a:ext cx="5776716" cy="1008112"/>
          </a:xfrm>
        </p:spPr>
        <p:txBody>
          <a:bodyPr lIns="0" tIns="0" rIns="0" bIns="0">
            <a:noAutofit/>
          </a:bodyPr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pPr algn="l"/>
            <a:r>
              <a:rPr lang="ru-RU" sz="2500" dirty="0" smtClean="0"/>
              <a:t>Подзаголовок</a:t>
            </a:r>
          </a:p>
          <a:p>
            <a:pPr algn="l"/>
            <a:r>
              <a:rPr lang="ru-RU" sz="2500" dirty="0" smtClean="0"/>
              <a:t>Подзаголовок</a:t>
            </a:r>
            <a:endParaRPr lang="ru-RU" sz="250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520880" y="5026511"/>
            <a:ext cx="5776716" cy="5539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800" dirty="0" smtClean="0">
                <a:latin typeface="Tahoma" pitchFamily="34" charset="0"/>
                <a:cs typeface="Tahoma" pitchFamily="34" charset="0"/>
              </a:rPr>
              <a:t>АВТОР</a:t>
            </a:r>
          </a:p>
          <a:p>
            <a:r>
              <a:rPr lang="ru-RU" sz="1800" dirty="0" smtClean="0">
                <a:latin typeface="Tahoma" pitchFamily="34" charset="0"/>
                <a:cs typeface="Tahoma" pitchFamily="34" charset="0"/>
              </a:rPr>
              <a:t>АВТОР</a:t>
            </a:r>
            <a:endParaRPr lang="ru-RU" sz="18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34017" y="1548061"/>
            <a:ext cx="6167287" cy="792088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576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017" y="755973"/>
            <a:ext cx="9120635" cy="792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4017" y="1764085"/>
            <a:ext cx="9120635" cy="432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9902105" y="6372598"/>
            <a:ext cx="1563537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9902105" y="107901"/>
            <a:ext cx="1563537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  <a:endParaRPr lang="ru-RU" sz="120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0993291" y="311447"/>
            <a:ext cx="347453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  <a:endParaRPr lang="ru-RU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10918371" y="297657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017" y="4395680"/>
            <a:ext cx="9120635" cy="135860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4017" y="2899313"/>
            <a:ext cx="9120635" cy="149636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902105" y="6372598"/>
            <a:ext cx="1563537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9902105" y="107901"/>
            <a:ext cx="1563537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  <a:endParaRPr lang="ru-RU" sz="120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0993291" y="311447"/>
            <a:ext cx="347453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  <a:endParaRPr lang="ru-RU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0918371" y="297657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34018" y="1591376"/>
            <a:ext cx="4430023" cy="45033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24630" y="1591376"/>
            <a:ext cx="4430022" cy="45033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Box 4"/>
          <p:cNvSpPr txBox="1"/>
          <p:nvPr userDrawn="1"/>
        </p:nvSpPr>
        <p:spPr>
          <a:xfrm>
            <a:off x="9902105" y="6372598"/>
            <a:ext cx="1563537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9902105" y="107901"/>
            <a:ext cx="1563537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  <a:endParaRPr lang="ru-RU" sz="120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0993291" y="311447"/>
            <a:ext cx="347453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  <a:endParaRPr lang="ru-RU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0918371" y="297657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018" y="755973"/>
            <a:ext cx="9207499" cy="658056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4017" y="1531205"/>
            <a:ext cx="4082301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4017" y="2169338"/>
            <a:ext cx="4082301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64040" y="1531205"/>
            <a:ext cx="4777476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864040" y="2169338"/>
            <a:ext cx="4777476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9902105" y="6372598"/>
            <a:ext cx="1563537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9902105" y="107901"/>
            <a:ext cx="1563537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  <a:endParaRPr lang="ru-RU" sz="120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0993291" y="311447"/>
            <a:ext cx="347453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  <a:endParaRPr lang="ru-RU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10918371" y="297657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017" y="755973"/>
            <a:ext cx="9207499" cy="792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Box 2"/>
          <p:cNvSpPr txBox="1"/>
          <p:nvPr userDrawn="1"/>
        </p:nvSpPr>
        <p:spPr>
          <a:xfrm>
            <a:off x="9902105" y="6372598"/>
            <a:ext cx="1563537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9902105" y="107901"/>
            <a:ext cx="1563537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  <a:endParaRPr lang="ru-RU" sz="120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0993291" y="311447"/>
            <a:ext cx="347453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  <a:endParaRPr lang="ru-RU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>
            <a:off x="10918371" y="297657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9902105" y="6372598"/>
            <a:ext cx="1563537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9902105" y="107901"/>
            <a:ext cx="1563537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  <a:endParaRPr lang="ru-RU" sz="120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10993291" y="311447"/>
            <a:ext cx="347453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  <a:endParaRPr lang="ru-RU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 userDrawn="1"/>
        </p:nvCxnSpPr>
        <p:spPr>
          <a:xfrm>
            <a:off x="10918371" y="297657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014" y="755974"/>
            <a:ext cx="4000638" cy="67547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4321" y="755973"/>
            <a:ext cx="4887195" cy="5354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014" y="1620069"/>
            <a:ext cx="4000638" cy="449049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9902105" y="6372598"/>
            <a:ext cx="1563537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9902105" y="107901"/>
            <a:ext cx="1563537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  <a:endParaRPr lang="ru-RU" sz="120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0993291" y="311447"/>
            <a:ext cx="347453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  <a:endParaRPr lang="ru-RU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0918371" y="297657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017" y="4788378"/>
            <a:ext cx="9207499" cy="565295"/>
          </a:xfrm>
        </p:spPr>
        <p:txBody>
          <a:bodyPr anchor="t" anchorCtr="0"/>
          <a:lstStyle>
            <a:lvl1pPr algn="l">
              <a:defRPr sz="2000" b="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34017" y="611216"/>
            <a:ext cx="9207499" cy="41043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34017" y="5353672"/>
            <a:ext cx="9207499" cy="80281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9902105" y="6372598"/>
            <a:ext cx="1563537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9902105" y="107901"/>
            <a:ext cx="1563537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  <a:endParaRPr lang="ru-RU" sz="120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0993291" y="311447"/>
            <a:ext cx="347453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  <a:endParaRPr lang="ru-RU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0918371" y="297657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017" y="755973"/>
            <a:ext cx="9120635" cy="7920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4017" y="1764085"/>
            <a:ext cx="9120635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ahoma" pitchFamily="34" charset="0"/>
          <a:ea typeface="+mj-ea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6.jpeg"/><Relationship Id="rId5" Type="http://schemas.openxmlformats.org/officeDocument/2006/relationships/tags" Target="../tags/tag5.xml"/><Relationship Id="rId10" Type="http://schemas.openxmlformats.org/officeDocument/2006/relationships/image" Target="../media/image5.jpeg"/><Relationship Id="rId4" Type="http://schemas.openxmlformats.org/officeDocument/2006/relationships/tags" Target="../tags/tag4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lyceum.tom.ru/main.php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b="1" dirty="0"/>
              <a:t/>
            </a:r>
            <a:br>
              <a:rPr lang="ru-RU" sz="1600" b="1" dirty="0"/>
            </a:b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15630" y="2232289"/>
            <a:ext cx="50387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ru-RU" sz="2400" b="1" dirty="0">
                <a:solidFill>
                  <a:srgbClr val="275CAA"/>
                </a:solidFill>
              </a:rPr>
              <a:t>Развитие педагогического образования: глобальные вызовы и региональные </a:t>
            </a:r>
            <a:r>
              <a:rPr lang="ru-RU" sz="2400" b="1" dirty="0">
                <a:solidFill>
                  <a:srgbClr val="275CAA"/>
                </a:solidFill>
              </a:rPr>
              <a:t>сценарии</a:t>
            </a:r>
            <a:endParaRPr lang="ru-RU" sz="2400" b="1" i="1" dirty="0">
              <a:solidFill>
                <a:srgbClr val="275CAA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71613" y="5065857"/>
            <a:ext cx="612068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altLang="zh-CN" sz="1600" i="1" dirty="0">
                <a:solidFill>
                  <a:srgbClr val="275CAA"/>
                </a:solidFill>
                <a:cs typeface="Arial" panose="020B0604020202020204" pitchFamily="34" charset="0"/>
              </a:rPr>
              <a:t>Макаренко Андрей Николаевич, </a:t>
            </a:r>
          </a:p>
          <a:p>
            <a:pPr algn="ctr">
              <a:buNone/>
            </a:pPr>
            <a:r>
              <a:rPr lang="ru-RU" altLang="zh-CN" sz="1600" i="1" dirty="0">
                <a:solidFill>
                  <a:srgbClr val="275CAA"/>
                </a:solidFill>
                <a:cs typeface="Arial" panose="020B0604020202020204" pitchFamily="34" charset="0"/>
              </a:rPr>
              <a:t>ректор </a:t>
            </a:r>
            <a:endParaRPr lang="en-US" altLang="zh-CN" sz="1600" i="1" dirty="0">
              <a:solidFill>
                <a:srgbClr val="275CAA"/>
              </a:solidFill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altLang="zh-CN" sz="1600" i="1" dirty="0">
                <a:solidFill>
                  <a:srgbClr val="275CAA"/>
                </a:solidFill>
                <a:cs typeface="Arial" panose="020B0604020202020204" pitchFamily="34" charset="0"/>
              </a:rPr>
              <a:t>ФГБОУ </a:t>
            </a:r>
            <a:r>
              <a:rPr lang="ru-RU" altLang="zh-CN" sz="1600" i="1" dirty="0">
                <a:solidFill>
                  <a:srgbClr val="275CAA"/>
                </a:solidFill>
                <a:cs typeface="Arial" panose="020B0604020202020204" pitchFamily="34" charset="0"/>
              </a:rPr>
              <a:t>ВО «Томский государственный педагогический университет</a:t>
            </a:r>
            <a:r>
              <a:rPr lang="ru-RU" altLang="zh-CN" sz="1600" i="1" dirty="0">
                <a:solidFill>
                  <a:srgbClr val="275CAA"/>
                </a:solidFill>
                <a:cs typeface="Arial" panose="020B0604020202020204" pitchFamily="34" charset="0"/>
              </a:rPr>
              <a:t>»</a:t>
            </a:r>
          </a:p>
          <a:p>
            <a:pPr algn="ctr">
              <a:buNone/>
            </a:pPr>
            <a:endParaRPr lang="zh-CN" altLang="en-US" i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63701" y="1222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2400" i="1" dirty="0">
                <a:solidFill>
                  <a:schemeClr val="bg1"/>
                </a:solidFill>
                <a:cs typeface="Arial" panose="020B0604020202020204" pitchFamily="34" charset="0"/>
              </a:rPr>
              <a:t>Томский государственный педагогический университет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96150" y="6228581"/>
            <a:ext cx="50387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ru-RU" b="1" i="1" dirty="0">
                <a:solidFill>
                  <a:schemeClr val="bg1"/>
                </a:solidFill>
              </a:rPr>
              <a:t>19 августа 2021 </a:t>
            </a:r>
            <a:r>
              <a:rPr lang="ru-RU" b="1" i="1" dirty="0">
                <a:solidFill>
                  <a:schemeClr val="bg1"/>
                </a:solidFill>
              </a:rPr>
              <a:t>года</a:t>
            </a:r>
            <a:r>
              <a:rPr lang="en-US" b="1" i="1" dirty="0">
                <a:solidFill>
                  <a:schemeClr val="bg1"/>
                </a:solidFill>
              </a:rPr>
              <a:t> </a:t>
            </a:r>
          </a:p>
          <a:p>
            <a:pPr algn="ctr">
              <a:buNone/>
            </a:pPr>
            <a:r>
              <a:rPr lang="ru-RU" b="1" i="1" dirty="0">
                <a:solidFill>
                  <a:schemeClr val="bg1"/>
                </a:solidFill>
              </a:rPr>
              <a:t>г</a:t>
            </a:r>
            <a:r>
              <a:rPr lang="ru-RU" b="1" i="1" dirty="0">
                <a:solidFill>
                  <a:schemeClr val="bg1"/>
                </a:solidFill>
              </a:rPr>
              <a:t>. Томск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1399606" y="2844205"/>
            <a:ext cx="8458043" cy="236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endParaRPr lang="ru-RU" altLang="zh-CN" sz="2195" dirty="0">
              <a:solidFill>
                <a:srgbClr val="193F74"/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altLang="zh-CN" sz="2195" dirty="0">
                <a:solidFill>
                  <a:srgbClr val="193F74"/>
                </a:solidFill>
                <a:latin typeface="+mn-lt"/>
                <a:cs typeface="Arial" panose="020B0604020202020204" pitchFamily="34" charset="0"/>
              </a:rPr>
              <a:t>Андрей  Николаевич  </a:t>
            </a:r>
            <a:r>
              <a:rPr lang="ru-RU" altLang="zh-CN" sz="2195" dirty="0">
                <a:solidFill>
                  <a:srgbClr val="193F74"/>
                </a:solidFill>
                <a:latin typeface="+mn-lt"/>
                <a:cs typeface="Arial" panose="020B0604020202020204" pitchFamily="34" charset="0"/>
              </a:rPr>
              <a:t>Макаренко </a:t>
            </a:r>
            <a:endParaRPr lang="en-US" altLang="zh-CN" sz="2195" dirty="0">
              <a:solidFill>
                <a:srgbClr val="193F74"/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altLang="zh-CN" sz="2195" dirty="0">
                <a:solidFill>
                  <a:srgbClr val="193F74"/>
                </a:solidFill>
                <a:latin typeface="+mn-lt"/>
                <a:cs typeface="Arial" panose="020B0604020202020204" pitchFamily="34" charset="0"/>
              </a:rPr>
              <a:t>ректор</a:t>
            </a:r>
          </a:p>
          <a:p>
            <a:pPr algn="ctr">
              <a:buNone/>
            </a:pPr>
            <a:r>
              <a:rPr lang="ru-RU" altLang="zh-CN" sz="2195" dirty="0">
                <a:solidFill>
                  <a:srgbClr val="193F74"/>
                </a:solidFill>
                <a:latin typeface="+mn-lt"/>
                <a:cs typeface="Arial" panose="020B0604020202020204" pitchFamily="34" charset="0"/>
              </a:rPr>
              <a:t>ФГБОУ ВО «Томский государственный педагогический университет»</a:t>
            </a:r>
          </a:p>
          <a:p>
            <a:pPr algn="ctr">
              <a:buNone/>
            </a:pPr>
            <a:r>
              <a:rPr lang="en-US" altLang="zh-CN" sz="2195" dirty="0">
                <a:solidFill>
                  <a:srgbClr val="193F74"/>
                </a:solidFill>
                <a:latin typeface="+mn-lt"/>
                <a:cs typeface="Arial" panose="020B0604020202020204" pitchFamily="34" charset="0"/>
              </a:rPr>
              <a:t>rector@tspu.edu.ru</a:t>
            </a:r>
            <a:r>
              <a:rPr lang="ru-RU" altLang="zh-CN" sz="2195" dirty="0">
                <a:solidFill>
                  <a:srgbClr val="193F74"/>
                </a:solidFill>
                <a:latin typeface="+mn-lt"/>
                <a:cs typeface="Arial" panose="020B0604020202020204" pitchFamily="34" charset="0"/>
              </a:rPr>
              <a:t> </a:t>
            </a:r>
            <a:endParaRPr lang="ru-RU" sz="1882" dirty="0">
              <a:solidFill>
                <a:srgbClr val="193F74"/>
              </a:solidFill>
              <a:latin typeface="+mn-lt"/>
            </a:endParaRPr>
          </a:p>
          <a:p>
            <a:pPr algn="ctr">
              <a:buNone/>
            </a:pPr>
            <a:endParaRPr lang="zh-CN" altLang="en-US" sz="2195" dirty="0">
              <a:solidFill>
                <a:srgbClr val="193F74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950" y="1022571"/>
            <a:ext cx="2155341" cy="138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31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H_Number_1"/>
          <p:cNvSpPr/>
          <p:nvPr>
            <p:custDataLst>
              <p:tags r:id="rId1"/>
            </p:custDataLst>
          </p:nvPr>
        </p:nvSpPr>
        <p:spPr>
          <a:xfrm>
            <a:off x="2372315" y="1877581"/>
            <a:ext cx="539459" cy="542354"/>
          </a:xfrm>
          <a:prstGeom prst="ellipse">
            <a:avLst/>
          </a:prstGeom>
          <a:solidFill>
            <a:srgbClr val="004D9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1653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endParaRPr lang="zh-CN" altLang="en-US" sz="1653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2" name="MH_Number_2"/>
          <p:cNvSpPr/>
          <p:nvPr>
            <p:custDataLst>
              <p:tags r:id="rId2"/>
            </p:custDataLst>
          </p:nvPr>
        </p:nvSpPr>
        <p:spPr>
          <a:xfrm>
            <a:off x="5032049" y="1836093"/>
            <a:ext cx="579805" cy="563370"/>
          </a:xfrm>
          <a:prstGeom prst="ellipse">
            <a:avLst/>
          </a:prstGeom>
          <a:solidFill>
            <a:srgbClr val="004D9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1653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endParaRPr lang="zh-CN" altLang="en-US" sz="1653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3" name="MH_Entry_2"/>
          <p:cNvSpPr/>
          <p:nvPr>
            <p:custDataLst>
              <p:tags r:id="rId3"/>
            </p:custDataLst>
          </p:nvPr>
        </p:nvSpPr>
        <p:spPr>
          <a:xfrm>
            <a:off x="4013574" y="2975934"/>
            <a:ext cx="2616757" cy="1077218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1400" b="1" i="1" dirty="0">
                <a:solidFill>
                  <a:srgbClr val="193F74"/>
                </a:solidFill>
                <a:cs typeface="Times New Roman" panose="02020603050405020304" pitchFamily="18" charset="0"/>
              </a:rPr>
              <a:t>Национальные </a:t>
            </a:r>
          </a:p>
          <a:p>
            <a:pPr lvl="0"/>
            <a:endParaRPr lang="ru-RU" sz="1400" b="1" i="1" dirty="0">
              <a:solidFill>
                <a:srgbClr val="193F74"/>
              </a:solidFill>
              <a:cs typeface="Times New Roman" panose="02020603050405020304" pitchFamily="18" charset="0"/>
            </a:endParaRPr>
          </a:p>
          <a:p>
            <a:pPr marL="268834" indent="-268834">
              <a:buFont typeface="Arial" panose="020B0604020202020204" pitchFamily="34" charset="0"/>
              <a:buChar char="•"/>
            </a:pPr>
            <a:r>
              <a:rPr lang="ru-RU" sz="1400" i="1" dirty="0">
                <a:solidFill>
                  <a:srgbClr val="193F74"/>
                </a:solidFill>
                <a:cs typeface="Times New Roman" panose="02020603050405020304" pitchFamily="18" charset="0"/>
              </a:rPr>
              <a:t>Национальные цели развития России до 2030 года</a:t>
            </a:r>
          </a:p>
          <a:p>
            <a:pPr marL="268834" indent="-268834">
              <a:buFont typeface="Arial" panose="020B0604020202020204" pitchFamily="34" charset="0"/>
              <a:buChar char="•"/>
            </a:pPr>
            <a:r>
              <a:rPr lang="ru-RU" sz="1400" i="1" dirty="0">
                <a:solidFill>
                  <a:srgbClr val="193F74"/>
                </a:solidFill>
                <a:cs typeface="Times New Roman" panose="02020603050405020304" pitchFamily="18" charset="0"/>
              </a:rPr>
              <a:t>НП «Образование</a:t>
            </a:r>
            <a:r>
              <a:rPr lang="ru-RU" sz="1400" i="1" dirty="0">
                <a:solidFill>
                  <a:srgbClr val="193F74"/>
                </a:solidFill>
                <a:cs typeface="Times New Roman" panose="02020603050405020304" pitchFamily="18" charset="0"/>
              </a:rPr>
              <a:t>»</a:t>
            </a:r>
            <a:r>
              <a:rPr lang="ru-RU" sz="1400" i="1" dirty="0">
                <a:solidFill>
                  <a:srgbClr val="193F74"/>
                </a:solidFill>
                <a:latin typeface="Gilroy Light" panose="00000400000000000000" pitchFamily="50" charset="-52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193F74"/>
                </a:solidFill>
                <a:latin typeface="Gilroy Light" panose="00000400000000000000" pitchFamily="50" charset="-52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srgbClr val="193F74"/>
              </a:solidFill>
              <a:latin typeface="Gilroy Light" panose="00000400000000000000" pitchFamily="50" charset="-52"/>
              <a:cs typeface="Times New Roman" panose="02020603050405020304" pitchFamily="18" charset="0"/>
            </a:endParaRPr>
          </a:p>
        </p:txBody>
      </p:sp>
      <p:sp>
        <p:nvSpPr>
          <p:cNvPr id="24" name="MH_Number_3"/>
          <p:cNvSpPr/>
          <p:nvPr>
            <p:custDataLst>
              <p:tags r:id="rId4"/>
            </p:custDataLst>
          </p:nvPr>
        </p:nvSpPr>
        <p:spPr>
          <a:xfrm>
            <a:off x="7664301" y="1836093"/>
            <a:ext cx="540578" cy="523836"/>
          </a:xfrm>
          <a:prstGeom prst="ellipse">
            <a:avLst/>
          </a:prstGeom>
          <a:solidFill>
            <a:srgbClr val="004D9A"/>
          </a:solidFill>
          <a:ln w="3175">
            <a:solidFill>
              <a:srgbClr val="004D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1653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endParaRPr lang="zh-CN" altLang="en-US" sz="1653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5" name="MH_Entry_3"/>
          <p:cNvSpPr/>
          <p:nvPr>
            <p:custDataLst>
              <p:tags r:id="rId5"/>
            </p:custDataLst>
          </p:nvPr>
        </p:nvSpPr>
        <p:spPr>
          <a:xfrm>
            <a:off x="6800206" y="2972894"/>
            <a:ext cx="3048339" cy="1508105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1400" b="1" i="1" dirty="0">
                <a:solidFill>
                  <a:srgbClr val="193F74"/>
                </a:solidFill>
                <a:cs typeface="Times New Roman" panose="02020603050405020304" pitchFamily="18" charset="0"/>
              </a:rPr>
              <a:t>                Региональные </a:t>
            </a:r>
            <a:endParaRPr lang="ru-RU" sz="1400" b="1" i="1" dirty="0">
              <a:solidFill>
                <a:srgbClr val="193F74"/>
              </a:solidFill>
              <a:cs typeface="Times New Roman" panose="02020603050405020304" pitchFamily="18" charset="0"/>
            </a:endParaRPr>
          </a:p>
          <a:p>
            <a:pPr lvl="0"/>
            <a:endParaRPr lang="ru-RU" sz="1400" b="1" i="1" dirty="0">
              <a:solidFill>
                <a:srgbClr val="193F74"/>
              </a:solidFill>
              <a:cs typeface="Times New Roman" panose="02020603050405020304" pitchFamily="18" charset="0"/>
            </a:endParaRPr>
          </a:p>
          <a:p>
            <a:pPr marL="268834" indent="-268834">
              <a:buFont typeface="Arial" panose="020B0604020202020204" pitchFamily="34" charset="0"/>
              <a:buChar char="•"/>
            </a:pPr>
            <a:r>
              <a:rPr lang="ru-RU" sz="1400" i="1" dirty="0">
                <a:solidFill>
                  <a:srgbClr val="193F74"/>
                </a:solidFill>
                <a:cs typeface="Times New Roman" panose="02020603050405020304" pitchFamily="18" charset="0"/>
              </a:rPr>
              <a:t>Стратегия СЭР региона</a:t>
            </a:r>
          </a:p>
          <a:p>
            <a:pPr marL="268834" indent="-268834">
              <a:buFont typeface="Arial" panose="020B0604020202020204" pitchFamily="34" charset="0"/>
              <a:buChar char="•"/>
            </a:pPr>
            <a:r>
              <a:rPr lang="ru-RU" sz="1400" i="1" dirty="0">
                <a:solidFill>
                  <a:srgbClr val="193F74"/>
                </a:solidFill>
                <a:cs typeface="Times New Roman" panose="02020603050405020304" pitchFamily="18" charset="0"/>
              </a:rPr>
              <a:t>Формирование региональной экосистемы образования</a:t>
            </a:r>
          </a:p>
          <a:p>
            <a:pPr marL="268834" indent="-268834"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193F74"/>
              </a:solidFill>
              <a:latin typeface="Gilroy Light" panose="00000400000000000000" pitchFamily="50" charset="-52"/>
              <a:cs typeface="Times New Roman" panose="02020603050405020304" pitchFamily="18" charset="0"/>
            </a:endParaRPr>
          </a:p>
          <a:p>
            <a:pPr marL="268834" indent="-268834"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193F74"/>
              </a:solidFill>
              <a:latin typeface="Gilroy Light" panose="00000400000000000000" pitchFamily="50" charset="-52"/>
              <a:cs typeface="Times New Roman" panose="02020603050405020304" pitchFamily="18" charset="0"/>
            </a:endParaRPr>
          </a:p>
        </p:txBody>
      </p:sp>
      <p:sp>
        <p:nvSpPr>
          <p:cNvPr id="28" name="文本框 25"/>
          <p:cNvSpPr txBox="1"/>
          <p:nvPr/>
        </p:nvSpPr>
        <p:spPr>
          <a:xfrm>
            <a:off x="1399605" y="68247"/>
            <a:ext cx="5480522" cy="6668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587"/>
              </a:lnSpc>
              <a:spcBef>
                <a:spcPts val="941"/>
              </a:spcBef>
              <a:spcAft>
                <a:spcPts val="627"/>
              </a:spcAft>
            </a:pPr>
            <a:r>
              <a:rPr lang="ru-RU" dirty="0">
                <a:solidFill>
                  <a:schemeClr val="bg1"/>
                </a:solidFill>
                <a:latin typeface="Gilroy ExtraBold" panose="000009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Современное  педагогическое образование: </a:t>
            </a:r>
            <a:r>
              <a:rPr lang="ru-RU" b="1" i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вызовы</a:t>
            </a:r>
          </a:p>
        </p:txBody>
      </p:sp>
      <p:sp>
        <p:nvSpPr>
          <p:cNvPr id="12" name="MH_Entry_1"/>
          <p:cNvSpPr/>
          <p:nvPr>
            <p:custDataLst>
              <p:tags r:id="rId6"/>
            </p:custDataLst>
          </p:nvPr>
        </p:nvSpPr>
        <p:spPr>
          <a:xfrm>
            <a:off x="1304276" y="2972894"/>
            <a:ext cx="2673604" cy="1508105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1400" b="1" i="1" dirty="0">
                <a:solidFill>
                  <a:srgbClr val="193F74"/>
                </a:solidFill>
                <a:cs typeface="Times New Roman" panose="02020603050405020304" pitchFamily="18" charset="0"/>
              </a:rPr>
              <a:t>Глобальные</a:t>
            </a:r>
            <a:r>
              <a:rPr lang="ru-RU" sz="1400" i="1" dirty="0">
                <a:solidFill>
                  <a:srgbClr val="193F74"/>
                </a:solidFill>
                <a:cs typeface="Times New Roman" panose="02020603050405020304" pitchFamily="18" charset="0"/>
              </a:rPr>
              <a:t> </a:t>
            </a:r>
          </a:p>
          <a:p>
            <a:pPr lvl="0"/>
            <a:endParaRPr lang="ru-RU" sz="1400" i="1" dirty="0">
              <a:solidFill>
                <a:srgbClr val="193F74"/>
              </a:solidFill>
              <a:cs typeface="Times New Roman" panose="02020603050405020304" pitchFamily="18" charset="0"/>
            </a:endParaRPr>
          </a:p>
          <a:p>
            <a:pPr marL="268834" indent="-268834">
              <a:buFont typeface="Arial" panose="020B0604020202020204" pitchFamily="34" charset="0"/>
              <a:buChar char="•"/>
            </a:pPr>
            <a:r>
              <a:rPr lang="ru-RU" sz="1400" i="1" dirty="0">
                <a:solidFill>
                  <a:srgbClr val="193F74"/>
                </a:solidFill>
                <a:cs typeface="Times New Roman" panose="02020603050405020304" pitchFamily="18" charset="0"/>
              </a:rPr>
              <a:t>Неопределенность и сложность мира: </a:t>
            </a:r>
            <a:r>
              <a:rPr lang="en-US" sz="1400" i="1" dirty="0">
                <a:solidFill>
                  <a:srgbClr val="193F74"/>
                </a:solidFill>
                <a:cs typeface="Times New Roman" panose="02020603050405020304" pitchFamily="18" charset="0"/>
              </a:rPr>
              <a:t>VUCA-</a:t>
            </a:r>
            <a:r>
              <a:rPr lang="ru-RU" sz="1400" i="1" dirty="0">
                <a:solidFill>
                  <a:srgbClr val="193F74"/>
                </a:solidFill>
                <a:cs typeface="Times New Roman" panose="02020603050405020304" pitchFamily="18" charset="0"/>
              </a:rPr>
              <a:t>мир</a:t>
            </a:r>
          </a:p>
          <a:p>
            <a:pPr marL="268834" indent="-268834">
              <a:buFont typeface="Arial" panose="020B0604020202020204" pitchFamily="34" charset="0"/>
              <a:buChar char="•"/>
            </a:pPr>
            <a:r>
              <a:rPr lang="ru-RU" sz="1400" i="1" dirty="0" err="1">
                <a:solidFill>
                  <a:srgbClr val="193F74"/>
                </a:solidFill>
                <a:cs typeface="Times New Roman" panose="02020603050405020304" pitchFamily="18" charset="0"/>
              </a:rPr>
              <a:t>Цифровизация</a:t>
            </a:r>
            <a:endParaRPr lang="ru-RU" sz="1400" i="1" dirty="0">
              <a:solidFill>
                <a:srgbClr val="193F74"/>
              </a:solidFill>
              <a:cs typeface="Times New Roman" panose="02020603050405020304" pitchFamily="18" charset="0"/>
            </a:endParaRPr>
          </a:p>
          <a:p>
            <a:pPr marL="268834" indent="-268834">
              <a:buFont typeface="Arial" panose="020B0604020202020204" pitchFamily="34" charset="0"/>
              <a:buChar char="•"/>
            </a:pPr>
            <a:r>
              <a:rPr lang="ru-RU" sz="1400" i="1" dirty="0">
                <a:solidFill>
                  <a:srgbClr val="193F74"/>
                </a:solidFill>
                <a:cs typeface="Times New Roman" panose="02020603050405020304" pitchFamily="18" charset="0"/>
              </a:rPr>
              <a:t>«Новая </a:t>
            </a:r>
            <a:r>
              <a:rPr lang="ru-RU" sz="1400" i="1" dirty="0">
                <a:solidFill>
                  <a:srgbClr val="193F74"/>
                </a:solidFill>
                <a:cs typeface="Times New Roman" panose="02020603050405020304" pitchFamily="18" charset="0"/>
              </a:rPr>
              <a:t>нормальность образования»</a:t>
            </a:r>
          </a:p>
        </p:txBody>
      </p:sp>
      <p:pic>
        <p:nvPicPr>
          <p:cNvPr id="1026" name="Picture 2" descr="https://pngpress.com/wp-content/uploads/2020/08/uploads_globe_globe_PNG3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823" y="1654756"/>
            <a:ext cx="886511" cy="886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cdn4.vectorstock.com/i/1000x1000/39/78/russia-on-globe-vector-5053978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4" t="4944" r="7138" b="11058"/>
          <a:stretch/>
        </p:blipFill>
        <p:spPr bwMode="auto">
          <a:xfrm>
            <a:off x="4920757" y="1684993"/>
            <a:ext cx="793260" cy="82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regionuru.ru/upload/maps/oblasty/tomsk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278" y="1677924"/>
            <a:ext cx="1147911" cy="84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15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6"/>
          <p:cNvSpPr txBox="1">
            <a:spLocks/>
          </p:cNvSpPr>
          <p:nvPr/>
        </p:nvSpPr>
        <p:spPr>
          <a:xfrm>
            <a:off x="1025401" y="3944891"/>
            <a:ext cx="1698134" cy="937672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>
                <a:solidFill>
                  <a:srgbClr val="193F74"/>
                </a:solidFill>
                <a:ea typeface="Gadugi" panose="020B0502040204020203" pitchFamily="34" charset="0"/>
                <a:cs typeface="Calibri"/>
                <a:sym typeface="Calibri"/>
              </a:rPr>
              <a:t>Базовые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>
                <a:solidFill>
                  <a:srgbClr val="193F74"/>
                </a:solidFill>
                <a:ea typeface="Gadugi" panose="020B0502040204020203" pitchFamily="34" charset="0"/>
                <a:cs typeface="Calibri"/>
                <a:sym typeface="Calibri"/>
              </a:rPr>
              <a:t>школы</a:t>
            </a:r>
            <a:endParaRPr lang="en-US" sz="1800" b="1" dirty="0">
              <a:solidFill>
                <a:srgbClr val="193F74"/>
              </a:solidFill>
              <a:ea typeface="Gadugi" panose="020B0502040204020203" pitchFamily="34" charset="0"/>
              <a:cs typeface="Calibri"/>
              <a:sym typeface="Calibri"/>
            </a:endParaRPr>
          </a:p>
        </p:txBody>
      </p:sp>
      <p:sp>
        <p:nvSpPr>
          <p:cNvPr id="25" name="Text Placeholder 6"/>
          <p:cNvSpPr txBox="1">
            <a:spLocks/>
          </p:cNvSpPr>
          <p:nvPr/>
        </p:nvSpPr>
        <p:spPr>
          <a:xfrm>
            <a:off x="2383417" y="3974591"/>
            <a:ext cx="1895547" cy="93767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rgbClr val="193F74"/>
                </a:solidFill>
                <a:latin typeface="+mn-lt"/>
                <a:ea typeface="Calibri"/>
                <a:cs typeface="Calibri"/>
                <a:sym typeface="Calibri"/>
              </a:rPr>
              <a:t>Психолого-педагогические классы</a:t>
            </a:r>
          </a:p>
        </p:txBody>
      </p:sp>
      <p:sp>
        <p:nvSpPr>
          <p:cNvPr id="26" name="Text Placeholder 6"/>
          <p:cNvSpPr txBox="1">
            <a:spLocks/>
          </p:cNvSpPr>
          <p:nvPr/>
        </p:nvSpPr>
        <p:spPr>
          <a:xfrm>
            <a:off x="4081551" y="3939646"/>
            <a:ext cx="1775467" cy="93767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rgbClr val="193F74"/>
                </a:solidFill>
                <a:latin typeface="+mn-lt"/>
                <a:ea typeface="Calibri"/>
                <a:cs typeface="Calibri"/>
                <a:sym typeface="Calibri"/>
              </a:rPr>
              <a:t>Педагогический Кванториум</a:t>
            </a:r>
          </a:p>
        </p:txBody>
      </p:sp>
      <p:sp>
        <p:nvSpPr>
          <p:cNvPr id="27" name="Text Placeholder 6"/>
          <p:cNvSpPr txBox="1">
            <a:spLocks/>
          </p:cNvSpPr>
          <p:nvPr/>
        </p:nvSpPr>
        <p:spPr>
          <a:xfrm>
            <a:off x="5726749" y="3959482"/>
            <a:ext cx="1810134" cy="90849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endParaRPr lang="ru-RU" sz="1600" b="1" dirty="0">
              <a:solidFill>
                <a:srgbClr val="193F74"/>
              </a:solidFill>
              <a:latin typeface="Gilroy Light" panose="00000400000000000000" pitchFamily="50" charset="-52"/>
              <a:ea typeface="Calibri"/>
              <a:cs typeface="Calibri"/>
              <a:sym typeface="Calibri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rgbClr val="193F74"/>
                </a:solidFill>
                <a:latin typeface="+mn-lt"/>
                <a:ea typeface="Calibri"/>
                <a:cs typeface="Calibri"/>
                <a:sym typeface="Calibri"/>
              </a:rPr>
              <a:t>Педагогический технопарк ТГПУ</a:t>
            </a:r>
          </a:p>
          <a:p>
            <a:pPr algn="ctr">
              <a:spcBef>
                <a:spcPts val="0"/>
              </a:spcBef>
            </a:pPr>
            <a:endParaRPr lang="ru-RU" sz="1600" b="1" dirty="0">
              <a:solidFill>
                <a:srgbClr val="193F74"/>
              </a:solidFill>
              <a:latin typeface="Gilroy Light" panose="00000400000000000000" pitchFamily="50" charset="-52"/>
              <a:ea typeface="Calibri"/>
              <a:cs typeface="Calibri"/>
              <a:sym typeface="Calibri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464531" y="0"/>
            <a:ext cx="925791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957">
              <a:buClr>
                <a:srgbClr val="1F4E79"/>
              </a:buClr>
              <a:buSzPts val="2400"/>
            </a:pPr>
            <a:r>
              <a:rPr lang="ru-RU" b="1" i="1" dirty="0">
                <a:solidFill>
                  <a:schemeClr val="bg1"/>
                </a:solidFill>
              </a:rPr>
              <a:t>Актуальные направления </a:t>
            </a:r>
            <a:r>
              <a:rPr lang="ru-RU" b="1" dirty="0">
                <a:solidFill>
                  <a:schemeClr val="bg1"/>
                </a:solidFill>
              </a:rPr>
              <a:t>развития педагогического образования в ТГПУ: </a:t>
            </a:r>
            <a:endParaRPr lang="en-US" b="1" dirty="0">
              <a:solidFill>
                <a:schemeClr val="bg1"/>
              </a:solidFill>
            </a:endParaRPr>
          </a:p>
          <a:p>
            <a:pPr marL="9957">
              <a:buClr>
                <a:srgbClr val="1F4E79"/>
              </a:buClr>
              <a:buSzPts val="2400"/>
            </a:pPr>
            <a:r>
              <a:rPr lang="ru-RU" b="1" dirty="0">
                <a:solidFill>
                  <a:schemeClr val="bg1"/>
                </a:solidFill>
              </a:rPr>
              <a:t>проекты </a:t>
            </a:r>
            <a:r>
              <a:rPr lang="ru-RU" b="1" dirty="0">
                <a:solidFill>
                  <a:schemeClr val="bg1"/>
                </a:solidFill>
              </a:rPr>
              <a:t>и партнерство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9" name="Text Placeholder 6"/>
          <p:cNvSpPr txBox="1">
            <a:spLocks/>
          </p:cNvSpPr>
          <p:nvPr/>
        </p:nvSpPr>
        <p:spPr>
          <a:xfrm>
            <a:off x="7475095" y="4246777"/>
            <a:ext cx="1698134" cy="345106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>
                <a:solidFill>
                  <a:srgbClr val="193F74"/>
                </a:solidFill>
                <a:ea typeface="Calibri"/>
                <a:cs typeface="Calibri"/>
                <a:sym typeface="Calibri"/>
              </a:rPr>
              <a:t>Магистратура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>
                <a:solidFill>
                  <a:srgbClr val="193F74"/>
                </a:solidFill>
                <a:ea typeface="Calibri"/>
                <a:cs typeface="Calibri"/>
                <a:sym typeface="Calibri"/>
              </a:rPr>
              <a:t>ТГПУ</a:t>
            </a:r>
            <a:endParaRPr lang="ru-RU" sz="1600" b="1" dirty="0">
              <a:solidFill>
                <a:srgbClr val="193F74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1028" name="Picture 4" descr="https://www.pngitem.com/pimgs/m/76-762421_social-science-psychology-mental-disability-icon-png-transparent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0" t="7133" r="18248" b="7283"/>
          <a:stretch/>
        </p:blipFill>
        <p:spPr bwMode="auto">
          <a:xfrm>
            <a:off x="3026930" y="3410308"/>
            <a:ext cx="608523" cy="60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4615083" y="3388118"/>
            <a:ext cx="608523" cy="619866"/>
          </a:xfrm>
          <a:prstGeom prst="roundRect">
            <a:avLst/>
          </a:prstGeom>
          <a:solidFill>
            <a:srgbClr val="193F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2" name="Picture 8" descr="https://kvantorium56.ru/uploads/page/image/0efa1c395dd3769202b247c9cd54f79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030" y="3453186"/>
            <a:ext cx="545398" cy="51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Скругленный прямоугольник 23"/>
          <p:cNvSpPr/>
          <p:nvPr/>
        </p:nvSpPr>
        <p:spPr>
          <a:xfrm>
            <a:off x="7973207" y="3396315"/>
            <a:ext cx="701910" cy="597482"/>
          </a:xfrm>
          <a:prstGeom prst="roundRect">
            <a:avLst/>
          </a:prstGeom>
          <a:solidFill>
            <a:srgbClr val="193F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326109" y="3382535"/>
            <a:ext cx="621465" cy="626322"/>
          </a:xfrm>
          <a:prstGeom prst="roundRect">
            <a:avLst/>
          </a:prstGeom>
          <a:solidFill>
            <a:srgbClr val="193F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547960" y="3398877"/>
            <a:ext cx="608523" cy="619866"/>
          </a:xfrm>
          <a:prstGeom prst="roundRect">
            <a:avLst/>
          </a:prstGeom>
          <a:solidFill>
            <a:srgbClr val="193F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4" name="Picture 10" descr="https://www.flaticon.com/premium-icon/icons/svg/2256/2256419.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161" y="3422843"/>
            <a:ext cx="552422" cy="55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mir-s3-cdn-cf.behance.net/projects/max_808/c445f7102277943.Y3JvcCwxOTIwLDE1MDEsMCwyMDk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9115"/>
                    </a14:imgEffect>
                    <a14:imgEffect>
                      <a14:saturation sat="3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085" y="3434632"/>
            <a:ext cx="701064" cy="548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0" name="Picture 16" descr="https://www.pinclipart.com/picdir/big/253-2538878_books-icons-for-coffee-table-book-seinfeld-coffee.png"/>
          <p:cNvPicPr>
            <a:picLocks noChangeAspect="1" noChangeArrowheads="1"/>
          </p:cNvPicPr>
          <p:nvPr/>
        </p:nvPicPr>
        <p:blipFill>
          <a:blip r:embed="rId8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883" y="3441681"/>
            <a:ext cx="517800" cy="51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 Placeholder 6"/>
          <p:cNvSpPr txBox="1">
            <a:spLocks/>
          </p:cNvSpPr>
          <p:nvPr/>
        </p:nvSpPr>
        <p:spPr>
          <a:xfrm>
            <a:off x="4351933" y="1795713"/>
            <a:ext cx="1614898" cy="345106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4000" b="1" dirty="0">
                <a:solidFill>
                  <a:srgbClr val="193F74"/>
                </a:solidFill>
                <a:ea typeface="Calibri"/>
                <a:cs typeface="Calibri"/>
                <a:sym typeface="Calibri"/>
              </a:rPr>
              <a:t>ТГПУ</a:t>
            </a:r>
            <a:endParaRPr lang="ru-RU" sz="4000" b="1" dirty="0">
              <a:solidFill>
                <a:srgbClr val="193F74"/>
              </a:solidFill>
              <a:ea typeface="Calibri"/>
              <a:cs typeface="Calibri"/>
              <a:sym typeface="Calibri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874468" y="2484165"/>
            <a:ext cx="6449694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919343" y="2484165"/>
            <a:ext cx="0" cy="792088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6617015" y="2484165"/>
            <a:ext cx="0" cy="792088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8295587" y="2500040"/>
            <a:ext cx="0" cy="792088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3331189" y="2484165"/>
            <a:ext cx="0" cy="792088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1903043" y="2503215"/>
            <a:ext cx="0" cy="792088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095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6921" y="121886"/>
            <a:ext cx="7560840" cy="311257"/>
          </a:xfrm>
        </p:spPr>
        <p:txBody>
          <a:bodyPr/>
          <a:lstStyle/>
          <a:p>
            <a:r>
              <a:rPr lang="ru-RU" sz="1800" b="1">
                <a:solidFill>
                  <a:schemeClr val="bg1"/>
                </a:solidFill>
                <a:latin typeface="+mn-lt"/>
              </a:rPr>
              <a:t>Базовые школы ТГПУ</a:t>
            </a:r>
            <a:endParaRPr lang="ru-RU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27597" y="608567"/>
            <a:ext cx="7560840" cy="94465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300" b="1" u="sng" dirty="0">
                <a:solidFill>
                  <a:srgbClr val="193F74"/>
                </a:solidFill>
                <a:latin typeface="+mn-lt"/>
              </a:rPr>
              <a:t>Базовая школа </a:t>
            </a:r>
            <a:r>
              <a:rPr lang="ru-RU" sz="1300" u="sng" dirty="0">
                <a:solidFill>
                  <a:srgbClr val="193F74"/>
                </a:solidFill>
                <a:latin typeface="+mn-lt"/>
              </a:rPr>
              <a:t>- </a:t>
            </a:r>
            <a:r>
              <a:rPr lang="ru-RU" sz="1300" i="1" u="sng" dirty="0">
                <a:solidFill>
                  <a:srgbClr val="193F74"/>
                </a:solidFill>
                <a:latin typeface="+mn-lt"/>
              </a:rPr>
              <a:t>это временный организационно-правовой статус образовательной организации, позволяющий реализовывать педагогические проекты и проводить педагогические (психолого-педагогические) исследования, создавать разработки в области содержания образования и организации учебно-воспитательного процесса. </a:t>
            </a:r>
          </a:p>
          <a:p>
            <a:pPr marL="0" indent="0" algn="just">
              <a:buNone/>
            </a:pPr>
            <a:endParaRPr lang="ru-RU" dirty="0">
              <a:solidFill>
                <a:srgbClr val="193F74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88621" y="1625853"/>
            <a:ext cx="7560840" cy="3795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987095" y="2547591"/>
            <a:ext cx="1944216" cy="24704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997134" y="2645812"/>
            <a:ext cx="1912995" cy="238977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171450" indent="-171450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  <a:defRPr cap="all"/>
            </a:pPr>
            <a:r>
              <a:rPr lang="ru-RU" sz="1100" dirty="0">
                <a:solidFill>
                  <a:schemeClr val="bg1"/>
                </a:solidFill>
              </a:rPr>
              <a:t>Школы с уникальными образовательными практиками</a:t>
            </a:r>
          </a:p>
          <a:p>
            <a:pPr marL="171450" indent="-171450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  <a:defRPr cap="all"/>
            </a:pPr>
            <a:r>
              <a:rPr lang="ru-RU" sz="1100" dirty="0">
                <a:solidFill>
                  <a:schemeClr val="bg1"/>
                </a:solidFill>
              </a:rPr>
              <a:t>Школы с психолого- педагогическими классами</a:t>
            </a:r>
          </a:p>
          <a:p>
            <a:pPr marL="171450" indent="-171450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  <a:defRPr cap="all"/>
            </a:pPr>
            <a:r>
              <a:rPr lang="ru-RU" sz="1100" dirty="0">
                <a:solidFill>
                  <a:schemeClr val="bg1"/>
                </a:solidFill>
              </a:rPr>
              <a:t>Школы с центром «Точка роста»</a:t>
            </a:r>
          </a:p>
          <a:p>
            <a:pPr marL="171450" indent="-171450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  <a:defRPr cap="all"/>
            </a:pPr>
            <a:r>
              <a:rPr lang="ru-RU" sz="1100" dirty="0">
                <a:solidFill>
                  <a:schemeClr val="bg1"/>
                </a:solidFill>
              </a:rPr>
              <a:t>Школы с низкими образовательными результатами…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86096" y="2562592"/>
            <a:ext cx="1217635" cy="41062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fontAlgn="t"/>
            <a:r>
              <a:rPr lang="ru-RU" sz="1100" dirty="0">
                <a:solidFill>
                  <a:srgbClr val="193F74"/>
                </a:solidFill>
              </a:rPr>
              <a:t>Губернаторский </a:t>
            </a:r>
          </a:p>
          <a:p>
            <a:pPr fontAlgn="t"/>
            <a:r>
              <a:rPr lang="ru-RU" sz="1100" dirty="0" err="1">
                <a:solidFill>
                  <a:srgbClr val="193F74"/>
                </a:solidFill>
              </a:rPr>
              <a:t>Светленский</a:t>
            </a:r>
            <a:r>
              <a:rPr lang="ru-RU" sz="1100" dirty="0">
                <a:solidFill>
                  <a:srgbClr val="193F74"/>
                </a:solidFill>
              </a:rPr>
              <a:t> лицей</a:t>
            </a:r>
            <a:endParaRPr lang="ru-RU" sz="1100" dirty="0">
              <a:solidFill>
                <a:srgbClr val="193F74"/>
              </a:solidFill>
              <a:hlinkClick r:id="rId2"/>
            </a:endParaRP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541000"/>
              </p:ext>
            </p:extLst>
          </p:nvPr>
        </p:nvGraphicFramePr>
        <p:xfrm>
          <a:off x="1388622" y="2340149"/>
          <a:ext cx="4464495" cy="3511296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1488165">
                  <a:extLst>
                    <a:ext uri="{9D8B030D-6E8A-4147-A177-3AD203B41FA5}">
                      <a16:colId xmlns:a16="http://schemas.microsoft.com/office/drawing/2014/main" xmlns="" val="4084934972"/>
                    </a:ext>
                  </a:extLst>
                </a:gridCol>
                <a:gridCol w="1488165">
                  <a:extLst>
                    <a:ext uri="{9D8B030D-6E8A-4147-A177-3AD203B41FA5}">
                      <a16:colId xmlns:a16="http://schemas.microsoft.com/office/drawing/2014/main" xmlns="" val="25545360"/>
                    </a:ext>
                  </a:extLst>
                </a:gridCol>
                <a:gridCol w="1488165">
                  <a:extLst>
                    <a:ext uri="{9D8B030D-6E8A-4147-A177-3AD203B41FA5}">
                      <a16:colId xmlns:a16="http://schemas.microsoft.com/office/drawing/2014/main" xmlns="" val="157202097"/>
                    </a:ext>
                  </a:extLst>
                </a:gridCol>
              </a:tblGrid>
              <a:tr h="615444">
                <a:tc>
                  <a:txBody>
                    <a:bodyPr/>
                    <a:lstStyle/>
                    <a:p>
                      <a:r>
                        <a:rPr lang="ru-RU" sz="1200" u="none" dirty="0" smtClean="0"/>
                        <a:t>Основание</a:t>
                      </a:r>
                      <a:endParaRPr lang="ru-RU" sz="1200" b="0" i="0" u="non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u="none" dirty="0" smtClean="0"/>
                        <a:t>Количество ОУ</a:t>
                      </a:r>
                      <a:endParaRPr lang="ru-RU" sz="1200" b="0" i="0" u="non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u="none" dirty="0" smtClean="0"/>
                        <a:t>Структурное подразделение ТГПУ</a:t>
                      </a:r>
                      <a:endParaRPr lang="ru-RU" sz="1200" b="0" i="0" u="non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64021989"/>
                  </a:ext>
                </a:extLst>
              </a:tr>
              <a:tr h="1010353">
                <a:tc>
                  <a:txBody>
                    <a:bodyPr/>
                    <a:lstStyle/>
                    <a:p>
                      <a:r>
                        <a:rPr lang="ru-RU" sz="1200" u="none" kern="1200" dirty="0" smtClean="0"/>
                        <a:t>На основе договоров о педагогической практике</a:t>
                      </a:r>
                      <a:endParaRPr lang="ru-RU" sz="1200" b="0" i="0" u="non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defTabSz="48895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Font typeface="Arial" panose="020B0604020202020204" pitchFamily="34" charset="0"/>
                        <a:buNone/>
                        <a:defRPr cap="all"/>
                      </a:pPr>
                      <a:r>
                        <a:rPr lang="ru-RU" sz="1200" u="none" kern="1200" dirty="0" smtClean="0"/>
                        <a:t>СОШ 166</a:t>
                      </a:r>
                    </a:p>
                    <a:p>
                      <a:pPr lvl="0" algn="l" defTabSz="48895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defRPr cap="all"/>
                      </a:pPr>
                      <a:r>
                        <a:rPr lang="ru-RU" sz="1200" u="none" dirty="0" smtClean="0"/>
                        <a:t>ДОУ 84</a:t>
                      </a:r>
                    </a:p>
                    <a:p>
                      <a:pPr lvl="0" algn="l" defTabSz="48895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defRPr cap="all"/>
                      </a:pPr>
                      <a:r>
                        <a:rPr lang="ru-RU" sz="1200" u="none" dirty="0" smtClean="0"/>
                        <a:t>СПО 25 </a:t>
                      </a:r>
                      <a:r>
                        <a:rPr lang="ru-RU" sz="1200" u="none" dirty="0" err="1" smtClean="0"/>
                        <a:t>доп.образование</a:t>
                      </a:r>
                      <a:r>
                        <a:rPr lang="ru-RU" sz="1200" u="none" dirty="0" smtClean="0"/>
                        <a:t> 32</a:t>
                      </a:r>
                      <a:endParaRPr lang="ru-RU" sz="1200" b="0" i="0" u="non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kern="1200" dirty="0" smtClean="0"/>
                        <a:t>Факультеты, институты</a:t>
                      </a:r>
                      <a:endParaRPr lang="en-US" sz="1200" u="none" kern="1200" dirty="0" smtClean="0"/>
                    </a:p>
                    <a:p>
                      <a:endParaRPr lang="ru-RU" sz="1200" b="0" i="0" u="non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76212189"/>
                  </a:ext>
                </a:extLst>
              </a:tr>
              <a:tr h="974452">
                <a:tc>
                  <a:txBody>
                    <a:bodyPr/>
                    <a:lstStyle/>
                    <a:p>
                      <a:r>
                        <a:rPr lang="ru-RU" sz="1200" u="none" kern="1200" dirty="0" smtClean="0"/>
                        <a:t>На основе договоров о </a:t>
                      </a:r>
                      <a:r>
                        <a:rPr lang="ru-RU" sz="1200" u="none" kern="1200" dirty="0" err="1" smtClean="0"/>
                        <a:t>стажировочных</a:t>
                      </a:r>
                      <a:r>
                        <a:rPr lang="ru-RU" sz="1200" u="none" kern="1200" dirty="0" smtClean="0"/>
                        <a:t> площадках </a:t>
                      </a:r>
                      <a:endParaRPr lang="ru-RU" sz="1200" b="0" i="0" u="non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u="none" kern="1200" dirty="0" smtClean="0"/>
                        <a:t>33</a:t>
                      </a:r>
                      <a:endParaRPr lang="ru-RU" sz="1200" b="0" i="0" u="non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u="none" kern="1200" dirty="0" smtClean="0">
                          <a:effectLst/>
                        </a:rPr>
                        <a:t>Факультет повышения квалификации и переподготовки кадров </a:t>
                      </a:r>
                      <a:endParaRPr lang="ru-RU" sz="1200" b="0" i="0" u="non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86874456"/>
                  </a:ext>
                </a:extLst>
              </a:tr>
              <a:tr h="794948">
                <a:tc>
                  <a:txBody>
                    <a:bodyPr/>
                    <a:lstStyle/>
                    <a:p>
                      <a:r>
                        <a:rPr lang="ru-RU" sz="1200" u="none" dirty="0" smtClean="0"/>
                        <a:t>На основе договоров о экспериментальных площадках </a:t>
                      </a:r>
                      <a:endParaRPr lang="ru-RU" sz="1200" b="0" i="0" u="non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u="none" dirty="0" smtClean="0"/>
                        <a:t>8</a:t>
                      </a:r>
                      <a:endParaRPr lang="ru-RU" sz="1200" b="0" i="0" u="non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kern="1200" dirty="0" smtClean="0">
                          <a:effectLst/>
                        </a:rPr>
                        <a:t>Институт развития педагогического образования</a:t>
                      </a:r>
                    </a:p>
                    <a:p>
                      <a:endParaRPr lang="ru-RU" sz="1200" b="0" i="0" u="non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70142907"/>
                  </a:ext>
                </a:extLst>
              </a:tr>
            </a:tbl>
          </a:graphicData>
        </a:graphic>
      </p:graphicFrame>
      <p:sp>
        <p:nvSpPr>
          <p:cNvPr id="31" name="Прямоугольник 30"/>
          <p:cNvSpPr/>
          <p:nvPr/>
        </p:nvSpPr>
        <p:spPr>
          <a:xfrm>
            <a:off x="5990257" y="2269928"/>
            <a:ext cx="1926746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cap="all"/>
            </a:pPr>
            <a:r>
              <a:rPr lang="ru-RU" sz="1200" dirty="0">
                <a:solidFill>
                  <a:srgbClr val="193F74"/>
                </a:solidFill>
              </a:rPr>
              <a:t>модели Базовых </a:t>
            </a:r>
            <a:r>
              <a:rPr lang="ru-RU" sz="1200" dirty="0">
                <a:solidFill>
                  <a:srgbClr val="193F74"/>
                </a:solidFill>
              </a:rPr>
              <a:t>Школ:</a:t>
            </a:r>
            <a:endParaRPr lang="ru-RU" sz="1200" dirty="0">
              <a:solidFill>
                <a:srgbClr val="193F74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28614" y="1671620"/>
            <a:ext cx="6071862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cap="all"/>
            </a:pPr>
            <a:r>
              <a:rPr lang="ru-RU" sz="1600" dirty="0">
                <a:solidFill>
                  <a:schemeClr val="bg1"/>
                </a:solidFill>
              </a:rPr>
              <a:t>Томский государственный педагогический университет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7931312" y="2988221"/>
            <a:ext cx="122767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986095" y="3135390"/>
            <a:ext cx="1307128" cy="41062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fontAlgn="t"/>
            <a:r>
              <a:rPr lang="ru-RU" sz="1100" dirty="0">
                <a:solidFill>
                  <a:srgbClr val="193F74"/>
                </a:solidFill>
              </a:rPr>
              <a:t>МБОУ </a:t>
            </a:r>
            <a:r>
              <a:rPr lang="ru-RU" sz="1100" dirty="0" err="1">
                <a:solidFill>
                  <a:srgbClr val="193F74"/>
                </a:solidFill>
              </a:rPr>
              <a:t>Молчановская</a:t>
            </a:r>
            <a:r>
              <a:rPr lang="ru-RU" sz="1100" dirty="0">
                <a:solidFill>
                  <a:srgbClr val="193F74"/>
                </a:solidFill>
              </a:rPr>
              <a:t> СОШ №1</a:t>
            </a:r>
            <a:endParaRPr lang="ru-RU" sz="1100" dirty="0">
              <a:solidFill>
                <a:srgbClr val="193F74"/>
              </a:solidFill>
              <a:hlinkClick r:id="rId2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7931312" y="3530361"/>
            <a:ext cx="122767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81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B51B62-4FB5-4786-BBF7-5BA8DB434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621" y="107902"/>
            <a:ext cx="7272808" cy="288421"/>
          </a:xfrm>
        </p:spPr>
        <p:txBody>
          <a:bodyPr>
            <a:normAutofit fontScale="90000"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+mn-lt"/>
              </a:rPr>
              <a:t>В чем мотивация </a:t>
            </a:r>
            <a:r>
              <a:rPr lang="ru-RU" sz="1800" b="1" dirty="0">
                <a:solidFill>
                  <a:schemeClr val="bg1"/>
                </a:solidFill>
                <a:latin typeface="+mn-lt"/>
              </a:rPr>
              <a:t>образовательной организации </a:t>
            </a:r>
            <a:r>
              <a:rPr lang="ru-RU" sz="1800" b="1" dirty="0">
                <a:solidFill>
                  <a:schemeClr val="bg1"/>
                </a:solidFill>
                <a:latin typeface="+mn-lt"/>
              </a:rPr>
              <a:t>стать базовой </a:t>
            </a:r>
            <a:r>
              <a:rPr lang="ru-RU" sz="1800" b="1" dirty="0">
                <a:solidFill>
                  <a:schemeClr val="bg1"/>
                </a:solidFill>
                <a:latin typeface="+mn-lt"/>
              </a:rPr>
              <a:t>площадкой ТГПУ?</a:t>
            </a:r>
            <a:endParaRPr lang="ru-RU" sz="1800" b="1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80227222"/>
              </p:ext>
            </p:extLst>
          </p:nvPr>
        </p:nvGraphicFramePr>
        <p:xfrm>
          <a:off x="3127797" y="755973"/>
          <a:ext cx="561662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399606" y="5868541"/>
            <a:ext cx="503872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/>
              <a:t>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41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 стрелкой 3"/>
          <p:cNvCxnSpPr/>
          <p:nvPr/>
        </p:nvCxnSpPr>
        <p:spPr>
          <a:xfrm>
            <a:off x="9104077" y="4268915"/>
            <a:ext cx="0" cy="55635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671225" y="1766937"/>
            <a:ext cx="1257587" cy="309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93022">
              <a:spcBef>
                <a:spcPts val="379"/>
              </a:spcBef>
            </a:pPr>
            <a:r>
              <a:rPr lang="ru-RU" sz="1400" b="1" dirty="0">
                <a:solidFill>
                  <a:srgbClr val="193F74"/>
                </a:solidFill>
              </a:rPr>
              <a:t>9 сессий ОПК 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182935" y="2063201"/>
            <a:ext cx="2255294" cy="1703016"/>
          </a:xfrm>
          <a:prstGeom prst="roundRect">
            <a:avLst>
              <a:gd name="adj" fmla="val 7832"/>
            </a:avLst>
          </a:prstGeom>
          <a:noFill/>
          <a:ln w="28575">
            <a:solidFill>
              <a:srgbClr val="4E6D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98" b="1" dirty="0">
                <a:solidFill>
                  <a:srgbClr val="193F7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2015 г. – 11 команд </a:t>
            </a:r>
          </a:p>
          <a:p>
            <a:pPr algn="ctr"/>
            <a:r>
              <a:rPr lang="ru-RU" sz="1098" b="1" dirty="0">
                <a:solidFill>
                  <a:srgbClr val="193F7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2016 г. – 15 команд,  110 чел</a:t>
            </a:r>
          </a:p>
          <a:p>
            <a:pPr algn="ctr"/>
            <a:r>
              <a:rPr lang="ru-RU" sz="1098" b="1" dirty="0">
                <a:solidFill>
                  <a:srgbClr val="193F7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2017 г. – 16 команд, 287  чел</a:t>
            </a:r>
          </a:p>
          <a:p>
            <a:pPr algn="ctr"/>
            <a:r>
              <a:rPr lang="ru-RU" sz="1098" b="1" dirty="0">
                <a:solidFill>
                  <a:srgbClr val="193F7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2018 г. – 21 команда, 270 чел</a:t>
            </a:r>
          </a:p>
          <a:p>
            <a:pPr algn="ctr"/>
            <a:r>
              <a:rPr lang="ru-RU" sz="1098" b="1" dirty="0">
                <a:solidFill>
                  <a:srgbClr val="193F7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2019 г.– 25 команд, 278 чел</a:t>
            </a:r>
          </a:p>
        </p:txBody>
      </p:sp>
      <p:sp>
        <p:nvSpPr>
          <p:cNvPr id="37" name="文本框 22"/>
          <p:cNvSpPr txBox="1"/>
          <p:nvPr/>
        </p:nvSpPr>
        <p:spPr>
          <a:xfrm>
            <a:off x="1560873" y="107523"/>
            <a:ext cx="605210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755994"/>
            <a:r>
              <a:rPr lang="ru-RU" b="1" dirty="0">
                <a:solidFill>
                  <a:schemeClr val="bg1"/>
                </a:solidFill>
              </a:rPr>
              <a:t>Психолого</a:t>
            </a:r>
            <a:r>
              <a:rPr lang="ru-RU" b="1" dirty="0">
                <a:solidFill>
                  <a:schemeClr val="bg1"/>
                </a:solidFill>
              </a:rPr>
              <a:t>-</a:t>
            </a:r>
            <a:r>
              <a:rPr lang="ru-RU" b="1" dirty="0">
                <a:solidFill>
                  <a:schemeClr val="bg1"/>
                </a:solidFill>
              </a:rPr>
              <a:t>педагогический </a:t>
            </a:r>
            <a:r>
              <a:rPr lang="ru-RU" b="1" dirty="0">
                <a:solidFill>
                  <a:schemeClr val="bg1"/>
                </a:solidFill>
              </a:rPr>
              <a:t>класс: </a:t>
            </a:r>
            <a:r>
              <a:rPr lang="ru-RU" b="1" i="1" dirty="0">
                <a:solidFill>
                  <a:schemeClr val="bg1"/>
                </a:solidFill>
              </a:rPr>
              <a:t>сегодня</a:t>
            </a:r>
            <a:r>
              <a:rPr lang="en-US" b="1" dirty="0">
                <a:solidFill>
                  <a:schemeClr val="bg1"/>
                </a:solidFill>
              </a:rPr>
              <a:t> (</a:t>
            </a:r>
            <a:r>
              <a:rPr lang="ru-RU" b="1" dirty="0">
                <a:solidFill>
                  <a:schemeClr val="bg1"/>
                </a:solidFill>
              </a:rPr>
              <a:t>Томская область)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411998" y="4395110"/>
            <a:ext cx="1865511" cy="4783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93022"/>
            <a:r>
              <a:rPr lang="ru-RU" sz="1254" b="1" dirty="0">
                <a:solidFill>
                  <a:srgbClr val="193F74"/>
                </a:solidFill>
              </a:rPr>
              <a:t>Областные олимпиады </a:t>
            </a:r>
          </a:p>
          <a:p>
            <a:pPr algn="ctr" defTabSz="693022"/>
            <a:r>
              <a:rPr lang="ru-RU" sz="1254" b="1" dirty="0">
                <a:solidFill>
                  <a:srgbClr val="193F74"/>
                </a:solidFill>
              </a:rPr>
              <a:t>по педагогике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1439697" y="4917780"/>
            <a:ext cx="1733555" cy="918980"/>
          </a:xfrm>
          <a:prstGeom prst="roundRect">
            <a:avLst>
              <a:gd name="adj" fmla="val 7832"/>
            </a:avLst>
          </a:prstGeom>
          <a:noFill/>
          <a:ln w="28575">
            <a:solidFill>
              <a:srgbClr val="4E6D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98" b="1" dirty="0">
                <a:solidFill>
                  <a:srgbClr val="193F7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2017 г. 12 команд</a:t>
            </a:r>
          </a:p>
          <a:p>
            <a:pPr algn="ctr"/>
            <a:r>
              <a:rPr lang="ru-RU" sz="1098" b="1" dirty="0">
                <a:solidFill>
                  <a:srgbClr val="193F7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2018 г. 19 команд                                 </a:t>
            </a:r>
          </a:p>
          <a:p>
            <a:pPr algn="ctr"/>
            <a:r>
              <a:rPr lang="ru-RU" sz="1098" b="1" dirty="0">
                <a:solidFill>
                  <a:srgbClr val="193F7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2019 г. 21 команда                               </a:t>
            </a:r>
          </a:p>
          <a:p>
            <a:pPr algn="ctr"/>
            <a:r>
              <a:rPr lang="ru-RU" sz="1098" b="1" dirty="0">
                <a:solidFill>
                  <a:srgbClr val="193F7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2020 г. 20 команд</a:t>
            </a:r>
            <a:endParaRPr lang="ru-RU" sz="993" b="1" dirty="0">
              <a:solidFill>
                <a:srgbClr val="193F74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410234" y="1721462"/>
            <a:ext cx="23376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rgbClr val="193F74"/>
                </a:solidFill>
              </a:rPr>
              <a:t>Дистанционная олимпиада</a:t>
            </a:r>
          </a:p>
          <a:p>
            <a:pPr algn="ctr"/>
            <a:r>
              <a:rPr lang="ru-RU" sz="1400" b="1" dirty="0">
                <a:solidFill>
                  <a:srgbClr val="193F7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 педагогике</a:t>
            </a:r>
            <a:endParaRPr lang="ru-RU" sz="1400" b="1" dirty="0">
              <a:solidFill>
                <a:srgbClr val="193F74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3985363" y="2212519"/>
            <a:ext cx="1154600" cy="1553698"/>
          </a:xfrm>
          <a:prstGeom prst="roundRect">
            <a:avLst>
              <a:gd name="adj" fmla="val 7832"/>
            </a:avLst>
          </a:prstGeom>
          <a:noFill/>
          <a:ln w="28575">
            <a:solidFill>
              <a:srgbClr val="4E6D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98" b="1" dirty="0">
                <a:solidFill>
                  <a:srgbClr val="193F7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2017 г. 63 чел</a:t>
            </a:r>
          </a:p>
          <a:p>
            <a:pPr algn="ctr"/>
            <a:r>
              <a:rPr lang="ru-RU" sz="1098" b="1" dirty="0">
                <a:solidFill>
                  <a:srgbClr val="193F7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2018 г. 35 чел</a:t>
            </a:r>
          </a:p>
          <a:p>
            <a:pPr algn="ctr"/>
            <a:r>
              <a:rPr lang="ru-RU" sz="1098" b="1" dirty="0">
                <a:solidFill>
                  <a:srgbClr val="193F7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2019 г. 54 чел</a:t>
            </a:r>
          </a:p>
          <a:p>
            <a:pPr algn="ctr"/>
            <a:r>
              <a:rPr lang="ru-RU" sz="1098" b="1" dirty="0">
                <a:solidFill>
                  <a:srgbClr val="193F7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2020 г. 79 чел</a:t>
            </a:r>
            <a:endParaRPr lang="ru-RU" sz="993" b="1" dirty="0">
              <a:solidFill>
                <a:srgbClr val="193F74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550762" y="4370981"/>
            <a:ext cx="2289794" cy="526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11" b="1" dirty="0">
                <a:solidFill>
                  <a:srgbClr val="193F74"/>
                </a:solidFill>
              </a:rPr>
              <a:t>Межвузовская олимпиада</a:t>
            </a:r>
          </a:p>
          <a:p>
            <a:pPr algn="ctr"/>
            <a:r>
              <a:rPr lang="ru-RU" sz="1411" b="1" dirty="0">
                <a:solidFill>
                  <a:srgbClr val="193F74"/>
                </a:solidFill>
              </a:rPr>
              <a:t>«Первый успех» (С РГПУ)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506329" y="4907428"/>
            <a:ext cx="3753487" cy="929333"/>
          </a:xfrm>
          <a:prstGeom prst="roundRect">
            <a:avLst>
              <a:gd name="adj" fmla="val 7832"/>
            </a:avLst>
          </a:prstGeom>
          <a:noFill/>
          <a:ln w="28575">
            <a:solidFill>
              <a:srgbClr val="4E6D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sz="1098" b="1" dirty="0">
                <a:solidFill>
                  <a:srgbClr val="193F7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2017-2018 </a:t>
            </a:r>
            <a:r>
              <a:rPr lang="ru-RU" sz="1098" b="1" dirty="0" err="1">
                <a:solidFill>
                  <a:srgbClr val="193F7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уч.г</a:t>
            </a:r>
            <a:r>
              <a:rPr lang="ru-RU" sz="1098" b="1" dirty="0">
                <a:solidFill>
                  <a:srgbClr val="193F7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.: заочный – 96 чел., очный – 24 чел. </a:t>
            </a:r>
          </a:p>
          <a:p>
            <a:pPr lvl="0">
              <a:defRPr/>
            </a:pPr>
            <a:r>
              <a:rPr lang="ru-RU" sz="1098" b="1" dirty="0">
                <a:solidFill>
                  <a:srgbClr val="193F7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2018-2019 </a:t>
            </a:r>
            <a:r>
              <a:rPr lang="ru-RU" sz="1098" b="1" dirty="0" err="1">
                <a:solidFill>
                  <a:srgbClr val="193F7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уч.г</a:t>
            </a:r>
            <a:r>
              <a:rPr lang="ru-RU" sz="1098" b="1" dirty="0">
                <a:solidFill>
                  <a:srgbClr val="193F7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.: заочный – 228 чел., очный – 27 чел. </a:t>
            </a:r>
          </a:p>
          <a:p>
            <a:pPr lvl="0">
              <a:defRPr/>
            </a:pPr>
            <a:r>
              <a:rPr lang="ru-RU" sz="1098" b="1" dirty="0">
                <a:solidFill>
                  <a:srgbClr val="193F7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2019-2020 </a:t>
            </a:r>
            <a:r>
              <a:rPr lang="ru-RU" sz="1098" b="1" dirty="0" err="1">
                <a:solidFill>
                  <a:srgbClr val="193F7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уч.г</a:t>
            </a:r>
            <a:r>
              <a:rPr lang="ru-RU" sz="1098" b="1" dirty="0">
                <a:solidFill>
                  <a:srgbClr val="193F7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.: заочный – 70 чел., очный – 20 чел.</a:t>
            </a:r>
          </a:p>
          <a:p>
            <a:pPr lvl="0">
              <a:defRPr/>
            </a:pPr>
            <a:r>
              <a:rPr lang="ru-RU" sz="1098" b="1" dirty="0">
                <a:solidFill>
                  <a:srgbClr val="193F7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2020-2021 </a:t>
            </a:r>
            <a:r>
              <a:rPr lang="ru-RU" sz="1098" b="1" dirty="0" err="1">
                <a:solidFill>
                  <a:srgbClr val="193F7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уч.г</a:t>
            </a:r>
            <a:r>
              <a:rPr lang="ru-RU" sz="1098" b="1" dirty="0">
                <a:solidFill>
                  <a:srgbClr val="193F7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.: заочный – 108 чел.</a:t>
            </a:r>
            <a:endParaRPr lang="ru-RU" sz="1098" dirty="0">
              <a:solidFill>
                <a:srgbClr val="193F7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944151" y="2893687"/>
            <a:ext cx="4915606" cy="478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54" b="1" dirty="0">
                <a:solidFill>
                  <a:srgbClr val="193F74"/>
                </a:solidFill>
              </a:rPr>
              <a:t>География проекта: 2015 г. – 5 муниципалитетов, </a:t>
            </a:r>
          </a:p>
          <a:p>
            <a:pPr algn="ctr"/>
            <a:r>
              <a:rPr lang="ru-RU" sz="1254" b="1" dirty="0">
                <a:solidFill>
                  <a:srgbClr val="193F74"/>
                </a:solidFill>
              </a:rPr>
              <a:t>2021 г. – 15 муниципалитетов и Кемеровская область</a:t>
            </a:r>
          </a:p>
        </p:txBody>
      </p:sp>
      <p:grpSp>
        <p:nvGrpSpPr>
          <p:cNvPr id="96" name="Группа 95"/>
          <p:cNvGrpSpPr/>
          <p:nvPr/>
        </p:nvGrpSpPr>
        <p:grpSpPr>
          <a:xfrm>
            <a:off x="5790141" y="1303214"/>
            <a:ext cx="5134501" cy="1579321"/>
            <a:chOff x="218656" y="1744117"/>
            <a:chExt cx="12739835" cy="3636357"/>
          </a:xfrm>
        </p:grpSpPr>
        <p:sp>
          <p:nvSpPr>
            <p:cNvPr id="97" name="Прямоугольник 96"/>
            <p:cNvSpPr/>
            <p:nvPr/>
          </p:nvSpPr>
          <p:spPr>
            <a:xfrm>
              <a:off x="4022006" y="1744117"/>
              <a:ext cx="4849186" cy="652840"/>
            </a:xfrm>
            <a:prstGeom prst="rect">
              <a:avLst/>
            </a:prstGeom>
            <a:solidFill>
              <a:srgbClr val="4E6DA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62" dirty="0">
                  <a:solidFill>
                    <a:schemeClr val="bg1"/>
                  </a:solidFill>
                </a:rPr>
                <a:t>12 профильных смен педагогической направленности</a:t>
              </a:r>
            </a:p>
          </p:txBody>
        </p:sp>
        <p:grpSp>
          <p:nvGrpSpPr>
            <p:cNvPr id="98" name="Группа 97"/>
            <p:cNvGrpSpPr/>
            <p:nvPr/>
          </p:nvGrpSpPr>
          <p:grpSpPr>
            <a:xfrm>
              <a:off x="1423780" y="2891130"/>
              <a:ext cx="10035379" cy="388114"/>
              <a:chOff x="1423780" y="2891130"/>
              <a:chExt cx="10035379" cy="388114"/>
            </a:xfrm>
          </p:grpSpPr>
          <p:sp>
            <p:nvSpPr>
              <p:cNvPr id="104" name="object 19"/>
              <p:cNvSpPr/>
              <p:nvPr/>
            </p:nvSpPr>
            <p:spPr>
              <a:xfrm>
                <a:off x="1464777" y="2900868"/>
                <a:ext cx="9963645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5124450">
                    <a:moveTo>
                      <a:pt x="0" y="0"/>
                    </a:moveTo>
                    <a:lnTo>
                      <a:pt x="5123865" y="0"/>
                    </a:lnTo>
                  </a:path>
                </a:pathLst>
              </a:custGeom>
              <a:ln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wrap="square" lIns="0" tIns="0" rIns="0" bIns="0" rtlCol="0"/>
              <a:lstStyle/>
              <a:p>
                <a:endParaRPr sz="1411">
                  <a:solidFill>
                    <a:srgbClr val="193F74"/>
                  </a:solidFill>
                </a:endParaRPr>
              </a:p>
            </p:txBody>
          </p:sp>
          <p:sp>
            <p:nvSpPr>
              <p:cNvPr id="105" name="object 20"/>
              <p:cNvSpPr/>
              <p:nvPr/>
            </p:nvSpPr>
            <p:spPr>
              <a:xfrm>
                <a:off x="1475027" y="2891130"/>
                <a:ext cx="0" cy="276947"/>
              </a:xfrm>
              <a:custGeom>
                <a:avLst/>
                <a:gdLst/>
                <a:ahLst/>
                <a:cxnLst/>
                <a:rect l="l" t="t" r="r" b="b"/>
                <a:pathLst>
                  <a:path h="173354">
                    <a:moveTo>
                      <a:pt x="0" y="0"/>
                    </a:moveTo>
                    <a:lnTo>
                      <a:pt x="0" y="173342"/>
                    </a:lnTo>
                  </a:path>
                </a:pathLst>
              </a:custGeom>
              <a:ln w="28575">
                <a:solidFill>
                  <a:schemeClr val="accent1"/>
                </a:solidFill>
              </a:ln>
            </p:spPr>
            <p:txBody>
              <a:bodyPr wrap="square" lIns="0" tIns="0" rIns="0" bIns="0" rtlCol="0"/>
              <a:lstStyle/>
              <a:p>
                <a:endParaRPr sz="1411">
                  <a:solidFill>
                    <a:srgbClr val="193F74"/>
                  </a:solidFill>
                </a:endParaRPr>
              </a:p>
            </p:txBody>
          </p:sp>
          <p:sp>
            <p:nvSpPr>
              <p:cNvPr id="106" name="object 21"/>
              <p:cNvSpPr/>
              <p:nvPr/>
            </p:nvSpPr>
            <p:spPr>
              <a:xfrm>
                <a:off x="1423780" y="3147771"/>
                <a:ext cx="102503" cy="121735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76200">
                    <a:moveTo>
                      <a:pt x="76200" y="0"/>
                    </a:moveTo>
                    <a:lnTo>
                      <a:pt x="0" y="0"/>
                    </a:lnTo>
                    <a:lnTo>
                      <a:pt x="38100" y="7620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DEDEDE"/>
              </a:solidFill>
              <a:ln w="28575">
                <a:solidFill>
                  <a:schemeClr val="accent1"/>
                </a:solidFill>
              </a:ln>
            </p:spPr>
            <p:txBody>
              <a:bodyPr wrap="square" lIns="0" tIns="0" rIns="0" bIns="0" rtlCol="0"/>
              <a:lstStyle/>
              <a:p>
                <a:endParaRPr sz="1411">
                  <a:solidFill>
                    <a:srgbClr val="193F74"/>
                  </a:solidFill>
                </a:endParaRPr>
              </a:p>
            </p:txBody>
          </p:sp>
          <p:sp>
            <p:nvSpPr>
              <p:cNvPr id="107" name="object 22"/>
              <p:cNvSpPr/>
              <p:nvPr/>
            </p:nvSpPr>
            <p:spPr>
              <a:xfrm>
                <a:off x="4933476" y="2900869"/>
                <a:ext cx="0" cy="276947"/>
              </a:xfrm>
              <a:custGeom>
                <a:avLst/>
                <a:gdLst/>
                <a:ahLst/>
                <a:cxnLst/>
                <a:rect l="l" t="t" r="r" b="b"/>
                <a:pathLst>
                  <a:path h="173354">
                    <a:moveTo>
                      <a:pt x="0" y="0"/>
                    </a:moveTo>
                    <a:lnTo>
                      <a:pt x="0" y="173342"/>
                    </a:lnTo>
                  </a:path>
                </a:pathLst>
              </a:custGeom>
              <a:ln w="28575">
                <a:solidFill>
                  <a:schemeClr val="accent1"/>
                </a:solidFill>
              </a:ln>
            </p:spPr>
            <p:txBody>
              <a:bodyPr wrap="square" lIns="0" tIns="0" rIns="0" bIns="0" rtlCol="0"/>
              <a:lstStyle/>
              <a:p>
                <a:endParaRPr sz="1411">
                  <a:solidFill>
                    <a:srgbClr val="193F74"/>
                  </a:solidFill>
                </a:endParaRPr>
              </a:p>
            </p:txBody>
          </p:sp>
          <p:sp>
            <p:nvSpPr>
              <p:cNvPr id="108" name="object 23"/>
              <p:cNvSpPr/>
              <p:nvPr/>
            </p:nvSpPr>
            <p:spPr>
              <a:xfrm>
                <a:off x="4882230" y="3157509"/>
                <a:ext cx="102503" cy="121735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76200">
                    <a:moveTo>
                      <a:pt x="76200" y="0"/>
                    </a:moveTo>
                    <a:lnTo>
                      <a:pt x="0" y="0"/>
                    </a:lnTo>
                    <a:lnTo>
                      <a:pt x="38100" y="7620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28575">
                <a:solidFill>
                  <a:schemeClr val="accent1"/>
                </a:solidFill>
              </a:ln>
            </p:spPr>
            <p:txBody>
              <a:bodyPr wrap="square" lIns="0" tIns="0" rIns="0" bIns="0" rtlCol="0"/>
              <a:lstStyle/>
              <a:p>
                <a:endParaRPr sz="1411">
                  <a:solidFill>
                    <a:srgbClr val="193F74"/>
                  </a:solidFill>
                </a:endParaRPr>
              </a:p>
            </p:txBody>
          </p:sp>
          <p:sp>
            <p:nvSpPr>
              <p:cNvPr id="109" name="object 24"/>
              <p:cNvSpPr/>
              <p:nvPr/>
            </p:nvSpPr>
            <p:spPr>
              <a:xfrm>
                <a:off x="8357075" y="2891130"/>
                <a:ext cx="0" cy="276947"/>
              </a:xfrm>
              <a:custGeom>
                <a:avLst/>
                <a:gdLst/>
                <a:ahLst/>
                <a:cxnLst/>
                <a:rect l="l" t="t" r="r" b="b"/>
                <a:pathLst>
                  <a:path h="173354">
                    <a:moveTo>
                      <a:pt x="0" y="0"/>
                    </a:moveTo>
                    <a:lnTo>
                      <a:pt x="0" y="173342"/>
                    </a:lnTo>
                  </a:path>
                </a:pathLst>
              </a:custGeom>
              <a:ln w="28575">
                <a:solidFill>
                  <a:schemeClr val="accent1"/>
                </a:solidFill>
              </a:ln>
            </p:spPr>
            <p:txBody>
              <a:bodyPr wrap="square" lIns="0" tIns="0" rIns="0" bIns="0" rtlCol="0"/>
              <a:lstStyle/>
              <a:p>
                <a:endParaRPr sz="1411">
                  <a:solidFill>
                    <a:srgbClr val="193F74"/>
                  </a:solidFill>
                </a:endParaRPr>
              </a:p>
            </p:txBody>
          </p:sp>
          <p:sp>
            <p:nvSpPr>
              <p:cNvPr id="110" name="object 25"/>
              <p:cNvSpPr/>
              <p:nvPr/>
            </p:nvSpPr>
            <p:spPr>
              <a:xfrm>
                <a:off x="8305831" y="3147771"/>
                <a:ext cx="102503" cy="121735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76200">
                    <a:moveTo>
                      <a:pt x="76200" y="0"/>
                    </a:moveTo>
                    <a:lnTo>
                      <a:pt x="0" y="0"/>
                    </a:lnTo>
                    <a:lnTo>
                      <a:pt x="38100" y="7620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DEDEDE"/>
              </a:solidFill>
              <a:ln w="28575">
                <a:solidFill>
                  <a:schemeClr val="accent1"/>
                </a:solidFill>
              </a:ln>
            </p:spPr>
            <p:txBody>
              <a:bodyPr wrap="square" lIns="0" tIns="0" rIns="0" bIns="0" rtlCol="0"/>
              <a:lstStyle/>
              <a:p>
                <a:endParaRPr sz="1411">
                  <a:solidFill>
                    <a:srgbClr val="193F74"/>
                  </a:solidFill>
                </a:endParaRPr>
              </a:p>
            </p:txBody>
          </p:sp>
          <p:grpSp>
            <p:nvGrpSpPr>
              <p:cNvPr id="162" name="Группа 161"/>
              <p:cNvGrpSpPr/>
              <p:nvPr/>
            </p:nvGrpSpPr>
            <p:grpSpPr>
              <a:xfrm>
                <a:off x="11356656" y="2900867"/>
                <a:ext cx="102503" cy="378376"/>
                <a:chOff x="10007442" y="3002119"/>
                <a:chExt cx="102503" cy="378376"/>
              </a:xfrm>
            </p:grpSpPr>
            <p:sp>
              <p:nvSpPr>
                <p:cNvPr id="172" name="object 24"/>
                <p:cNvSpPr/>
                <p:nvPr/>
              </p:nvSpPr>
              <p:spPr>
                <a:xfrm>
                  <a:off x="10058686" y="3002119"/>
                  <a:ext cx="0" cy="2769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173354">
                      <a:moveTo>
                        <a:pt x="0" y="0"/>
                      </a:moveTo>
                      <a:lnTo>
                        <a:pt x="0" y="173342"/>
                      </a:lnTo>
                    </a:path>
                  </a:pathLst>
                </a:custGeom>
                <a:ln w="28575">
                  <a:solidFill>
                    <a:schemeClr val="accent1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411">
                    <a:solidFill>
                      <a:srgbClr val="193F74"/>
                    </a:solidFill>
                  </a:endParaRPr>
                </a:p>
              </p:txBody>
            </p:sp>
            <p:sp>
              <p:nvSpPr>
                <p:cNvPr id="173" name="object 25"/>
                <p:cNvSpPr/>
                <p:nvPr/>
              </p:nvSpPr>
              <p:spPr>
                <a:xfrm>
                  <a:off x="10007442" y="3258760"/>
                  <a:ext cx="102503" cy="121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0" h="76200">
                      <a:moveTo>
                        <a:pt x="76200" y="0"/>
                      </a:moveTo>
                      <a:lnTo>
                        <a:pt x="0" y="0"/>
                      </a:lnTo>
                      <a:lnTo>
                        <a:pt x="38100" y="76200"/>
                      </a:lnTo>
                      <a:lnTo>
                        <a:pt x="76200" y="0"/>
                      </a:lnTo>
                      <a:close/>
                    </a:path>
                  </a:pathLst>
                </a:custGeom>
                <a:solidFill>
                  <a:srgbClr val="DEDEDE"/>
                </a:solidFill>
                <a:ln w="28575">
                  <a:solidFill>
                    <a:schemeClr val="accent1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411">
                    <a:solidFill>
                      <a:srgbClr val="193F74"/>
                    </a:solidFill>
                  </a:endParaRPr>
                </a:p>
              </p:txBody>
            </p:sp>
          </p:grpSp>
        </p:grpSp>
        <p:sp>
          <p:nvSpPr>
            <p:cNvPr id="99" name="Прямоугольник 98"/>
            <p:cNvSpPr/>
            <p:nvPr/>
          </p:nvSpPr>
          <p:spPr>
            <a:xfrm>
              <a:off x="218656" y="3450498"/>
              <a:ext cx="2898352" cy="18793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941" b="1" dirty="0">
                  <a:solidFill>
                    <a:srgbClr val="193F74"/>
                  </a:solidFill>
                </a:rPr>
                <a:t>2018 г. – 77 чел. – 2 профильные смены для городских школьников</a:t>
              </a:r>
            </a:p>
          </p:txBody>
        </p:sp>
        <p:sp>
          <p:nvSpPr>
            <p:cNvPr id="100" name="Прямоугольник 99"/>
            <p:cNvSpPr/>
            <p:nvPr/>
          </p:nvSpPr>
          <p:spPr>
            <a:xfrm>
              <a:off x="3405038" y="3491339"/>
              <a:ext cx="2953758" cy="18793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941" b="1" dirty="0">
                  <a:solidFill>
                    <a:srgbClr val="193F74"/>
                  </a:solidFill>
                </a:rPr>
                <a:t>2019 г. – 60 чел. – 2 профильные смены для городских школьников</a:t>
              </a:r>
            </a:p>
          </p:txBody>
        </p:sp>
        <p:sp>
          <p:nvSpPr>
            <p:cNvPr id="101" name="Прямоугольник 100"/>
            <p:cNvSpPr/>
            <p:nvPr/>
          </p:nvSpPr>
          <p:spPr>
            <a:xfrm>
              <a:off x="6699145" y="3491339"/>
              <a:ext cx="3260683" cy="15460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941" b="1" dirty="0">
                  <a:solidFill>
                    <a:srgbClr val="193F74"/>
                  </a:solidFill>
                </a:rPr>
                <a:t>2019 г. – 30 чел. – 1 профильная </a:t>
              </a:r>
              <a:r>
                <a:rPr lang="ru-RU" sz="941" b="1" dirty="0" err="1">
                  <a:solidFill>
                    <a:srgbClr val="193F74"/>
                  </a:solidFill>
                </a:rPr>
                <a:t>оффлайн</a:t>
              </a:r>
              <a:r>
                <a:rPr lang="ru-RU" sz="941" b="1" dirty="0">
                  <a:solidFill>
                    <a:srgbClr val="193F74"/>
                  </a:solidFill>
                </a:rPr>
                <a:t>-смена для школьников области</a:t>
              </a:r>
            </a:p>
          </p:txBody>
        </p:sp>
        <p:sp>
          <p:nvSpPr>
            <p:cNvPr id="102" name="Прямоугольник 101"/>
            <p:cNvSpPr/>
            <p:nvPr/>
          </p:nvSpPr>
          <p:spPr>
            <a:xfrm>
              <a:off x="9959825" y="3501076"/>
              <a:ext cx="2998666" cy="18793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941" b="1" dirty="0">
                  <a:solidFill>
                    <a:srgbClr val="193F74"/>
                  </a:solidFill>
                </a:rPr>
                <a:t>2020 г. – 30 чел. – 1 профильная </a:t>
              </a:r>
              <a:r>
                <a:rPr lang="ru-RU" sz="941" b="1" dirty="0" err="1">
                  <a:solidFill>
                    <a:srgbClr val="193F74"/>
                  </a:solidFill>
                </a:rPr>
                <a:t>оффлайн</a:t>
              </a:r>
              <a:r>
                <a:rPr lang="ru-RU" sz="941" b="1" dirty="0">
                  <a:solidFill>
                    <a:srgbClr val="193F74"/>
                  </a:solidFill>
                </a:rPr>
                <a:t>-смена для городских школьников</a:t>
              </a:r>
            </a:p>
          </p:txBody>
        </p:sp>
        <p:cxnSp>
          <p:nvCxnSpPr>
            <p:cNvPr id="103" name="Прямая соединительная линия 102"/>
            <p:cNvCxnSpPr>
              <a:stCxn id="97" idx="2"/>
            </p:cNvCxnSpPr>
            <p:nvPr/>
          </p:nvCxnSpPr>
          <p:spPr>
            <a:xfrm>
              <a:off x="6446599" y="2396957"/>
              <a:ext cx="5001" cy="504993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8" name="Picture 4" descr="https://ec-dpo.ru/design/images/2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585" y="3804201"/>
            <a:ext cx="738115" cy="67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t4.depositphotos.com/18690434/21130/v/1600/depositphotos_211303216-stock-illustration-online-training-vector-icon-isolate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2" t="17454" r="19281" b="30421"/>
          <a:stretch/>
        </p:blipFill>
        <p:spPr bwMode="auto">
          <a:xfrm>
            <a:off x="4223463" y="1106025"/>
            <a:ext cx="687007" cy="61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t4.depositphotos.com/19365524/28845/v/1600/depositphotos_288450302-stock-illustration-teaching-icon-on-gray-background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7" t="11890" r="20089" b="19336"/>
          <a:stretch/>
        </p:blipFill>
        <p:spPr bwMode="auto">
          <a:xfrm>
            <a:off x="4276956" y="3806187"/>
            <a:ext cx="607806" cy="63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" name="Picture 2" descr="https://i.ytimg.com/vi/1M3lPv7H0ck/maxresdefault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6" r="23309"/>
          <a:stretch/>
        </p:blipFill>
        <p:spPr bwMode="auto">
          <a:xfrm>
            <a:off x="1778401" y="895323"/>
            <a:ext cx="903211" cy="94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5" name="Прямоугольник 174"/>
          <p:cNvSpPr/>
          <p:nvPr/>
        </p:nvSpPr>
        <p:spPr>
          <a:xfrm>
            <a:off x="7448277" y="4825273"/>
            <a:ext cx="3411480" cy="1349036"/>
          </a:xfrm>
          <a:prstGeom prst="rect">
            <a:avLst/>
          </a:prstGeom>
          <a:solidFill>
            <a:srgbClr val="193F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193F74"/>
              </a:solidFill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7628987" y="4853467"/>
            <a:ext cx="3058890" cy="113795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cap="all"/>
            </a:pPr>
            <a:r>
              <a:rPr lang="ru-RU" sz="1100" b="1" dirty="0">
                <a:solidFill>
                  <a:schemeClr val="bg1"/>
                </a:solidFill>
              </a:rPr>
              <a:t>Варианты организации психолого-педагогического образования школьников:</a:t>
            </a:r>
          </a:p>
          <a:p>
            <a:pPr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cap="all"/>
            </a:pPr>
            <a:r>
              <a:rPr lang="ru-RU" sz="1100" dirty="0">
                <a:solidFill>
                  <a:schemeClr val="bg1"/>
                </a:solidFill>
              </a:rPr>
              <a:t>-психолого- педагогический класс</a:t>
            </a:r>
          </a:p>
          <a:p>
            <a:pPr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cap="all"/>
            </a:pPr>
            <a:r>
              <a:rPr lang="ru-RU" sz="1100" dirty="0">
                <a:solidFill>
                  <a:schemeClr val="bg1"/>
                </a:solidFill>
              </a:rPr>
              <a:t>(</a:t>
            </a:r>
            <a:r>
              <a:rPr lang="ru-RU" sz="1100" dirty="0">
                <a:solidFill>
                  <a:schemeClr val="bg1"/>
                </a:solidFill>
              </a:rPr>
              <a:t>МБОУ </a:t>
            </a:r>
            <a:r>
              <a:rPr lang="ru-RU" sz="1100" dirty="0" err="1">
                <a:solidFill>
                  <a:schemeClr val="bg1"/>
                </a:solidFill>
              </a:rPr>
              <a:t>Молчановская</a:t>
            </a:r>
            <a:r>
              <a:rPr lang="ru-RU" sz="1100" dirty="0">
                <a:solidFill>
                  <a:schemeClr val="bg1"/>
                </a:solidFill>
              </a:rPr>
              <a:t> СОШ №</a:t>
            </a:r>
            <a:r>
              <a:rPr lang="ru-RU" sz="1100" dirty="0">
                <a:solidFill>
                  <a:schemeClr val="bg1"/>
                </a:solidFill>
              </a:rPr>
              <a:t>1)</a:t>
            </a:r>
          </a:p>
          <a:p>
            <a:pPr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cap="all"/>
            </a:pPr>
            <a:r>
              <a:rPr lang="ru-RU" sz="1100" dirty="0">
                <a:solidFill>
                  <a:schemeClr val="bg1"/>
                </a:solidFill>
              </a:rPr>
              <a:t>-программа внеурочной деятельности</a:t>
            </a:r>
          </a:p>
          <a:p>
            <a:pPr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cap="all"/>
            </a:pPr>
            <a:r>
              <a:rPr lang="ru-RU" sz="1100" dirty="0">
                <a:solidFill>
                  <a:schemeClr val="bg1"/>
                </a:solidFill>
              </a:rPr>
              <a:t>-программа дополнительного образования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9337023" y="3633314"/>
            <a:ext cx="1534570" cy="17860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cap="all"/>
            </a:pPr>
            <a:endParaRPr lang="en-US" sz="1100" dirty="0">
              <a:solidFill>
                <a:srgbClr val="193F74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098067" y="3488855"/>
            <a:ext cx="4662571" cy="805621"/>
          </a:xfrm>
          <a:prstGeom prst="roundRect">
            <a:avLst>
              <a:gd name="adj" fmla="val 7832"/>
            </a:avLst>
          </a:prstGeom>
          <a:solidFill>
            <a:schemeClr val="tx2"/>
          </a:solidFill>
          <a:ln w="76200">
            <a:solidFill>
              <a:srgbClr val="4E6D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lang="ru-RU" sz="1098" dirty="0">
              <a:solidFill>
                <a:srgbClr val="193F7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4095" y="3581034"/>
            <a:ext cx="4493089" cy="687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cap="all"/>
            </a:pPr>
            <a:r>
              <a:rPr lang="ru-RU" b="1" dirty="0">
                <a:solidFill>
                  <a:schemeClr val="bg1"/>
                </a:solidFill>
              </a:rPr>
              <a:t>Перспективы </a:t>
            </a:r>
            <a:r>
              <a:rPr lang="ru-RU" b="1" dirty="0">
                <a:solidFill>
                  <a:schemeClr val="bg1"/>
                </a:solidFill>
              </a:rPr>
              <a:t>К 2024 г </a:t>
            </a:r>
            <a:r>
              <a:rPr lang="ru-RU" b="1" dirty="0">
                <a:solidFill>
                  <a:schemeClr val="bg1"/>
                </a:solidFill>
              </a:rPr>
              <a:t>:</a:t>
            </a:r>
            <a:endParaRPr lang="en-US" b="1" dirty="0">
              <a:solidFill>
                <a:schemeClr val="bg1"/>
              </a:solidFill>
            </a:endParaRPr>
          </a:p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cap="all"/>
            </a:pPr>
            <a:r>
              <a:rPr lang="ru-RU" b="1" dirty="0">
                <a:solidFill>
                  <a:schemeClr val="bg1"/>
                </a:solidFill>
              </a:rPr>
              <a:t> 43 психолого</a:t>
            </a:r>
            <a:r>
              <a:rPr lang="ru-RU" b="1" dirty="0">
                <a:solidFill>
                  <a:schemeClr val="bg1"/>
                </a:solidFill>
              </a:rPr>
              <a:t>-</a:t>
            </a:r>
            <a:r>
              <a:rPr lang="ru-RU" b="1" dirty="0">
                <a:solidFill>
                  <a:schemeClr val="bg1"/>
                </a:solidFill>
              </a:rPr>
              <a:t>педагогических класса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4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1255589" y="3987931"/>
            <a:ext cx="7920880" cy="276999"/>
          </a:xfrm>
          <a:prstGeom prst="rect">
            <a:avLst/>
          </a:prstGeom>
          <a:solidFill>
            <a:srgbClr val="2062AE"/>
          </a:solidFill>
        </p:spPr>
        <p:txBody>
          <a:bodyPr wrap="square" lIns="0" tIns="0" rIns="0" bIns="0" rtlCol="0">
            <a:spAutoFit/>
          </a:bodyPr>
          <a:lstStyle/>
          <a:p>
            <a:pPr algn="ctr" defTabSz="755994"/>
            <a:r>
              <a:rPr lang="ru-RU" altLang="zh-CN" b="1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rPr>
              <a:t>Педагогический </a:t>
            </a:r>
            <a:r>
              <a:rPr lang="ru-RU" altLang="zh-CN" b="1" dirty="0" err="1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rPr>
              <a:t>кванториум</a:t>
            </a:r>
            <a:r>
              <a:rPr lang="ru-RU" altLang="zh-CN" b="1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rPr>
              <a:t> ТГПУ (запуск 2022)</a:t>
            </a:r>
            <a:endParaRPr lang="ru-RU" altLang="zh-CN" b="1" i="1" dirty="0">
              <a:solidFill>
                <a:srgbClr val="193F74"/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27597" y="5366478"/>
            <a:ext cx="922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834" indent="-268834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193F74"/>
                </a:solidFill>
              </a:rPr>
              <a:t>Полигон для изучения педагогики, методики, </a:t>
            </a:r>
            <a:r>
              <a:rPr lang="ru-RU" sz="1200" dirty="0" err="1">
                <a:solidFill>
                  <a:srgbClr val="193F74"/>
                </a:solidFill>
              </a:rPr>
              <a:t>метаметодики</a:t>
            </a:r>
            <a:endParaRPr lang="ru-RU" sz="1200" dirty="0">
              <a:solidFill>
                <a:srgbClr val="193F74"/>
              </a:solidFill>
            </a:endParaRPr>
          </a:p>
          <a:p>
            <a:pPr marL="268834" indent="-268834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193F74"/>
                </a:solidFill>
              </a:rPr>
              <a:t>Разработка и апробация новых подходов к обучению и образовательных продуктов</a:t>
            </a:r>
          </a:p>
          <a:p>
            <a:pPr marL="268834" indent="-268834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193F74"/>
                </a:solidFill>
              </a:rPr>
              <a:t>Обеспечение региональной </a:t>
            </a:r>
            <a:r>
              <a:rPr lang="ru-RU" sz="1200" dirty="0">
                <a:solidFill>
                  <a:srgbClr val="193F74"/>
                </a:solidFill>
              </a:rPr>
              <a:t>системы образования высококвалифицированными кадрами </a:t>
            </a:r>
            <a:endParaRPr lang="ru-RU" sz="1200" dirty="0">
              <a:solidFill>
                <a:srgbClr val="193F74"/>
              </a:solidFill>
            </a:endParaRPr>
          </a:p>
        </p:txBody>
      </p:sp>
      <p:sp>
        <p:nvSpPr>
          <p:cNvPr id="16" name="文本框 22"/>
          <p:cNvSpPr txBox="1"/>
          <p:nvPr/>
        </p:nvSpPr>
        <p:spPr>
          <a:xfrm>
            <a:off x="1589406" y="105806"/>
            <a:ext cx="606852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55994"/>
            <a:r>
              <a:rPr lang="ru-RU" altLang="zh-CN" b="1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rPr>
              <a:t>Педагогический технопарк </a:t>
            </a:r>
            <a:r>
              <a:rPr lang="ru-RU" altLang="zh-CN" b="1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rPr>
              <a:t>ТГПУ (запуск 2021)</a:t>
            </a:r>
            <a:endParaRPr lang="ru-RU" altLang="zh-CN" b="1" dirty="0">
              <a:solidFill>
                <a:schemeClr val="bg1"/>
              </a:solidFill>
              <a:ea typeface="微软雅黑" panose="020B0503020204020204" pitchFamily="34" charset="-122"/>
              <a:cs typeface="+mn-ea"/>
              <a:sym typeface="+mn-lt"/>
            </a:endParaRPr>
          </a:p>
          <a:p>
            <a:pPr defTabSz="755994"/>
            <a:endParaRPr lang="ru-RU" altLang="zh-CN" b="1" i="1" dirty="0">
              <a:solidFill>
                <a:schemeClr val="bg1"/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71613" y="679228"/>
            <a:ext cx="32401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193F74"/>
                </a:solidFill>
              </a:rPr>
              <a:t>Концепция</a:t>
            </a:r>
            <a:endParaRPr lang="ru-RU" sz="1200" dirty="0">
              <a:solidFill>
                <a:srgbClr val="193F74"/>
              </a:solidFill>
            </a:endParaRPr>
          </a:p>
          <a:p>
            <a:r>
              <a:rPr lang="ru-RU" sz="1200" dirty="0">
                <a:solidFill>
                  <a:srgbClr val="193F74"/>
                </a:solidFill>
              </a:rPr>
              <a:t>Навигатор педагогической карьеры – междисциплинарный пространственно-технологический интегратор новых образовательных треков, коммуникаций, продуктов и компетенций</a:t>
            </a:r>
            <a:endParaRPr lang="ru-RU" sz="1200" dirty="0">
              <a:solidFill>
                <a:srgbClr val="193F74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11725" y="636246"/>
            <a:ext cx="44647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193F74"/>
                </a:solidFill>
              </a:rPr>
              <a:t>Цель </a:t>
            </a:r>
          </a:p>
          <a:p>
            <a:r>
              <a:rPr lang="ru-RU" sz="1200" dirty="0">
                <a:solidFill>
                  <a:srgbClr val="193F74"/>
                </a:solidFill>
              </a:rPr>
              <a:t>Достижение нового, релевантного вызовам времени, качества высшего педагогического образования, создание и обеспечение функционирования междисциплинарного проектно-образовательного пространства педагогических проб и технологий для самоопределения будущего педагога при конструировании индивидуальной траектории профессионального </a:t>
            </a:r>
            <a:r>
              <a:rPr lang="ru-RU" sz="1200" dirty="0">
                <a:solidFill>
                  <a:srgbClr val="193F74"/>
                </a:solidFill>
              </a:rPr>
              <a:t>развития</a:t>
            </a:r>
            <a:endParaRPr lang="ru-RU" sz="1200" dirty="0">
              <a:solidFill>
                <a:srgbClr val="193F74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255589" y="2292826"/>
            <a:ext cx="79208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ru-RU" sz="1400" b="1" i="1" dirty="0">
                <a:solidFill>
                  <a:srgbClr val="193F74"/>
                </a:solidFill>
              </a:rPr>
              <a:t>Чем полезен педагогический Технопарк ТГПУ</a:t>
            </a:r>
            <a:endParaRPr lang="ru-RU" sz="1400" b="1" i="1" dirty="0">
              <a:solidFill>
                <a:srgbClr val="193F74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230613" y="2730303"/>
            <a:ext cx="25197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1200" b="1" dirty="0">
                <a:solidFill>
                  <a:srgbClr val="193F74"/>
                </a:solidFill>
              </a:rPr>
              <a:t>Студент</a:t>
            </a:r>
            <a:endParaRPr lang="ru-RU" sz="1200" b="1" dirty="0">
              <a:solidFill>
                <a:srgbClr val="193F74"/>
              </a:solidFill>
            </a:endParaRPr>
          </a:p>
          <a:p>
            <a:pPr algn="ctr" fontAlgn="base"/>
            <a:r>
              <a:rPr lang="ru-RU" sz="1200" dirty="0">
                <a:solidFill>
                  <a:srgbClr val="193F74"/>
                </a:solidFill>
              </a:rPr>
              <a:t>Новые профессиональные компетенции и индивидуальная педагогическая траектория развития</a:t>
            </a:r>
            <a:endParaRPr lang="ru-RU" sz="1200" dirty="0">
              <a:solidFill>
                <a:srgbClr val="193F74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788933" y="2684332"/>
            <a:ext cx="25197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1200" b="1" dirty="0">
                <a:solidFill>
                  <a:srgbClr val="193F74"/>
                </a:solidFill>
              </a:rPr>
              <a:t>Преподаватель</a:t>
            </a:r>
            <a:endParaRPr lang="ru-RU" sz="1200" b="1" dirty="0">
              <a:solidFill>
                <a:srgbClr val="193F74"/>
              </a:solidFill>
            </a:endParaRPr>
          </a:p>
          <a:p>
            <a:pPr algn="ctr"/>
            <a:r>
              <a:rPr lang="ru-RU" sz="1200" dirty="0">
                <a:solidFill>
                  <a:srgbClr val="193F74"/>
                </a:solidFill>
              </a:rPr>
              <a:t>Новые виды</a:t>
            </a:r>
          </a:p>
          <a:p>
            <a:pPr algn="ctr"/>
            <a:r>
              <a:rPr lang="ru-RU" sz="1200" dirty="0">
                <a:solidFill>
                  <a:srgbClr val="193F74"/>
                </a:solidFill>
              </a:rPr>
              <a:t>педагогических коммуникаций</a:t>
            </a:r>
          </a:p>
          <a:p>
            <a:pPr algn="ctr"/>
            <a:r>
              <a:rPr lang="ru-RU" sz="1200" dirty="0">
                <a:solidFill>
                  <a:srgbClr val="193F74"/>
                </a:solidFill>
              </a:rPr>
              <a:t>и междисциплинарных взаимодействий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347253" y="2708339"/>
            <a:ext cx="25197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1200" b="1" dirty="0">
                <a:solidFill>
                  <a:srgbClr val="193F74"/>
                </a:solidFill>
              </a:rPr>
              <a:t>Обр. учреждения</a:t>
            </a:r>
            <a:endParaRPr lang="ru-RU" sz="1200" b="1" dirty="0">
              <a:solidFill>
                <a:srgbClr val="193F74"/>
              </a:solidFill>
            </a:endParaRPr>
          </a:p>
          <a:p>
            <a:pPr algn="ctr" fontAlgn="base"/>
            <a:r>
              <a:rPr lang="ru-RU" sz="1200" dirty="0">
                <a:solidFill>
                  <a:srgbClr val="193F74"/>
                </a:solidFill>
              </a:rPr>
              <a:t>Современная технологичная образовательная среда (инновационная МТБ) </a:t>
            </a:r>
          </a:p>
          <a:p>
            <a:pPr algn="ctr" fontAlgn="base"/>
            <a:r>
              <a:rPr lang="ru-RU" sz="1200" dirty="0">
                <a:solidFill>
                  <a:srgbClr val="193F74"/>
                </a:solidFill>
              </a:rPr>
              <a:t>как </a:t>
            </a:r>
            <a:r>
              <a:rPr lang="ru-RU" sz="1200" dirty="0" err="1">
                <a:solidFill>
                  <a:srgbClr val="193F74"/>
                </a:solidFill>
              </a:rPr>
              <a:t>эксплицитность</a:t>
            </a:r>
            <a:endParaRPr lang="ru-RU" sz="1200" dirty="0">
              <a:solidFill>
                <a:srgbClr val="193F74"/>
              </a:solidFill>
            </a:endParaRPr>
          </a:p>
          <a:p>
            <a:pPr algn="ctr" fontAlgn="base"/>
            <a:r>
              <a:rPr lang="ru-RU" sz="1200" dirty="0">
                <a:solidFill>
                  <a:srgbClr val="193F74"/>
                </a:solidFill>
              </a:rPr>
              <a:t>новых форматов партнерства </a:t>
            </a:r>
            <a:endParaRPr lang="ru-RU" sz="1200" dirty="0">
              <a:solidFill>
                <a:srgbClr val="193F74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255589" y="4350815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i="1" dirty="0">
                <a:solidFill>
                  <a:srgbClr val="193F74"/>
                </a:solidFill>
              </a:rPr>
              <a:t>«Министерством </a:t>
            </a:r>
            <a:r>
              <a:rPr lang="ru-RU" sz="1200" b="1" i="1" dirty="0">
                <a:solidFill>
                  <a:srgbClr val="193F74"/>
                </a:solidFill>
              </a:rPr>
              <a:t>просвещения принято решение о создании на базе педагогических университетов таких комплексов, как педагогический «</a:t>
            </a:r>
            <a:r>
              <a:rPr lang="ru-RU" sz="1200" b="1" i="1" dirty="0" err="1">
                <a:solidFill>
                  <a:srgbClr val="193F74"/>
                </a:solidFill>
              </a:rPr>
              <a:t>Кванториум</a:t>
            </a:r>
            <a:r>
              <a:rPr lang="ru-RU" sz="1200" b="1" i="1" dirty="0">
                <a:solidFill>
                  <a:srgbClr val="193F74"/>
                </a:solidFill>
              </a:rPr>
              <a:t>», которые позволят студентам знакомиться с новейшим учебным оборудованием и овладевать современными педагогическими технологиями уже в университете</a:t>
            </a:r>
            <a:r>
              <a:rPr lang="ru-RU" sz="1200" b="1" i="1" dirty="0">
                <a:solidFill>
                  <a:srgbClr val="193F74"/>
                </a:solidFill>
              </a:rPr>
              <a:t>». </a:t>
            </a:r>
          </a:p>
          <a:p>
            <a:pPr algn="just"/>
            <a:r>
              <a:rPr lang="ru-RU" sz="1200" b="1" i="1" dirty="0">
                <a:solidFill>
                  <a:srgbClr val="193F74"/>
                </a:solidFill>
              </a:rPr>
              <a:t>(</a:t>
            </a:r>
            <a:r>
              <a:rPr lang="ru-RU" sz="1200" b="1" i="1" dirty="0">
                <a:solidFill>
                  <a:srgbClr val="193F74"/>
                </a:solidFill>
              </a:rPr>
              <a:t>Андрей </a:t>
            </a:r>
            <a:r>
              <a:rPr lang="ru-RU" sz="1200" b="1" i="1" dirty="0" err="1">
                <a:solidFill>
                  <a:srgbClr val="193F74"/>
                </a:solidFill>
              </a:rPr>
              <a:t>Милёхин</a:t>
            </a:r>
            <a:r>
              <a:rPr lang="ru-RU" sz="1200" b="1" i="1" dirty="0">
                <a:solidFill>
                  <a:srgbClr val="193F74"/>
                </a:solidFill>
              </a:rPr>
              <a:t>, </a:t>
            </a:r>
            <a:r>
              <a:rPr lang="ru-RU" sz="1200" b="1" i="1" dirty="0">
                <a:solidFill>
                  <a:srgbClr val="193F74"/>
                </a:solidFill>
              </a:rPr>
              <a:t>директор Департамента подготовки и профессионального развития педагогических </a:t>
            </a:r>
            <a:r>
              <a:rPr lang="ru-RU" sz="1200" b="1" i="1" dirty="0">
                <a:solidFill>
                  <a:srgbClr val="193F74"/>
                </a:solidFill>
              </a:rPr>
              <a:t>кадров)</a:t>
            </a:r>
          </a:p>
        </p:txBody>
      </p:sp>
    </p:spTree>
    <p:extLst>
      <p:ext uri="{BB962C8B-B14F-4D97-AF65-F5344CB8AC3E}">
        <p14:creationId xmlns:p14="http://schemas.microsoft.com/office/powerpoint/2010/main" val="30581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51168" y="78062"/>
            <a:ext cx="9540171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27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34" algn="l" defTabSz="91427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1" algn="l" defTabSz="91427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06" algn="l" defTabSz="91427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42" algn="l" defTabSz="91427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76" algn="l" defTabSz="91427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10" algn="l" defTabSz="91427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47" algn="l" defTabSz="91427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82" algn="l" defTabSz="91427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bg1"/>
                </a:solidFill>
              </a:rPr>
              <a:t>Магистратура в структуре </a:t>
            </a:r>
            <a:r>
              <a:rPr lang="ru-RU" b="1" dirty="0">
                <a:solidFill>
                  <a:schemeClr val="bg1"/>
                </a:solidFill>
              </a:rPr>
              <a:t>образовательной деятельности </a:t>
            </a:r>
            <a:r>
              <a:rPr lang="ru-RU" b="1" dirty="0">
                <a:solidFill>
                  <a:schemeClr val="bg1"/>
                </a:solidFill>
              </a:rPr>
              <a:t>ТГПУ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xmlns="" id="{ED6C57C7-B95B-AD49-A1E1-E59843BA07F1}"/>
              </a:ext>
            </a:extLst>
          </p:cNvPr>
          <p:cNvSpPr txBox="1">
            <a:spLocks/>
          </p:cNvSpPr>
          <p:nvPr/>
        </p:nvSpPr>
        <p:spPr>
          <a:xfrm>
            <a:off x="5666704" y="3466134"/>
            <a:ext cx="3732858" cy="297793"/>
          </a:xfrm>
          <a:prstGeom prst="rect">
            <a:avLst/>
          </a:prstGeom>
        </p:spPr>
        <p:txBody>
          <a:bodyPr vert="horz" lIns="71684" tIns="35842" rIns="71684" bIns="3584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82" b="1" dirty="0">
                <a:solidFill>
                  <a:srgbClr val="193F74"/>
                </a:solidFill>
                <a:latin typeface="+mn-lt"/>
              </a:rPr>
              <a:t>Количество образовательных программ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418937" y="4250711"/>
            <a:ext cx="724299" cy="31463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23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88478" y="4245344"/>
            <a:ext cx="419378" cy="333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68" b="1" dirty="0">
                <a:solidFill>
                  <a:schemeClr val="bg1"/>
                </a:solidFill>
              </a:rPr>
              <a:t>40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158038" y="4274071"/>
            <a:ext cx="776175" cy="224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62" dirty="0" err="1">
                <a:solidFill>
                  <a:srgbClr val="193F74"/>
                </a:solidFill>
              </a:rPr>
              <a:t>Бакалавриат</a:t>
            </a:r>
            <a:endParaRPr lang="ru-RU" sz="862" dirty="0">
              <a:solidFill>
                <a:srgbClr val="193F74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418818" y="4627523"/>
            <a:ext cx="724299" cy="31463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23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588358" y="4622156"/>
            <a:ext cx="419378" cy="333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68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157918" y="4650884"/>
            <a:ext cx="784189" cy="224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62" dirty="0" err="1">
                <a:solidFill>
                  <a:srgbClr val="193F74"/>
                </a:solidFill>
              </a:rPr>
              <a:t>Специалитет</a:t>
            </a:r>
            <a:endParaRPr lang="ru-RU" sz="862" dirty="0">
              <a:solidFill>
                <a:srgbClr val="193F74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418818" y="5004336"/>
            <a:ext cx="724299" cy="31463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23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88358" y="4998968"/>
            <a:ext cx="419378" cy="333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68" b="1" dirty="0">
                <a:solidFill>
                  <a:schemeClr val="bg1"/>
                </a:solidFill>
              </a:rPr>
              <a:t>32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154659" y="4999214"/>
            <a:ext cx="1418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Магистратура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7430360" y="5381148"/>
            <a:ext cx="724299" cy="31463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23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599900" y="5375781"/>
            <a:ext cx="419378" cy="333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68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169459" y="5404509"/>
            <a:ext cx="785793" cy="224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62" dirty="0">
                <a:solidFill>
                  <a:srgbClr val="193F74"/>
                </a:solidFill>
              </a:rPr>
              <a:t>Аспирантура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5816945" y="4269120"/>
            <a:ext cx="1453549" cy="58622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23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181121" y="4227512"/>
            <a:ext cx="675185" cy="6714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763" b="1" dirty="0">
                <a:solidFill>
                  <a:schemeClr val="bg1"/>
                </a:solidFill>
              </a:rPr>
              <a:t>81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5816945" y="5109553"/>
            <a:ext cx="1453549" cy="58622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23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206128" y="5067944"/>
            <a:ext cx="675185" cy="6714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763" b="1" dirty="0">
                <a:solidFill>
                  <a:schemeClr val="bg1"/>
                </a:solidFill>
              </a:rPr>
              <a:t>68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166051" y="4847619"/>
            <a:ext cx="755335" cy="2853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54" dirty="0">
                <a:solidFill>
                  <a:srgbClr val="193F74"/>
                </a:solidFill>
                <a:ea typeface="Century Gothic" charset="0"/>
                <a:cs typeface="Century Gothic" charset="0"/>
              </a:rPr>
              <a:t>44.00.00</a:t>
            </a:r>
            <a:endParaRPr lang="ru-RU" sz="1254" dirty="0">
              <a:solidFill>
                <a:srgbClr val="193F74"/>
              </a:solidFill>
              <a:ea typeface="Century Gothic" charset="0"/>
              <a:cs typeface="Century Gothic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213485" y="3965377"/>
            <a:ext cx="559577" cy="2853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54" dirty="0">
                <a:solidFill>
                  <a:srgbClr val="193F74"/>
                </a:solidFill>
                <a:ea typeface="Century Gothic" charset="0"/>
                <a:cs typeface="Century Gothic" charset="0"/>
              </a:rPr>
              <a:t>Всего</a:t>
            </a:r>
            <a:endParaRPr lang="ru-RU" sz="1254" dirty="0">
              <a:solidFill>
                <a:srgbClr val="193F74"/>
              </a:solidFill>
              <a:ea typeface="Century Gothic" charset="0"/>
              <a:cs typeface="Century Gothic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382442" y="3993079"/>
            <a:ext cx="4369420" cy="1790825"/>
            <a:chOff x="404382" y="3315902"/>
            <a:chExt cx="4369420" cy="1790825"/>
          </a:xfrm>
        </p:grpSpPr>
        <p:sp>
          <p:nvSpPr>
            <p:cNvPr id="46" name="Скругленный прямоугольник 45"/>
            <p:cNvSpPr>
              <a:spLocks/>
            </p:cNvSpPr>
            <p:nvPr/>
          </p:nvSpPr>
          <p:spPr>
            <a:xfrm>
              <a:off x="404382" y="3630334"/>
              <a:ext cx="1213556" cy="586227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23">
                <a:solidFill>
                  <a:schemeClr val="tx1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22468" y="3344772"/>
              <a:ext cx="977383" cy="2853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54" dirty="0">
                  <a:solidFill>
                    <a:srgbClr val="193F74"/>
                  </a:solidFill>
                </a:rPr>
                <a:t>Факультеты</a:t>
              </a:r>
              <a:endParaRPr lang="ru-RU" sz="1254" dirty="0">
                <a:solidFill>
                  <a:srgbClr val="193F74"/>
                </a:solidFill>
              </a:endParaRPr>
            </a:p>
          </p:txBody>
        </p:sp>
        <p:sp>
          <p:nvSpPr>
            <p:cNvPr id="48" name="Скругленный прямоугольник 47"/>
            <p:cNvSpPr/>
            <p:nvPr/>
          </p:nvSpPr>
          <p:spPr>
            <a:xfrm>
              <a:off x="1803034" y="3630334"/>
              <a:ext cx="1213556" cy="586227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23">
                <a:solidFill>
                  <a:schemeClr val="tx1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208312" y="3660182"/>
              <a:ext cx="388248" cy="5749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136" b="1" dirty="0">
                  <a:solidFill>
                    <a:schemeClr val="bg1"/>
                  </a:solidFill>
                </a:rPr>
                <a:t>2</a:t>
              </a:r>
              <a:endParaRPr lang="ru-RU" sz="3763" b="1" dirty="0">
                <a:solidFill>
                  <a:schemeClr val="bg1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963308" y="3323465"/>
              <a:ext cx="894797" cy="2853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54" dirty="0">
                  <a:solidFill>
                    <a:srgbClr val="193F74"/>
                  </a:solidFill>
                </a:rPr>
                <a:t>Институты</a:t>
              </a:r>
              <a:endParaRPr lang="ru-RU" sz="1254" dirty="0">
                <a:solidFill>
                  <a:srgbClr val="193F74"/>
                </a:solidFill>
              </a:endParaRPr>
            </a:p>
          </p:txBody>
        </p:sp>
        <p:sp>
          <p:nvSpPr>
            <p:cNvPr id="51" name="Скругленный прямоугольник 50"/>
            <p:cNvSpPr/>
            <p:nvPr/>
          </p:nvSpPr>
          <p:spPr>
            <a:xfrm>
              <a:off x="404383" y="4515083"/>
              <a:ext cx="1213556" cy="586227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23">
                <a:solidFill>
                  <a:schemeClr val="tx1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02884" y="4531826"/>
              <a:ext cx="591829" cy="5749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136" b="1" dirty="0">
                  <a:solidFill>
                    <a:schemeClr val="bg1"/>
                  </a:solidFill>
                </a:rPr>
                <a:t>39</a:t>
              </a:r>
              <a:endParaRPr lang="ru-RU" sz="3763" b="1" dirty="0">
                <a:solidFill>
                  <a:schemeClr val="bg1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01745" y="4238119"/>
              <a:ext cx="808619" cy="2853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54" dirty="0">
                  <a:solidFill>
                    <a:srgbClr val="193F74"/>
                  </a:solidFill>
                </a:rPr>
                <a:t>Кафедры</a:t>
              </a:r>
              <a:endParaRPr lang="ru-RU" sz="1254" dirty="0">
                <a:solidFill>
                  <a:srgbClr val="193F74"/>
                </a:solidFill>
              </a:endParaRPr>
            </a:p>
          </p:txBody>
        </p:sp>
        <p:sp>
          <p:nvSpPr>
            <p:cNvPr id="54" name="Скругленный прямоугольник 53"/>
            <p:cNvSpPr/>
            <p:nvPr/>
          </p:nvSpPr>
          <p:spPr>
            <a:xfrm>
              <a:off x="1779197" y="4506785"/>
              <a:ext cx="1213556" cy="586227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23">
                <a:solidFill>
                  <a:schemeClr val="tx1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210905" y="4511633"/>
              <a:ext cx="388248" cy="5749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136" b="1" dirty="0">
                  <a:solidFill>
                    <a:schemeClr val="bg1"/>
                  </a:solidFill>
                </a:rPr>
                <a:t>6</a:t>
              </a:r>
              <a:endParaRPr lang="ru-RU" sz="3763" b="1" dirty="0">
                <a:solidFill>
                  <a:schemeClr val="bg1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037063" y="4220576"/>
              <a:ext cx="707566" cy="2853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54" dirty="0">
                  <a:solidFill>
                    <a:srgbClr val="193F74"/>
                  </a:solidFill>
                </a:rPr>
                <a:t>Центры</a:t>
              </a:r>
              <a:endParaRPr lang="ru-RU" sz="1254" dirty="0">
                <a:solidFill>
                  <a:srgbClr val="193F74"/>
                </a:solidFill>
              </a:endParaRPr>
            </a:p>
          </p:txBody>
        </p:sp>
        <p:sp>
          <p:nvSpPr>
            <p:cNvPr id="57" name="Скругленный прямоугольник 56"/>
            <p:cNvSpPr/>
            <p:nvPr/>
          </p:nvSpPr>
          <p:spPr>
            <a:xfrm>
              <a:off x="3185553" y="3614722"/>
              <a:ext cx="1213556" cy="586227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23">
                <a:solidFill>
                  <a:schemeClr val="tx1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497537" y="3640307"/>
              <a:ext cx="591829" cy="5749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136" b="1" dirty="0">
                  <a:solidFill>
                    <a:schemeClr val="bg1"/>
                  </a:solidFill>
                </a:rPr>
                <a:t>14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016590" y="3315902"/>
              <a:ext cx="1757212" cy="2853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54" dirty="0">
                  <a:solidFill>
                    <a:srgbClr val="193F74"/>
                  </a:solidFill>
                </a:rPr>
                <a:t>Научные </a:t>
              </a:r>
              <a:r>
                <a:rPr lang="ru-RU" sz="1254" dirty="0">
                  <a:solidFill>
                    <a:srgbClr val="193F74"/>
                  </a:solidFill>
                </a:rPr>
                <a:t>лаборатории</a:t>
              </a:r>
              <a:endParaRPr lang="ru-RU" sz="1254" dirty="0">
                <a:solidFill>
                  <a:srgbClr val="193F74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91649" y="3654620"/>
              <a:ext cx="388248" cy="5749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136" b="1" dirty="0">
                  <a:solidFill>
                    <a:schemeClr val="bg1"/>
                  </a:solidFill>
                </a:rPr>
                <a:t>7</a:t>
              </a:r>
              <a:endParaRPr lang="ru-RU" sz="3763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0" name="Скругленный прямоугольник 59"/>
          <p:cNvSpPr/>
          <p:nvPr/>
        </p:nvSpPr>
        <p:spPr>
          <a:xfrm>
            <a:off x="7113904" y="963697"/>
            <a:ext cx="715921" cy="5230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6973</a:t>
            </a: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5879635" y="1859522"/>
            <a:ext cx="762553" cy="5161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3091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7098795" y="1859521"/>
            <a:ext cx="696481" cy="5100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3882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664712" y="1549663"/>
            <a:ext cx="1205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193F74"/>
                </a:solidFill>
              </a:rPr>
              <a:t>Очная форма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795236" y="1553511"/>
            <a:ext cx="1353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193F74"/>
                </a:solidFill>
              </a:rPr>
              <a:t>Заочная форма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774268" y="639123"/>
            <a:ext cx="13951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193F74"/>
                </a:solidFill>
              </a:rPr>
              <a:t>Всего студентов</a:t>
            </a:r>
          </a:p>
        </p:txBody>
      </p:sp>
      <p:sp>
        <p:nvSpPr>
          <p:cNvPr id="72" name="Овал 71"/>
          <p:cNvSpPr/>
          <p:nvPr/>
        </p:nvSpPr>
        <p:spPr>
          <a:xfrm>
            <a:off x="5784080" y="2600802"/>
            <a:ext cx="1009794" cy="4474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86%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852029" y="2564121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193F74"/>
                </a:solidFill>
              </a:rPr>
              <a:t>Приведенного контингента обучается по 44.00.00 УГН(С)</a:t>
            </a: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8322057" y="1846147"/>
            <a:ext cx="704831" cy="51001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1443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072818" y="1561606"/>
            <a:ext cx="12421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</a:rPr>
              <a:t>Магистратура</a:t>
            </a:r>
          </a:p>
        </p:txBody>
      </p:sp>
      <p:graphicFrame>
        <p:nvGraphicFramePr>
          <p:cNvPr id="75" name="Диаграмма 74"/>
          <p:cNvGraphicFramePr/>
          <p:nvPr>
            <p:extLst>
              <p:ext uri="{D42A27DB-BD31-4B8C-83A1-F6EECF244321}">
                <p14:modId xmlns:p14="http://schemas.microsoft.com/office/powerpoint/2010/main" val="162473419"/>
              </p:ext>
            </p:extLst>
          </p:nvPr>
        </p:nvGraphicFramePr>
        <p:xfrm>
          <a:off x="1013490" y="608212"/>
          <a:ext cx="4346888" cy="2775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7679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91608" y="1139548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1400" b="1" dirty="0">
              <a:solidFill>
                <a:srgbClr val="193F74"/>
              </a:solidFill>
            </a:endParaRPr>
          </a:p>
          <a:p>
            <a:endParaRPr lang="ru-RU" sz="1400" b="1" dirty="0">
              <a:solidFill>
                <a:srgbClr val="193F74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30406" y="84430"/>
            <a:ext cx="2073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Магистратура ТГПУ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12173" y="874488"/>
            <a:ext cx="26234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193F74"/>
                </a:solidFill>
              </a:rPr>
              <a:t>Востребованные направления </a:t>
            </a:r>
          </a:p>
          <a:p>
            <a:pPr algn="ctr"/>
            <a:r>
              <a:rPr lang="ru-RU" sz="1400" b="1" dirty="0">
                <a:solidFill>
                  <a:srgbClr val="193F74"/>
                </a:solidFill>
              </a:rPr>
              <a:t>магистратуры 2021</a:t>
            </a:r>
            <a:endParaRPr lang="ru-RU" sz="1400" b="1" dirty="0">
              <a:solidFill>
                <a:srgbClr val="193F74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63463" y="4351717"/>
            <a:ext cx="46726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193F74"/>
                </a:solidFill>
              </a:rPr>
              <a:t>Перспективные (новые) направления магистратуры 2022</a:t>
            </a:r>
            <a:endParaRPr lang="ru-RU" sz="1400" b="1" dirty="0">
              <a:solidFill>
                <a:srgbClr val="193F74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55590" y="892757"/>
            <a:ext cx="5038725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193F74"/>
                </a:solidFill>
              </a:rPr>
              <a:t>Зачем</a:t>
            </a:r>
            <a:endParaRPr lang="ru-RU" sz="1400" dirty="0">
              <a:solidFill>
                <a:srgbClr val="193F74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193F74"/>
                </a:solidFill>
              </a:rPr>
              <a:t>Новые и востребованные на рынке труда компетенции </a:t>
            </a:r>
            <a:r>
              <a:rPr lang="ru-RU" sz="1200" dirty="0">
                <a:solidFill>
                  <a:srgbClr val="193F74"/>
                </a:solidFill>
              </a:rPr>
              <a:t>по уже полученной </a:t>
            </a:r>
            <a:r>
              <a:rPr lang="ru-RU" sz="1200" dirty="0">
                <a:solidFill>
                  <a:srgbClr val="193F74"/>
                </a:solidFill>
              </a:rPr>
              <a:t>профессии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193F74"/>
                </a:solidFill>
              </a:rPr>
              <a:t>Новая профессия в смежной со своей специальностью  или другой сфере</a:t>
            </a:r>
            <a:endParaRPr lang="ru-RU" sz="1200" dirty="0">
              <a:solidFill>
                <a:srgbClr val="193F74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2"/>
                </a:solidFill>
              </a:rPr>
              <a:t>Драйвер интенсивной профессиональной траектории развития в научной, преподавательской или управленческой сферах </a:t>
            </a:r>
            <a:endParaRPr lang="ru-RU" sz="1200" dirty="0">
              <a:solidFill>
                <a:schemeClr val="tx2"/>
              </a:solidFill>
            </a:endParaRPr>
          </a:p>
          <a:p>
            <a:endParaRPr lang="ru-RU" sz="1200" dirty="0">
              <a:solidFill>
                <a:srgbClr val="193F74"/>
              </a:solidFill>
            </a:endParaRPr>
          </a:p>
          <a:p>
            <a:endParaRPr lang="ru-RU" sz="1200" dirty="0">
              <a:solidFill>
                <a:srgbClr val="193F74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65441" y="1428267"/>
            <a:ext cx="30243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193F74"/>
                </a:solidFill>
              </a:rPr>
              <a:t>Практическая психология и </a:t>
            </a:r>
            <a:r>
              <a:rPr lang="ru-RU" sz="1200" dirty="0">
                <a:solidFill>
                  <a:srgbClr val="193F74"/>
                </a:solidFill>
              </a:rPr>
              <a:t>педагогика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193F74"/>
                </a:solidFill>
              </a:rPr>
              <a:t>Логопедия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193F74"/>
                </a:solidFill>
              </a:rPr>
              <a:t>Педагогика </a:t>
            </a:r>
            <a:r>
              <a:rPr lang="ru-RU" sz="1200" dirty="0">
                <a:solidFill>
                  <a:srgbClr val="193F74"/>
                </a:solidFill>
              </a:rPr>
              <a:t>и психология инклюзивного </a:t>
            </a:r>
            <a:r>
              <a:rPr lang="ru-RU" sz="1200" dirty="0">
                <a:solidFill>
                  <a:srgbClr val="193F74"/>
                </a:solidFill>
              </a:rPr>
              <a:t>образования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193F74"/>
                </a:solidFill>
              </a:rPr>
              <a:t>Управление в сфере </a:t>
            </a:r>
            <a:r>
              <a:rPr lang="ru-RU" sz="1200" dirty="0">
                <a:solidFill>
                  <a:srgbClr val="193F74"/>
                </a:solidFill>
              </a:rPr>
              <a:t>образования (ТГПУ, ТГУ)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193F74"/>
                </a:solidFill>
              </a:rPr>
              <a:t>Государственное </a:t>
            </a:r>
            <a:r>
              <a:rPr lang="ru-RU" sz="1200" dirty="0">
                <a:solidFill>
                  <a:srgbClr val="193F74"/>
                </a:solidFill>
              </a:rPr>
              <a:t>и муниципальное управление</a:t>
            </a:r>
          </a:p>
          <a:p>
            <a:endParaRPr lang="ru-RU" sz="1200" dirty="0">
              <a:solidFill>
                <a:srgbClr val="193F74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55590" y="3076845"/>
            <a:ext cx="78800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>
                <a:solidFill>
                  <a:srgbClr val="193F74"/>
                </a:solidFill>
              </a:rPr>
              <a:t>«</a:t>
            </a:r>
            <a:r>
              <a:rPr lang="ru-RU" sz="1400" b="1" i="1" dirty="0">
                <a:solidFill>
                  <a:srgbClr val="193F74"/>
                </a:solidFill>
              </a:rPr>
              <a:t>В сентябре 2021 года начнём </a:t>
            </a:r>
            <a:r>
              <a:rPr lang="ru-RU" sz="1400" b="1" i="1" dirty="0">
                <a:solidFill>
                  <a:srgbClr val="193F74"/>
                </a:solidFill>
              </a:rPr>
              <a:t>внедрение </a:t>
            </a:r>
            <a:r>
              <a:rPr lang="ru-RU" sz="1400" b="1" i="1" dirty="0">
                <a:solidFill>
                  <a:srgbClr val="193F74"/>
                </a:solidFill>
              </a:rPr>
              <a:t>новых должностей и квалификационных категорий: учитель-методист, </a:t>
            </a:r>
            <a:r>
              <a:rPr lang="ru-RU" sz="1400" b="1" i="1" dirty="0">
                <a:solidFill>
                  <a:srgbClr val="193F74"/>
                </a:solidFill>
              </a:rPr>
              <a:t>учитель-наставник… В </a:t>
            </a:r>
            <a:r>
              <a:rPr lang="ru-RU" sz="1400" b="1" i="1" dirty="0">
                <a:solidFill>
                  <a:srgbClr val="193F74"/>
                </a:solidFill>
              </a:rPr>
              <a:t>10 пилотных регионах с 1 марта 2021 будут введены новые должности — советники директоров по воспитательной работе</a:t>
            </a:r>
            <a:r>
              <a:rPr lang="ru-RU" sz="1400" b="1" i="1" dirty="0">
                <a:solidFill>
                  <a:srgbClr val="193F74"/>
                </a:solidFill>
              </a:rPr>
              <a:t>». </a:t>
            </a:r>
          </a:p>
          <a:p>
            <a:pPr algn="just"/>
            <a:r>
              <a:rPr lang="ru-RU" sz="1400" b="1" i="1" dirty="0">
                <a:solidFill>
                  <a:srgbClr val="193F74"/>
                </a:solidFill>
              </a:rPr>
              <a:t>(Сергей Кравцов, министр </a:t>
            </a:r>
            <a:r>
              <a:rPr lang="ru-RU" sz="1400" b="1" i="1" dirty="0">
                <a:solidFill>
                  <a:srgbClr val="193F74"/>
                </a:solidFill>
              </a:rPr>
              <a:t>просвещения </a:t>
            </a:r>
            <a:r>
              <a:rPr lang="ru-RU" sz="1400" b="1" i="1" dirty="0">
                <a:solidFill>
                  <a:srgbClr val="193F74"/>
                </a:solidFill>
              </a:rPr>
              <a:t>России)</a:t>
            </a:r>
            <a:endParaRPr lang="ru-RU" sz="1400" b="1" i="1" dirty="0">
              <a:solidFill>
                <a:srgbClr val="193F74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30472" y="4980258"/>
            <a:ext cx="81189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rgbClr val="193F74"/>
                </a:solidFill>
              </a:rPr>
              <a:t>Организация воспитательной работы в </a:t>
            </a:r>
            <a:r>
              <a:rPr lang="ru-RU" sz="1400" dirty="0">
                <a:solidFill>
                  <a:srgbClr val="193F74"/>
                </a:solidFill>
              </a:rPr>
              <a:t>школе</a:t>
            </a:r>
            <a:endParaRPr lang="ru-RU" sz="1400" dirty="0">
              <a:solidFill>
                <a:srgbClr val="193F74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rgbClr val="193F74"/>
                </a:solidFill>
              </a:rPr>
              <a:t>Организация </a:t>
            </a:r>
            <a:r>
              <a:rPr lang="ru-RU" sz="1400" dirty="0">
                <a:solidFill>
                  <a:srgbClr val="193F74"/>
                </a:solidFill>
              </a:rPr>
              <a:t>научно-методической </a:t>
            </a:r>
            <a:r>
              <a:rPr lang="ru-RU" sz="1400" dirty="0">
                <a:solidFill>
                  <a:srgbClr val="193F74"/>
                </a:solidFill>
              </a:rPr>
              <a:t>работы в школе</a:t>
            </a:r>
          </a:p>
        </p:txBody>
      </p:sp>
    </p:spTree>
    <p:extLst>
      <p:ext uri="{BB962C8B-B14F-4D97-AF65-F5344CB8AC3E}">
        <p14:creationId xmlns:p14="http://schemas.microsoft.com/office/powerpoint/2010/main" val="416499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954</Words>
  <Application>Microsoft Office PowerPoint</Application>
  <PresentationFormat>Произвольный</PresentationFormat>
  <Paragraphs>197</Paragraphs>
  <Slides>10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3" baseType="lpstr">
      <vt:lpstr>Microsoft YaHei</vt:lpstr>
      <vt:lpstr>SimSun</vt:lpstr>
      <vt:lpstr>Arial</vt:lpstr>
      <vt:lpstr>Calibri</vt:lpstr>
      <vt:lpstr>Century Gothic</vt:lpstr>
      <vt:lpstr>等线</vt:lpstr>
      <vt:lpstr>Gadugi</vt:lpstr>
      <vt:lpstr>Gilroy ExtraBold</vt:lpstr>
      <vt:lpstr>Gilroy Light</vt:lpstr>
      <vt:lpstr>Tahoma</vt:lpstr>
      <vt:lpstr>Times New Roman</vt:lpstr>
      <vt:lpstr>Wingdings</vt:lpstr>
      <vt:lpstr>Тема Office</vt:lpstr>
      <vt:lpstr> </vt:lpstr>
      <vt:lpstr>Презентация PowerPoint</vt:lpstr>
      <vt:lpstr>Презентация PowerPoint</vt:lpstr>
      <vt:lpstr>Базовые школы ТГПУ</vt:lpstr>
      <vt:lpstr>В чем мотивация образовательной организации стать базовой площадкой ТГПУ?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Е. В. Ковалева</cp:lastModifiedBy>
  <cp:revision>54</cp:revision>
  <dcterms:created xsi:type="dcterms:W3CDTF">2021-07-29T09:26:48Z</dcterms:created>
  <dcterms:modified xsi:type="dcterms:W3CDTF">2021-08-19T02:46:42Z</dcterms:modified>
</cp:coreProperties>
</file>