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1" r:id="rId2"/>
    <p:sldId id="339" r:id="rId3"/>
    <p:sldId id="336" r:id="rId4"/>
    <p:sldId id="337" r:id="rId5"/>
    <p:sldId id="257" r:id="rId6"/>
    <p:sldId id="347" r:id="rId7"/>
    <p:sldId id="346" r:id="rId8"/>
    <p:sldId id="260" r:id="rId9"/>
    <p:sldId id="341" r:id="rId10"/>
    <p:sldId id="342" r:id="rId11"/>
    <p:sldId id="343" r:id="rId12"/>
    <p:sldId id="344" r:id="rId13"/>
    <p:sldId id="345" r:id="rId14"/>
    <p:sldId id="348" r:id="rId15"/>
    <p:sldId id="349" r:id="rId16"/>
    <p:sldId id="350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927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773"/>
    <a:srgbClr val="31C373"/>
    <a:srgbClr val="70AD47"/>
    <a:srgbClr val="FFFF99"/>
    <a:srgbClr val="CD099A"/>
    <a:srgbClr val="C55A11"/>
    <a:srgbClr val="F38221"/>
    <a:srgbClr val="F2F2F2"/>
    <a:srgbClr val="109EB4"/>
    <a:srgbClr val="00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88"/>
      </p:cViewPr>
      <p:guideLst>
        <p:guide pos="5927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5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049F8CC-6230-4FDB-AC8F-876D6ECFB848}" type="datetimeFigureOut">
              <a:rPr lang="ru-RU" smtClean="0"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95"/>
            <a:ext cx="5438775" cy="39084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5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130E7CBB-965E-4FF4-9DCC-483F45EC0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C527-C1F3-470F-BD2A-DA51C60D7E81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2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A4C7-EEEC-43ED-98AA-233D714748C7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C31F-647A-49AB-864C-DFDADDA3B899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8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DDB8-BF99-407D-B603-A57840DBD216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8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1BCC-2030-432C-9B7F-9FA8EDD4A233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277A-6203-4AD5-B51B-E5329829D82B}" type="datetime1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3107-8C5E-4321-8EEF-662912BA36C4}" type="datetime1">
              <a:rPr lang="ru-RU" smtClean="0"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13E0-577B-4B89-8ABD-41224FF83BFC}" type="datetime1">
              <a:rPr lang="ru-RU" smtClean="0"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9203-89BF-4B43-A7EF-8D97F2D8DC9F}" type="datetime1">
              <a:rPr lang="ru-RU" smtClean="0"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FAE7-7B19-4D14-9B1D-D65D5D2A95B3}" type="datetime1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7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3975-22B9-45F8-BA86-71ADD24DD10A}" type="datetime1">
              <a:rPr lang="ru-RU" smtClean="0"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9A4ED-ADED-4B0A-A827-04794C998060}" type="datetime1">
              <a:rPr lang="ru-RU" smtClean="0"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2F11-600D-44D7-A0E2-CE2D3B9D5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63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76226" y="2211615"/>
            <a:ext cx="6143624" cy="24347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Стратегическая сессия </a:t>
            </a:r>
            <a:br>
              <a:rPr lang="ru-RU" sz="4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ru-RU" sz="4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«Качество и цифра»</a:t>
            </a:r>
            <a:endParaRPr lang="ru-RU" sz="4800" b="1" dirty="0">
              <a:solidFill>
                <a:srgbClr val="1E3584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68324" y="3995881"/>
            <a:ext cx="5125619" cy="6723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Замятина Оксана Михайловна, </a:t>
            </a:r>
            <a:endParaRPr lang="ru-RU" sz="2005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00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ведущий, ректор ТОИПКРО</a:t>
            </a:r>
            <a:endParaRPr lang="ru-RU" sz="2005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6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33601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302455" y="1163559"/>
            <a:ext cx="9511171" cy="1291671"/>
            <a:chOff x="3240897" y="6228946"/>
            <a:chExt cx="4486607" cy="115020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3261333" y="6387810"/>
              <a:ext cx="4466171" cy="910005"/>
            </a:xfrm>
            <a:prstGeom prst="rect">
              <a:avLst/>
            </a:prstGeom>
            <a:solidFill>
              <a:srgbClr val="CD0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13751" y="6584021"/>
              <a:ext cx="4249373" cy="411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Чек лист цифрового управления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школой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40897" y="6228946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0800000">
              <a:off x="7191881" y="6310284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4339321" y="204781"/>
            <a:ext cx="71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D3773"/>
                </a:solidFill>
              </a:rPr>
              <a:t>Такт </a:t>
            </a:r>
            <a:r>
              <a:rPr lang="en-US" sz="3200" b="1" dirty="0">
                <a:solidFill>
                  <a:srgbClr val="3D3773"/>
                </a:solidFill>
              </a:rPr>
              <a:t>#3.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группе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84803" y="-12222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4731" y="118817"/>
            <a:ext cx="3313470" cy="641868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2" name="Прямоугольник 71"/>
          <p:cNvSpPr/>
          <p:nvPr/>
        </p:nvSpPr>
        <p:spPr>
          <a:xfrm rot="10800000">
            <a:off x="11611897" y="47506"/>
            <a:ext cx="403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5777" y="259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</a:rPr>
              <a:t>Модератор: </a:t>
            </a:r>
            <a:r>
              <a:rPr lang="ru-RU" b="1" dirty="0"/>
              <a:t>Леонтьева Елена Валерьяновна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директор </a:t>
            </a:r>
            <a:r>
              <a:rPr lang="ru-RU" dirty="0"/>
              <a:t>МБОУ «СОШ № 198» ЗАТО Северск 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640" y="2811419"/>
            <a:ext cx="164615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Аудитория </a:t>
            </a:r>
            <a:r>
              <a:rPr lang="ru-RU" dirty="0" smtClean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334</a:t>
            </a:r>
            <a:endParaRPr lang="ru-RU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4100" name="Picture 4" descr="Главная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27" y="3353743"/>
            <a:ext cx="3752850" cy="33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2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33601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302455" y="1149320"/>
            <a:ext cx="9511171" cy="1305908"/>
            <a:chOff x="3240897" y="6216268"/>
            <a:chExt cx="4486607" cy="1162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3261333" y="6216268"/>
              <a:ext cx="4466171" cy="111413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57695" y="6274213"/>
              <a:ext cx="424937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Траектория индивидуального роста педагога через использование результатов оценочных процедур обучающихся:</a:t>
              </a:r>
            </a:p>
            <a:p>
              <a:r>
                <a:rPr lang="ru-RU" sz="2400" b="1" dirty="0">
                  <a:solidFill>
                    <a:schemeClr val="bg1"/>
                  </a:solidFill>
                </a:rPr>
                <a:t> управленческие аспекты работы с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кадрами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40897" y="6228946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0800000">
              <a:off x="7191881" y="6310284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4339321" y="204781"/>
            <a:ext cx="71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D3773"/>
                </a:solidFill>
              </a:rPr>
              <a:t>Такт </a:t>
            </a:r>
            <a:r>
              <a:rPr lang="en-US" sz="3200" b="1" dirty="0">
                <a:solidFill>
                  <a:srgbClr val="3D3773"/>
                </a:solidFill>
              </a:rPr>
              <a:t>#3.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группе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84803" y="-12222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4731" y="118817"/>
            <a:ext cx="3313470" cy="641868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2" name="Прямоугольник 71"/>
          <p:cNvSpPr/>
          <p:nvPr/>
        </p:nvSpPr>
        <p:spPr>
          <a:xfrm rot="10800000">
            <a:off x="11611897" y="47506"/>
            <a:ext cx="403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5777" y="259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</a:rPr>
              <a:t>Модератор: </a:t>
            </a:r>
            <a:r>
              <a:rPr lang="ru-RU" b="1" dirty="0" err="1"/>
              <a:t>Смолякова</a:t>
            </a:r>
            <a:r>
              <a:rPr lang="ru-RU" b="1" dirty="0"/>
              <a:t> Диана Викторовна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директор </a:t>
            </a:r>
            <a:r>
              <a:rPr lang="ru-RU" dirty="0"/>
              <a:t>МАОУ Лицей № 7 г. Томска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640" y="2811419"/>
            <a:ext cx="163172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Аудитория </a:t>
            </a:r>
            <a:r>
              <a:rPr lang="ru-RU" dirty="0" smtClean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333</a:t>
            </a:r>
            <a:endParaRPr lang="ru-RU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Интерактивная сеть организаций и проектов вовлечения обучающихся и  студентов в активную социальную практик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21" y="3627458"/>
            <a:ext cx="7697159" cy="21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01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33601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302455" y="1149320"/>
            <a:ext cx="9511171" cy="1305908"/>
            <a:chOff x="3240897" y="6216268"/>
            <a:chExt cx="4486607" cy="11628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3261333" y="6216268"/>
              <a:ext cx="4466171" cy="11141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48969" y="6393177"/>
              <a:ext cx="4249373" cy="739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</a:rPr>
                <a:t>Инструкция по организации эффективной работы по оценке качества </a:t>
              </a:r>
              <a:r>
                <a:rPr lang="ru-RU" sz="2400" b="1" dirty="0" smtClean="0">
                  <a:solidFill>
                    <a:schemeClr val="bg2">
                      <a:lumMod val="50000"/>
                    </a:schemeClr>
                  </a:solidFill>
                </a:rPr>
                <a:t>образования</a:t>
              </a:r>
              <a:endParaRPr lang="ru-RU" sz="2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40897" y="6228946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2">
                      <a:lumMod val="50000"/>
                    </a:schemeClr>
                  </a:solidFill>
                </a:rPr>
                <a:t>[</a:t>
              </a:r>
              <a:endParaRPr lang="ru-RU" sz="7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0800000">
              <a:off x="7191881" y="6310284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2">
                      <a:lumMod val="50000"/>
                    </a:schemeClr>
                  </a:solidFill>
                </a:rPr>
                <a:t>[</a:t>
              </a:r>
              <a:endParaRPr lang="ru-RU" sz="7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4339321" y="204781"/>
            <a:ext cx="71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D3773"/>
                </a:solidFill>
              </a:rPr>
              <a:t>Такт </a:t>
            </a:r>
            <a:r>
              <a:rPr lang="en-US" sz="3200" b="1" dirty="0">
                <a:solidFill>
                  <a:srgbClr val="3D3773"/>
                </a:solidFill>
              </a:rPr>
              <a:t>#3.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группе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84803" y="-12222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4731" y="118817"/>
            <a:ext cx="3313470" cy="641868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2" name="Прямоугольник 71"/>
          <p:cNvSpPr/>
          <p:nvPr/>
        </p:nvSpPr>
        <p:spPr>
          <a:xfrm rot="10800000">
            <a:off x="11611897" y="47506"/>
            <a:ext cx="403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5777" y="259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</a:rPr>
              <a:t>Модератор: </a:t>
            </a:r>
            <a:r>
              <a:rPr lang="ru-RU" b="1" dirty="0"/>
              <a:t>Панова Елена Владимировна,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проректор </a:t>
            </a:r>
            <a:r>
              <a:rPr lang="ru-RU" dirty="0"/>
              <a:t>ТОИПКРО 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640" y="2811419"/>
            <a:ext cx="164615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Аудитория </a:t>
            </a:r>
            <a:r>
              <a:rPr lang="ru-RU" dirty="0" smtClean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334</a:t>
            </a:r>
            <a:endParaRPr lang="ru-RU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15103161">
            <a:off x="5963890" y="2487381"/>
            <a:ext cx="3840594" cy="4093219"/>
          </a:xfrm>
          <a:prstGeom prst="circularArrow">
            <a:avLst>
              <a:gd name="adj1" fmla="val 4061"/>
              <a:gd name="adj2" fmla="val 666353"/>
              <a:gd name="adj3" fmla="val 20539185"/>
              <a:gd name="adj4" fmla="val 2805089"/>
              <a:gd name="adj5" fmla="val 5433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98327" y="2572701"/>
            <a:ext cx="1512168" cy="57606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Цели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15697" y="3508805"/>
            <a:ext cx="2067006" cy="80694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Показатели, методы сбора информации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00662" y="4862839"/>
            <a:ext cx="1710033" cy="70658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Мониторинг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18739" y="5876586"/>
            <a:ext cx="2130896" cy="74799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Анализ, адресные рекомендации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10095" y="4874819"/>
            <a:ext cx="2110131" cy="73538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Меры, управленческие решения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38087" y="3569875"/>
            <a:ext cx="2175126" cy="80302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Анализ эффективности принятых мер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8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33601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302455" y="1149324"/>
            <a:ext cx="9511171" cy="1251164"/>
            <a:chOff x="3240897" y="6216268"/>
            <a:chExt cx="4486607" cy="1114137"/>
          </a:xfrm>
          <a:solidFill>
            <a:srgbClr val="31C373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3261333" y="6216268"/>
              <a:ext cx="4466171" cy="11141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78131" y="6379015"/>
              <a:ext cx="4249373" cy="7399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Цифровые уроки пандемии: управленческие решения в традиционном образовании 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40897" y="6228946"/>
              <a:ext cx="237234" cy="10688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0800000">
              <a:off x="7375801" y="6238901"/>
              <a:ext cx="351703" cy="106887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4339321" y="204781"/>
            <a:ext cx="71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D3773"/>
                </a:solidFill>
              </a:rPr>
              <a:t>Такт </a:t>
            </a:r>
            <a:r>
              <a:rPr lang="en-US" sz="3200" b="1" dirty="0">
                <a:solidFill>
                  <a:srgbClr val="3D3773"/>
                </a:solidFill>
              </a:rPr>
              <a:t>#3.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группе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84803" y="-12222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4731" y="118817"/>
            <a:ext cx="3313470" cy="641868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2" name="Прямоугольник 71"/>
          <p:cNvSpPr/>
          <p:nvPr/>
        </p:nvSpPr>
        <p:spPr>
          <a:xfrm rot="10800000">
            <a:off x="11611897" y="47506"/>
            <a:ext cx="403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5777" y="259312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</a:rPr>
              <a:t>Модератор: </a:t>
            </a:r>
            <a:r>
              <a:rPr lang="ru-RU" b="1" dirty="0"/>
              <a:t>Чащина Юлия Алексеевна,</a:t>
            </a:r>
            <a:r>
              <a:rPr lang="ru-RU" dirty="0"/>
              <a:t> </a:t>
            </a:r>
            <a:r>
              <a:rPr lang="ru-RU" dirty="0" smtClean="0"/>
              <a:t>заведующий </a:t>
            </a:r>
            <a:r>
              <a:rPr lang="ru-RU" dirty="0"/>
              <a:t>центром непрерывного повышения профессионального мастерства педагогических </a:t>
            </a:r>
            <a:r>
              <a:rPr lang="ru-RU" dirty="0" smtClean="0"/>
              <a:t>работников ТОИПКРО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640" y="2811419"/>
            <a:ext cx="163172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Аудитория </a:t>
            </a:r>
            <a:r>
              <a:rPr lang="ru-RU" dirty="0" smtClean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333</a:t>
            </a:r>
            <a:endParaRPr lang="ru-RU" dirty="0">
              <a:solidFill>
                <a:schemeClr val="bg1"/>
              </a:solidFill>
              <a:latin typeface="Corbel" panose="020B0503020204020204" pitchFamily="34" charset="0"/>
              <a:ea typeface="Calibri" panose="020F0502020204030204" pitchFamily="34" charset="0"/>
            </a:endParaRPr>
          </a:p>
        </p:txBody>
      </p:sp>
      <p:pic>
        <p:nvPicPr>
          <p:cNvPr id="7170" name="Picture 2" descr="В Минцифре планируют научить 6 миллионов украинцев цифровым навыкам за 3  года | Экономическая прав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55" y="3635630"/>
            <a:ext cx="5681570" cy="307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4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133599" y="4380904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33600" y="5303731"/>
            <a:ext cx="10058399" cy="1284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33601" y="1122862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6673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" y="275303"/>
            <a:ext cx="3805084" cy="757083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799427" y="1146126"/>
            <a:ext cx="74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#1. </a:t>
            </a:r>
            <a:r>
              <a:rPr lang="ru-RU" sz="3200" b="1" dirty="0" smtClean="0">
                <a:solidFill>
                  <a:srgbClr val="3D3773"/>
                </a:solidFill>
              </a:rPr>
              <a:t>Вводная ведущего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9765" y="837528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833234" y="1109689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3601" y="3258855"/>
            <a:ext cx="100583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61080" y="5943248"/>
            <a:ext cx="525054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t>14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33601" y="2174041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799427" y="2174041"/>
            <a:ext cx="948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2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Вводная от ключевых спикеров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9765" y="186544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9971445" y="1993508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9427" y="3264209"/>
            <a:ext cx="74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3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группах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9765" y="2955611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7474634" y="3161115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9427" y="4323207"/>
            <a:ext cx="903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Такт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Защита и экспертиза проектов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9765" y="4014609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9753759" y="4314850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99427" y="5381489"/>
            <a:ext cx="9778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5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>
                <a:solidFill>
                  <a:srgbClr val="3D3773"/>
                </a:solidFill>
              </a:rPr>
              <a:t>Разработка и отправка методических </a:t>
            </a:r>
            <a:endParaRPr lang="ru-RU" sz="3200" b="1" dirty="0" smtClean="0">
              <a:solidFill>
                <a:srgbClr val="3D3773"/>
              </a:solidFill>
            </a:endParaRPr>
          </a:p>
          <a:p>
            <a:r>
              <a:rPr lang="ru-RU" sz="3200" b="1" dirty="0" smtClean="0">
                <a:solidFill>
                  <a:srgbClr val="3D3773"/>
                </a:solidFill>
              </a:rPr>
              <a:t>писем </a:t>
            </a:r>
            <a:r>
              <a:rPr lang="ru-RU" sz="3200" b="1" dirty="0">
                <a:solidFill>
                  <a:srgbClr val="3D3773"/>
                </a:solidFill>
              </a:rPr>
              <a:t>в МОУО и </a:t>
            </a:r>
            <a:r>
              <a:rPr lang="ru-RU" sz="3200" b="1" dirty="0" smtClean="0">
                <a:solidFill>
                  <a:srgbClr val="3D3773"/>
                </a:solidFill>
              </a:rPr>
              <a:t>ОО </a:t>
            </a:r>
            <a:r>
              <a:rPr lang="ru-RU" sz="3200" b="1" dirty="0">
                <a:solidFill>
                  <a:srgbClr val="3D3773"/>
                </a:solidFill>
              </a:rPr>
              <a:t>– </a:t>
            </a:r>
            <a:r>
              <a:rPr lang="ru-RU" sz="3200" b="1" dirty="0" smtClean="0">
                <a:solidFill>
                  <a:srgbClr val="3D3773"/>
                </a:solidFill>
              </a:rPr>
              <a:t>до 1.09.2021 г.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51580" y="5274277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pic>
        <p:nvPicPr>
          <p:cNvPr id="8198" name="Picture 6" descr="Иконка Галочка в стиле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91" y="425155"/>
            <a:ext cx="1099368" cy="1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Иконка Галочка в стиле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91" y="1465925"/>
            <a:ext cx="1099368" cy="1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Иконка Галочка в стиле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387" y="2530193"/>
            <a:ext cx="1099368" cy="1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 rot="10800000">
            <a:off x="11072996" y="5460956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133599" y="4380904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33600" y="5303731"/>
            <a:ext cx="10058399" cy="1284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33601" y="1122862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6673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" y="275303"/>
            <a:ext cx="3805084" cy="757083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799427" y="1146126"/>
            <a:ext cx="74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#1. </a:t>
            </a:r>
            <a:r>
              <a:rPr lang="ru-RU" sz="3200" b="1" dirty="0" smtClean="0">
                <a:solidFill>
                  <a:srgbClr val="3D3773"/>
                </a:solidFill>
              </a:rPr>
              <a:t>Вводная ведущего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9765" y="837528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7833234" y="1109689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3601" y="3258855"/>
            <a:ext cx="100583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61080" y="5943248"/>
            <a:ext cx="525054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t>15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33601" y="2174041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799427" y="2174041"/>
            <a:ext cx="948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2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Вводная от ключевых спикеров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9765" y="186544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9971445" y="1993508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9427" y="3264209"/>
            <a:ext cx="74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3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группах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9765" y="2955611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7474634" y="3161115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9427" y="4323207"/>
            <a:ext cx="903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4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Защита и экспертиза проектов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9765" y="4014609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9753759" y="4314850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99427" y="5381489"/>
            <a:ext cx="9778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Такт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#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Разработка и отправка методических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писем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 МОУО 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 1.09.2021 г.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51580" y="5274277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pic>
        <p:nvPicPr>
          <p:cNvPr id="8198" name="Picture 6" descr="Иконка Галочка в стиле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91" y="425155"/>
            <a:ext cx="1099368" cy="1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Иконка Галочка в стиле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291" y="1465925"/>
            <a:ext cx="1099368" cy="1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Иконка Галочка в стиле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387" y="2530193"/>
            <a:ext cx="1099368" cy="1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Иконка Галочка в стиле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24" y="3646897"/>
            <a:ext cx="1099368" cy="1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 rot="10800000">
            <a:off x="10914006" y="5439911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76226" y="2211615"/>
            <a:ext cx="6143624" cy="24347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Стратегическая сессия </a:t>
            </a:r>
            <a:br>
              <a:rPr lang="ru-RU" sz="4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ru-RU" sz="4800" b="1" dirty="0" smtClean="0">
                <a:solidFill>
                  <a:srgbClr val="1E358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«Качество и цифра»</a:t>
            </a:r>
            <a:endParaRPr lang="ru-RU" sz="4800" b="1" dirty="0">
              <a:solidFill>
                <a:srgbClr val="1E3584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68324" y="3995881"/>
            <a:ext cx="5125619" cy="6723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z="200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Замятина Оксана Михайловна, </a:t>
            </a:r>
            <a:endParaRPr lang="ru-RU" sz="2005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200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ведущий, ректор ТОИПКРО</a:t>
            </a:r>
            <a:endParaRPr lang="ru-RU" sz="2005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7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AD56BE-3BB1-4566-BB60-9DD79B2DBDD1}"/>
              </a:ext>
            </a:extLst>
          </p:cNvPr>
          <p:cNvSpPr/>
          <p:nvPr/>
        </p:nvSpPr>
        <p:spPr>
          <a:xfrm>
            <a:off x="1" y="5396948"/>
            <a:ext cx="12192000" cy="1333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76897" y="216309"/>
            <a:ext cx="3313470" cy="641868"/>
            <a:chOff x="4119716" y="786581"/>
            <a:chExt cx="3795252" cy="8259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19" y="-307679"/>
            <a:ext cx="1586146" cy="1586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" y="162850"/>
            <a:ext cx="632064" cy="632064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1196179" y="1255887"/>
            <a:ext cx="2800602" cy="998533"/>
          </a:xfrm>
          <a:prstGeom prst="rect">
            <a:avLst/>
          </a:prstGeom>
          <a:solidFill>
            <a:srgbClr val="DAD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956590" y="1255888"/>
            <a:ext cx="2842942" cy="882680"/>
          </a:xfrm>
          <a:prstGeom prst="rect">
            <a:avLst/>
          </a:prstGeom>
          <a:solidFill>
            <a:srgbClr val="DAD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4508547" y="1255888"/>
            <a:ext cx="2949448" cy="882680"/>
          </a:xfrm>
          <a:prstGeom prst="rect">
            <a:avLst/>
          </a:prstGeom>
          <a:solidFill>
            <a:srgbClr val="DAD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580555" y="1346480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Мотивирующий мониторинг </a:t>
            </a:r>
            <a:r>
              <a:rPr lang="ru-RU" sz="1400" b="1" dirty="0" err="1">
                <a:latin typeface="Arial Black" panose="020B0A04020102020204" pitchFamily="34" charset="0"/>
                <a:cs typeface="Arial" pitchFamily="34" charset="0"/>
              </a:rPr>
              <a:t>Минпросвещения</a:t>
            </a:r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 России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9855" y="1346480"/>
            <a:ext cx="31683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Оценка механизмов управления качеством образования</a:t>
            </a:r>
            <a:endParaRPr lang="en-US" sz="1400" b="1" dirty="0">
              <a:latin typeface="Arial Black" panose="020B0A04020102020204" pitchFamily="34" charset="0"/>
              <a:cs typeface="Arial" pitchFamily="34" charset="0"/>
            </a:endParaRPr>
          </a:p>
          <a:p>
            <a:pPr algn="ctr"/>
            <a:r>
              <a:rPr lang="en-US" sz="1100" b="1" dirty="0">
                <a:latin typeface="Arial Black" panose="020B0A04020102020204" pitchFamily="34" charset="0"/>
                <a:cs typeface="Arial" pitchFamily="34" charset="0"/>
              </a:rPr>
              <a:t>(</a:t>
            </a:r>
            <a:r>
              <a:rPr lang="ru-RU" sz="1100" b="1" dirty="0">
                <a:latin typeface="Arial Black" panose="020B0A04020102020204" pitchFamily="34" charset="0"/>
                <a:cs typeface="Arial" pitchFamily="34" charset="0"/>
              </a:rPr>
              <a:t>критерии Станченко)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48907" y="1346480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Рейтинг </a:t>
            </a:r>
            <a:r>
              <a:rPr lang="ru-RU" sz="1400" b="1" dirty="0" err="1">
                <a:latin typeface="Arial Black" panose="020B0A04020102020204" pitchFamily="34" charset="0"/>
                <a:cs typeface="Arial" pitchFamily="34" charset="0"/>
              </a:rPr>
              <a:t>Рособрнадзора</a:t>
            </a:r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 субъектов РФ </a:t>
            </a:r>
          </a:p>
          <a:p>
            <a:pPr algn="ctr"/>
            <a:r>
              <a:rPr lang="ru-RU" sz="1400" b="1" dirty="0">
                <a:latin typeface="Arial Black" panose="020B0A04020102020204" pitchFamily="34" charset="0"/>
                <a:cs typeface="Arial" pitchFamily="34" charset="0"/>
              </a:rPr>
              <a:t>по качеству образования </a:t>
            </a:r>
          </a:p>
        </p:txBody>
      </p:sp>
      <p:sp>
        <p:nvSpPr>
          <p:cNvPr id="76" name="Левая круглая скобка 75"/>
          <p:cNvSpPr/>
          <p:nvPr/>
        </p:nvSpPr>
        <p:spPr>
          <a:xfrm>
            <a:off x="1142619" y="1130456"/>
            <a:ext cx="53560" cy="3410216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евая круглая скобка 76"/>
          <p:cNvSpPr/>
          <p:nvPr/>
        </p:nvSpPr>
        <p:spPr>
          <a:xfrm>
            <a:off x="4436539" y="1130455"/>
            <a:ext cx="82403" cy="3410483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Левая круглая скобка 77"/>
          <p:cNvSpPr/>
          <p:nvPr/>
        </p:nvSpPr>
        <p:spPr>
          <a:xfrm>
            <a:off x="7892922" y="1130455"/>
            <a:ext cx="76839" cy="3410217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Левая круглая скобка 78"/>
          <p:cNvSpPr/>
          <p:nvPr/>
        </p:nvSpPr>
        <p:spPr>
          <a:xfrm flipH="1">
            <a:off x="4022939" y="1130456"/>
            <a:ext cx="53560" cy="3410216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Левая круглая скобка 79"/>
          <p:cNvSpPr/>
          <p:nvPr/>
        </p:nvSpPr>
        <p:spPr>
          <a:xfrm flipH="1">
            <a:off x="7460874" y="1139456"/>
            <a:ext cx="82403" cy="3401216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Левая круглая скобка 80"/>
          <p:cNvSpPr/>
          <p:nvPr/>
        </p:nvSpPr>
        <p:spPr>
          <a:xfrm flipH="1">
            <a:off x="10773242" y="1130455"/>
            <a:ext cx="76839" cy="3410217"/>
          </a:xfrm>
          <a:prstGeom prst="leftBracket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436539" y="2141782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победители и призеры Всероссийской олимпиады школьников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71298" y="277321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19EB4"/>
                </a:solidFill>
              </a:rPr>
              <a:t>поступление в вузы и учреждения СПО своего региона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524771" y="2110228"/>
            <a:ext cx="1018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>
                <a:solidFill>
                  <a:srgbClr val="F38221"/>
                </a:solidFill>
                <a:latin typeface="Arial Narrow" panose="020B0606020202030204" pitchFamily="34" charset="0"/>
              </a:rPr>
              <a:t>ЕГЭ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52449" y="3134126"/>
            <a:ext cx="298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охват детей дополнительным образованием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26746" y="3318277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38221"/>
                </a:solidFill>
              </a:rPr>
              <a:t>ВПР  ОГЭ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54947" y="3741749"/>
            <a:ext cx="291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количество руководящих работников в расчете на 10 педагогических работников в образовательной организации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08547" y="4020540"/>
            <a:ext cx="29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119EB4"/>
                </a:solidFill>
              </a:rPr>
              <a:t>аналитика </a:t>
            </a:r>
          </a:p>
          <a:p>
            <a:pPr algn="r"/>
            <a:r>
              <a:rPr lang="ru-RU" sz="1400" b="1" dirty="0">
                <a:solidFill>
                  <a:srgbClr val="119EB4"/>
                </a:solidFill>
              </a:rPr>
              <a:t>и интерпретация результатов ГИА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956590" y="2307339"/>
            <a:ext cx="2910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119EB4"/>
                </a:solidFill>
              </a:rPr>
              <a:t>аналитика </a:t>
            </a:r>
          </a:p>
          <a:p>
            <a:pPr algn="r"/>
            <a:r>
              <a:rPr lang="ru-RU" sz="1400" b="1" dirty="0">
                <a:solidFill>
                  <a:srgbClr val="119EB4"/>
                </a:solidFill>
              </a:rPr>
              <a:t>и интерпретация результатов ГИА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28927" y="2120742"/>
            <a:ext cx="29741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F38221"/>
                </a:solidFill>
              </a:rPr>
              <a:t>объективность оценочных процедур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930432" y="2345477"/>
            <a:ext cx="2910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использование компьютеров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938993" y="2682326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38221"/>
                </a:solidFill>
                <a:latin typeface="Arial Narrow" panose="020B0606020202030204" pitchFamily="34" charset="0"/>
              </a:rPr>
              <a:t>ЕГЭ</a:t>
            </a:r>
            <a:endParaRPr lang="ru-RU" sz="4400" dirty="0">
              <a:solidFill>
                <a:srgbClr val="F38221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901010" y="2737654"/>
            <a:ext cx="189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функциональная</a:t>
            </a:r>
          </a:p>
          <a:p>
            <a:pPr algn="r"/>
            <a:r>
              <a:rPr lang="ru-RU" dirty="0"/>
              <a:t>грамотность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85979" y="33345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19EB4"/>
                </a:solidFill>
              </a:rPr>
              <a:t>поступление в вузы и учреждения СПО своего региона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469407" y="3722744"/>
            <a:ext cx="12697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/>
              <a:t>использование лабораторного оборудования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985979" y="3663510"/>
            <a:ext cx="20432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достижение минимального уровня подготовки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09975" y="2283219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38221"/>
                </a:solidFill>
              </a:rPr>
              <a:t>система оценки качества подготовки обучающихся</a:t>
            </a:r>
          </a:p>
          <a:p>
            <a:r>
              <a:rPr lang="ru-RU" sz="1400" b="1" dirty="0">
                <a:solidFill>
                  <a:srgbClr val="F38221"/>
                </a:solidFill>
              </a:rPr>
              <a:t>(ЕГЭ, ОГЭ, ВПР)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366450" y="3841497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ШНОР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29891" y="3579889"/>
            <a:ext cx="2712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19EB4"/>
                </a:solidFill>
              </a:rPr>
              <a:t>самоопределение и профессиональная ориентация обучающихся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96179" y="4248285"/>
            <a:ext cx="29741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F38221"/>
                </a:solidFill>
              </a:rPr>
              <a:t>объективность оценочных процедур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042645" y="2660825"/>
            <a:ext cx="194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мониторинг эффективности руководителей образовательных организаций региона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33043" y="388841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качество дошкольного образования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238719" y="297416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воспитание </a:t>
            </a:r>
          </a:p>
          <a:p>
            <a:pPr algn="ctr"/>
            <a:r>
              <a:rPr lang="ru-RU" sz="1200" b="1" dirty="0"/>
              <a:t>и социализация</a:t>
            </a:r>
          </a:p>
        </p:txBody>
      </p:sp>
      <p:sp>
        <p:nvSpPr>
          <p:cNvPr id="104" name="Двойная стрелка влево/вправо 103"/>
          <p:cNvSpPr/>
          <p:nvPr/>
        </p:nvSpPr>
        <p:spPr>
          <a:xfrm>
            <a:off x="4048777" y="2768558"/>
            <a:ext cx="413313" cy="185120"/>
          </a:xfrm>
          <a:prstGeom prst="leftRightArrow">
            <a:avLst/>
          </a:prstGeom>
          <a:solidFill>
            <a:srgbClr val="3D3773"/>
          </a:solidFill>
          <a:ln>
            <a:solidFill>
              <a:srgbClr val="3D377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Двойная стрелка влево/вправо 104"/>
          <p:cNvSpPr/>
          <p:nvPr/>
        </p:nvSpPr>
        <p:spPr>
          <a:xfrm>
            <a:off x="7517571" y="2768558"/>
            <a:ext cx="413313" cy="185120"/>
          </a:xfrm>
          <a:prstGeom prst="leftRightArrow">
            <a:avLst/>
          </a:prstGeom>
          <a:solidFill>
            <a:srgbClr val="3D3773"/>
          </a:solidFill>
          <a:ln>
            <a:solidFill>
              <a:srgbClr val="3D3773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Скругленная соединительная линия 105"/>
          <p:cNvCxnSpPr>
            <a:stCxn id="100" idx="2"/>
            <a:endCxn id="96" idx="2"/>
          </p:cNvCxnSpPr>
          <p:nvPr/>
        </p:nvCxnSpPr>
        <p:spPr>
          <a:xfrm rot="16200000" flipH="1">
            <a:off x="5845419" y="1378509"/>
            <a:ext cx="12700" cy="6324327"/>
          </a:xfrm>
          <a:prstGeom prst="curvedConnector3">
            <a:avLst>
              <a:gd name="adj1" fmla="val 4800000"/>
            </a:avLst>
          </a:prstGeom>
          <a:ln w="76200">
            <a:solidFill>
              <a:srgbClr val="3D3773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1861A4-9F5E-4B21-B895-202C2D8CEF9B}"/>
              </a:ext>
            </a:extLst>
          </p:cNvPr>
          <p:cNvSpPr txBox="1"/>
          <p:nvPr/>
        </p:nvSpPr>
        <p:spPr>
          <a:xfrm>
            <a:off x="-20201" y="5380576"/>
            <a:ext cx="18774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3D3773"/>
                </a:solidFill>
                <a:latin typeface="Arial Black" panose="020B0A04020102020204" pitchFamily="34" charset="0"/>
              </a:rPr>
              <a:t>Группы </a:t>
            </a:r>
          </a:p>
          <a:p>
            <a:pPr algn="r"/>
            <a:r>
              <a:rPr lang="ru-RU" sz="1400" dirty="0">
                <a:solidFill>
                  <a:srgbClr val="3D3773"/>
                </a:solidFill>
                <a:latin typeface="Arial Black" panose="020B0A04020102020204" pitchFamily="34" charset="0"/>
              </a:rPr>
              <a:t>показателей </a:t>
            </a:r>
          </a:p>
          <a:p>
            <a:pPr algn="r"/>
            <a:r>
              <a:rPr lang="ru-RU" sz="1400" dirty="0">
                <a:solidFill>
                  <a:srgbClr val="3D3773"/>
                </a:solidFill>
                <a:latin typeface="Arial Black" panose="020B0A04020102020204" pitchFamily="34" charset="0"/>
              </a:rPr>
              <a:t>эффективности </a:t>
            </a:r>
          </a:p>
          <a:p>
            <a:pPr algn="r"/>
            <a:r>
              <a:rPr lang="ru-RU" sz="1400" dirty="0">
                <a:solidFill>
                  <a:srgbClr val="3D3773"/>
                </a:solidFill>
                <a:latin typeface="Arial Black" panose="020B0A04020102020204" pitchFamily="34" charset="0"/>
              </a:rPr>
              <a:t>системы </a:t>
            </a:r>
          </a:p>
          <a:p>
            <a:pPr algn="r"/>
            <a:r>
              <a:rPr lang="ru-RU" sz="1400" dirty="0">
                <a:solidFill>
                  <a:srgbClr val="3D3773"/>
                </a:solidFill>
                <a:latin typeface="Arial Black" panose="020B0A04020102020204" pitchFamily="34" charset="0"/>
              </a:rPr>
              <a:t>образования </a:t>
            </a:r>
          </a:p>
          <a:p>
            <a:pPr algn="r"/>
            <a:r>
              <a:rPr lang="ru-RU" sz="1400" dirty="0">
                <a:solidFill>
                  <a:srgbClr val="3D3773"/>
                </a:solidFill>
                <a:latin typeface="Arial Black" panose="020B0A04020102020204" pitchFamily="34" charset="0"/>
              </a:rPr>
              <a:t>в регионе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DFE3212-2A7C-4768-BE82-FD7A68E64687}"/>
              </a:ext>
            </a:extLst>
          </p:cNvPr>
          <p:cNvCxnSpPr>
            <a:cxnSpLocks/>
          </p:cNvCxnSpPr>
          <p:nvPr/>
        </p:nvCxnSpPr>
        <p:spPr>
          <a:xfrm>
            <a:off x="1936751" y="5396948"/>
            <a:ext cx="0" cy="1333664"/>
          </a:xfrm>
          <a:prstGeom prst="line">
            <a:avLst/>
          </a:prstGeom>
          <a:ln w="57150">
            <a:solidFill>
              <a:srgbClr val="3D37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B4D1A7E5-B095-4008-80EF-EECE382B84E8}"/>
              </a:ext>
            </a:extLst>
          </p:cNvPr>
          <p:cNvSpPr/>
          <p:nvPr/>
        </p:nvSpPr>
        <p:spPr>
          <a:xfrm>
            <a:off x="1936751" y="5903844"/>
            <a:ext cx="196840" cy="333548"/>
          </a:xfrm>
          <a:prstGeom prst="rightArrow">
            <a:avLst/>
          </a:prstGeom>
          <a:solidFill>
            <a:srgbClr val="3D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круглая скобка 16">
            <a:extLst>
              <a:ext uri="{FF2B5EF4-FFF2-40B4-BE49-F238E27FC236}">
                <a16:creationId xmlns:a16="http://schemas.microsoft.com/office/drawing/2014/main" id="{F8755814-BF3C-44E4-B08E-18EAB46C2934}"/>
              </a:ext>
            </a:extLst>
          </p:cNvPr>
          <p:cNvSpPr/>
          <p:nvPr/>
        </p:nvSpPr>
        <p:spPr>
          <a:xfrm>
            <a:off x="2324576" y="5511520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Левая круглая скобка 57">
            <a:extLst>
              <a:ext uri="{FF2B5EF4-FFF2-40B4-BE49-F238E27FC236}">
                <a16:creationId xmlns:a16="http://schemas.microsoft.com/office/drawing/2014/main" id="{06764CD6-0D22-4029-A218-E8B01070AB7F}"/>
              </a:ext>
            </a:extLst>
          </p:cNvPr>
          <p:cNvSpPr/>
          <p:nvPr/>
        </p:nvSpPr>
        <p:spPr>
          <a:xfrm rot="10800000">
            <a:off x="5657912" y="5509424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3FBEF-CD4B-4961-81F1-9609ECF1CEAD}"/>
              </a:ext>
            </a:extLst>
          </p:cNvPr>
          <p:cNvSpPr txBox="1"/>
          <p:nvPr/>
        </p:nvSpPr>
        <p:spPr>
          <a:xfrm>
            <a:off x="2351476" y="5589751"/>
            <a:ext cx="3456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i="0" u="none" strike="noStrike" kern="1200" dirty="0">
                <a:effectLst/>
              </a:rPr>
              <a:t>Качество образования</a:t>
            </a:r>
            <a:endParaRPr lang="ru-RU" sz="1600" i="0" u="none" strike="noStrike" dirty="0">
              <a:effectLst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i="0" u="none" strike="noStrike" kern="1200" dirty="0">
                <a:effectLst/>
              </a:rPr>
              <a:t>Профессиональный рост педагога</a:t>
            </a:r>
            <a:endParaRPr lang="ru-RU" sz="1600" i="0" u="none" strike="noStrike" dirty="0">
              <a:effectLst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i="0" u="none" strike="noStrike" kern="1200" dirty="0">
                <a:effectLst/>
              </a:rPr>
              <a:t>Заработная плата и кадровая обеспеченность</a:t>
            </a:r>
            <a:endParaRPr lang="ru-RU" sz="1600" i="0" u="none" strike="noStrike" dirty="0">
              <a:effectLst/>
            </a:endParaRPr>
          </a:p>
        </p:txBody>
      </p:sp>
      <p:sp>
        <p:nvSpPr>
          <p:cNvPr id="60" name="Левая круглая скобка 59">
            <a:extLst>
              <a:ext uri="{FF2B5EF4-FFF2-40B4-BE49-F238E27FC236}">
                <a16:creationId xmlns:a16="http://schemas.microsoft.com/office/drawing/2014/main" id="{C9375E45-C287-4824-965A-BE483CB7B670}"/>
              </a:ext>
            </a:extLst>
          </p:cNvPr>
          <p:cNvSpPr/>
          <p:nvPr/>
        </p:nvSpPr>
        <p:spPr>
          <a:xfrm>
            <a:off x="6129388" y="5511802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Левая круглая скобка 60">
            <a:extLst>
              <a:ext uri="{FF2B5EF4-FFF2-40B4-BE49-F238E27FC236}">
                <a16:creationId xmlns:a16="http://schemas.microsoft.com/office/drawing/2014/main" id="{A693A2CE-AEF3-43CC-B47E-62D585157476}"/>
              </a:ext>
            </a:extLst>
          </p:cNvPr>
          <p:cNvSpPr/>
          <p:nvPr/>
        </p:nvSpPr>
        <p:spPr>
          <a:xfrm rot="10800000">
            <a:off x="7537521" y="5509424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Левая круглая скобка 62">
            <a:extLst>
              <a:ext uri="{FF2B5EF4-FFF2-40B4-BE49-F238E27FC236}">
                <a16:creationId xmlns:a16="http://schemas.microsoft.com/office/drawing/2014/main" id="{36DDC4B6-16C9-4EC0-B527-F428223F5795}"/>
              </a:ext>
            </a:extLst>
          </p:cNvPr>
          <p:cNvSpPr/>
          <p:nvPr/>
        </p:nvSpPr>
        <p:spPr>
          <a:xfrm>
            <a:off x="8001337" y="5511802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Левая круглая скобка 63">
            <a:extLst>
              <a:ext uri="{FF2B5EF4-FFF2-40B4-BE49-F238E27FC236}">
                <a16:creationId xmlns:a16="http://schemas.microsoft.com/office/drawing/2014/main" id="{3C0F4F10-019D-4F36-9784-824ED9DB3389}"/>
              </a:ext>
            </a:extLst>
          </p:cNvPr>
          <p:cNvSpPr/>
          <p:nvPr/>
        </p:nvSpPr>
        <p:spPr>
          <a:xfrm rot="10800000">
            <a:off x="9849738" y="5509424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Левая круглая скобка 65">
            <a:extLst>
              <a:ext uri="{FF2B5EF4-FFF2-40B4-BE49-F238E27FC236}">
                <a16:creationId xmlns:a16="http://schemas.microsoft.com/office/drawing/2014/main" id="{C0EBD89B-601C-493D-82A3-3E1825ADEA39}"/>
              </a:ext>
            </a:extLst>
          </p:cNvPr>
          <p:cNvSpPr/>
          <p:nvPr/>
        </p:nvSpPr>
        <p:spPr>
          <a:xfrm>
            <a:off x="10340329" y="5520317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круглая скобка 66">
            <a:extLst>
              <a:ext uri="{FF2B5EF4-FFF2-40B4-BE49-F238E27FC236}">
                <a16:creationId xmlns:a16="http://schemas.microsoft.com/office/drawing/2014/main" id="{5BD2F9BE-0033-4D64-86CE-E9C54ADAF16E}"/>
              </a:ext>
            </a:extLst>
          </p:cNvPr>
          <p:cNvSpPr/>
          <p:nvPr/>
        </p:nvSpPr>
        <p:spPr>
          <a:xfrm rot="10800000">
            <a:off x="11562200" y="5517939"/>
            <a:ext cx="133704" cy="1148786"/>
          </a:xfrm>
          <a:prstGeom prst="leftBracket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99FF4-E927-48AF-AC6F-9DFEF28E0B00}"/>
              </a:ext>
            </a:extLst>
          </p:cNvPr>
          <p:cNvSpPr txBox="1"/>
          <p:nvPr/>
        </p:nvSpPr>
        <p:spPr>
          <a:xfrm>
            <a:off x="6156363" y="5791199"/>
            <a:ext cx="147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Работа </a:t>
            </a:r>
          </a:p>
          <a:p>
            <a:pPr algn="ctr"/>
            <a:r>
              <a:rPr lang="ru-RU" sz="1600" dirty="0"/>
              <a:t>с талантами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989800-427A-433B-9C64-C3D99445DB41}"/>
              </a:ext>
            </a:extLst>
          </p:cNvPr>
          <p:cNvSpPr txBox="1"/>
          <p:nvPr/>
        </p:nvSpPr>
        <p:spPr>
          <a:xfrm>
            <a:off x="8045617" y="5771392"/>
            <a:ext cx="189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Воспитание </a:t>
            </a:r>
          </a:p>
          <a:p>
            <a:pPr algn="ctr"/>
            <a:r>
              <a:rPr lang="ru-RU" sz="1600" dirty="0"/>
              <a:t>и профориентация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A05E5-3B5A-4444-87D4-31CD505005D6}"/>
              </a:ext>
            </a:extLst>
          </p:cNvPr>
          <p:cNvSpPr txBox="1"/>
          <p:nvPr/>
        </p:nvSpPr>
        <p:spPr>
          <a:xfrm>
            <a:off x="10159704" y="5778230"/>
            <a:ext cx="167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Цифровая зрелость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2446167-2106-4EA9-B95C-7633861F90A7}"/>
              </a:ext>
            </a:extLst>
          </p:cNvPr>
          <p:cNvSpPr txBox="1"/>
          <p:nvPr/>
        </p:nvSpPr>
        <p:spPr>
          <a:xfrm>
            <a:off x="4304308" y="127388"/>
            <a:ext cx="562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3D3773"/>
                </a:solidFill>
              </a:rPr>
              <a:t>Основные мониторинги системы образования Томской области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DBABFAD7-5BEE-4C2B-86EA-F05056BE97A6}"/>
              </a:ext>
            </a:extLst>
          </p:cNvPr>
          <p:cNvSpPr/>
          <p:nvPr/>
        </p:nvSpPr>
        <p:spPr>
          <a:xfrm>
            <a:off x="4538266" y="-135870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F6A8D712-0FCD-4C15-82AD-D2FFB76A172E}"/>
              </a:ext>
            </a:extLst>
          </p:cNvPr>
          <p:cNvSpPr/>
          <p:nvPr/>
        </p:nvSpPr>
        <p:spPr>
          <a:xfrm rot="10800000">
            <a:off x="9130250" y="4084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5831587" y="5933822"/>
            <a:ext cx="264414" cy="284874"/>
          </a:xfrm>
          <a:prstGeom prst="plus">
            <a:avLst>
              <a:gd name="adj" fmla="val 336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Крест 112"/>
          <p:cNvSpPr/>
          <p:nvPr/>
        </p:nvSpPr>
        <p:spPr>
          <a:xfrm>
            <a:off x="7704074" y="5941149"/>
            <a:ext cx="264414" cy="284874"/>
          </a:xfrm>
          <a:prstGeom prst="plus">
            <a:avLst>
              <a:gd name="adj" fmla="val 336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Крест 113"/>
          <p:cNvSpPr/>
          <p:nvPr/>
        </p:nvSpPr>
        <p:spPr>
          <a:xfrm>
            <a:off x="10027497" y="5941149"/>
            <a:ext cx="264414" cy="284874"/>
          </a:xfrm>
          <a:prstGeom prst="plus">
            <a:avLst>
              <a:gd name="adj" fmla="val 336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0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04308" y="212056"/>
            <a:ext cx="562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D3773"/>
                </a:solidFill>
              </a:rPr>
              <a:t>Показатели эффективности. Группа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909" y="-135870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6897" y="216309"/>
            <a:ext cx="3313470" cy="641868"/>
            <a:chOff x="4119716" y="786581"/>
            <a:chExt cx="3795252" cy="8259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Прямоугольник 8"/>
          <p:cNvSpPr/>
          <p:nvPr/>
        </p:nvSpPr>
        <p:spPr>
          <a:xfrm rot="10800000">
            <a:off x="9497997" y="14023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19" y="-307679"/>
            <a:ext cx="1586146" cy="1586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" y="162850"/>
            <a:ext cx="632064" cy="63206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61359"/>
              </p:ext>
            </p:extLst>
          </p:nvPr>
        </p:nvGraphicFramePr>
        <p:xfrm>
          <a:off x="346057" y="3896737"/>
          <a:ext cx="5859275" cy="282224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5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55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Ед. изм.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Значение показателя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Доля фонда оплаты труда педагогических работников в общем фонде оплаты труда работников ОО, ПОО и ОДОД в субъекте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08">
                <a:tc>
                  <a:txBody>
                    <a:bodyPr/>
                    <a:lstStyle/>
                    <a:p>
                      <a:r>
                        <a:rPr lang="ru-RU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Доля фонда оплаты труда руководящих работников в общем фонде оплаты труда работников ОО, ПОО и ОДОД в субъекте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Отношение средней заработной платы учителей к среднемесячному доходу от трудовой деятельности в субъекте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97,9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29">
                <a:tc>
                  <a:txBody>
                    <a:bodyPr/>
                    <a:lstStyle/>
                    <a:p>
                      <a:r>
                        <a:rPr lang="ru-RU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Количество обучающихся в расчете на 1 работника ОО, ПОО и ОДОД в субъекте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Доля численности педагогических работников в общей численности  работников ОО, ПОО и ОДОД в субъекте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%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58,7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Количество руководящих работников в расчете на 10 педагогических работников в ОО, ПОО и ОДОД в субъекте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1,11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Доля педагогических работников в возрасте до 35 лет в общей численности педагогических работников в субъекте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27,4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6057" y="1022071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D3773"/>
                </a:solidFill>
                <a:latin typeface="Arial Black" panose="020B0A04020102020204" pitchFamily="34" charset="0"/>
              </a:rPr>
              <a:t>Качество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057" y="3308513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D3773"/>
                </a:solidFill>
                <a:latin typeface="Arial Black" panose="020B0A04020102020204" pitchFamily="34" charset="0"/>
              </a:rPr>
              <a:t>Заработная плата </a:t>
            </a:r>
          </a:p>
          <a:p>
            <a:r>
              <a:rPr lang="ru-RU" dirty="0">
                <a:solidFill>
                  <a:srgbClr val="3D3773"/>
                </a:solidFill>
                <a:latin typeface="Arial Black" panose="020B0A04020102020204" pitchFamily="34" charset="0"/>
              </a:rPr>
              <a:t>и кадровая обеспеченность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69345"/>
              </p:ext>
            </p:extLst>
          </p:nvPr>
        </p:nvGraphicFramePr>
        <p:xfrm>
          <a:off x="346057" y="1374979"/>
          <a:ext cx="5859275" cy="18626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85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Ед. изм.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Значение показателя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</a:rPr>
                        <a:t>Достижение минимального уровня подготовки (ЕГЭ, ОГЭ, ВПР)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1" dirty="0"/>
                        <a:t>с марта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</a:rPr>
                        <a:t>Достижение высокого уровня подготовки (ЕГЭ, ОГЭ, ВПР)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/>
                        <a:t>с марта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</a:rPr>
                        <a:t>3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</a:rPr>
                        <a:t>Доля выпускников 11-х классов, получивших медаль «За особые успехи в учении», которые набрали по 1 из предметов ЕГЭ менее 70 баллов, в общей численности выпускников 11-х классов, получивших медаль «За особые успехи в учении»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</a:rPr>
                        <a:t>%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Средний балл субъекта РФ по направлению создания условий для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достижения</a:t>
                      </a:r>
                      <a:r>
                        <a:rPr lang="ru-RU" sz="900" dirty="0"/>
                        <a:t> результатов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0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Аналитика и интерпретация результатов 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60844"/>
              </p:ext>
            </p:extLst>
          </p:nvPr>
        </p:nvGraphicFramePr>
        <p:xfrm>
          <a:off x="6596692" y="1374979"/>
          <a:ext cx="5437156" cy="473965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057">
                  <a:extLst>
                    <a:ext uri="{9D8B030D-6E8A-4147-A177-3AD203B41FA5}">
                      <a16:colId xmlns:a16="http://schemas.microsoft.com/office/drawing/2014/main" val="2324344468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9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 изм.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Минимальное значение показателя, в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1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педагогических работников субъекта, для которых в Центрах непрерывного повышения профессионального мастерства педагогических работников были разработаны индивидуальные образовательные маршруты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от общей численности педагогических работников Томской области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2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 педагогических работников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% от общей численности педагогических работников Томской области</a:t>
                      </a: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3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проведенных мероприятий регионального уровня в рамках функционирования единой федеральной системы научно-методического сопровождения педагогических работников и управленческих кадров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 ед.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 ед.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ед.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4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образовательных организаций Томской области, принявших участие в программах повышения квалификации управленческих команд (руководителей и заместителей руководителей)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5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школ, реализующих целевую модель наставничества педагогических работников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школ Томской области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6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школ, управленческие команды которых вовлечены в систему </a:t>
                      </a:r>
                      <a:r>
                        <a:rPr lang="ru-RU" sz="900" dirty="0" err="1">
                          <a:effectLst/>
                        </a:rPr>
                        <a:t>менторства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 школ Томской области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3" marR="13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519690" y="1008523"/>
            <a:ext cx="475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D3773"/>
                </a:solidFill>
                <a:latin typeface="Arial Black" panose="020B0A04020102020204" pitchFamily="34" charset="0"/>
              </a:rPr>
              <a:t>Профессиональный рост педагога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8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79183" y="212056"/>
            <a:ext cx="635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D3773"/>
                </a:solidFill>
              </a:rPr>
              <a:t>Показатели эффективности. Группы 2-4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36" y="-135870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6897" y="216309"/>
            <a:ext cx="3313470" cy="641868"/>
            <a:chOff x="4119716" y="786581"/>
            <a:chExt cx="3795252" cy="8259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Прямоугольник 8"/>
          <p:cNvSpPr/>
          <p:nvPr/>
        </p:nvSpPr>
        <p:spPr>
          <a:xfrm rot="10800000">
            <a:off x="10027386" y="23648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019" y="-307679"/>
            <a:ext cx="1586146" cy="1586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" y="162850"/>
            <a:ext cx="632064" cy="632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775" y="843183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D3773"/>
                </a:solidFill>
                <a:latin typeface="Arial Black" panose="020B0A04020102020204" pitchFamily="34" charset="0"/>
              </a:rPr>
              <a:t>Работа с талантами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82529"/>
              </p:ext>
            </p:extLst>
          </p:nvPr>
        </p:nvGraphicFramePr>
        <p:xfrm>
          <a:off x="365775" y="1208405"/>
          <a:ext cx="7054200" cy="2709903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9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 изм.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Значение показателя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дипломов победителей и призеров заключительного этапа ВСОШ в расчете на 1000 школьников</a:t>
                      </a:r>
                      <a:r>
                        <a:rPr lang="ru-RU" sz="900" baseline="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7-11-х классов в субъекте РФ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Доля  участников регионального этапа ВСОШ</a:t>
                      </a:r>
                      <a:endParaRPr lang="ru-RU" sz="9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медалей, полученных на национальном чемпионате </a:t>
                      </a:r>
                      <a:r>
                        <a:rPr lang="ru-RU" sz="900" dirty="0" err="1">
                          <a:effectLst/>
                        </a:rPr>
                        <a:t>WorldSki</a:t>
                      </a:r>
                      <a:r>
                        <a:rPr lang="en-US" sz="900" dirty="0" err="1">
                          <a:effectLst/>
                        </a:rPr>
                        <a:t>lls</a:t>
                      </a:r>
                      <a:r>
                        <a:rPr lang="ru-RU" sz="900" dirty="0">
                          <a:effectLst/>
                        </a:rPr>
                        <a:t> в расчете на </a:t>
                      </a:r>
                      <a:r>
                        <a:rPr lang="en-US" sz="900" dirty="0">
                          <a:effectLst/>
                        </a:rPr>
                        <a:t>100 </a:t>
                      </a:r>
                      <a:r>
                        <a:rPr lang="ru-RU" sz="900" dirty="0">
                          <a:effectLst/>
                        </a:rPr>
                        <a:t>студентов колледжей и</a:t>
                      </a:r>
                      <a:r>
                        <a:rPr lang="ru-RU" sz="900" baseline="0" dirty="0">
                          <a:effectLst/>
                        </a:rPr>
                        <a:t> школьников в </a:t>
                      </a:r>
                      <a:r>
                        <a:rPr lang="ru-RU" sz="900" dirty="0">
                          <a:effectLst/>
                        </a:rPr>
                        <a:t>возрасте от 16</a:t>
                      </a:r>
                      <a:r>
                        <a:rPr lang="ru-RU" sz="900" baseline="0" dirty="0">
                          <a:effectLst/>
                        </a:rPr>
                        <a:t> лет</a:t>
                      </a:r>
                      <a:r>
                        <a:rPr lang="ru-RU" sz="900" dirty="0">
                          <a:effectLst/>
                        </a:rPr>
                        <a:t> в субъекте РФ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медалей, полученных на национальном чемпионате профессионального мастерства для лиц с ограниченными возможностями </a:t>
                      </a:r>
                      <a:r>
                        <a:rPr lang="ru-RU" sz="900" dirty="0" err="1">
                          <a:effectLst/>
                        </a:rPr>
                        <a:t>Абилимпикс</a:t>
                      </a:r>
                      <a:r>
                        <a:rPr lang="ru-RU" sz="900" dirty="0">
                          <a:effectLst/>
                        </a:rPr>
                        <a:t> в расчете на 100 студентов колледжей и школьников 8-12-х классов с ограниченными возможностями здоровья, детей-инвалидов, инвалидов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0,09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детей в возрасте от 5 до 18 лет, охваченных дополнительным образованием, в общей численности  детей в субъекте РФ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75,9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79271"/>
              </p:ext>
            </p:extLst>
          </p:nvPr>
        </p:nvGraphicFramePr>
        <p:xfrm>
          <a:off x="365775" y="4486128"/>
          <a:ext cx="7025625" cy="208839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7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 изм.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Значение показателя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правонарушений, совершенных несовершеннолетними жителями в расчете на 1000 несовершеннолетних жителей в субъекте РФ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3,35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Доля обучающихся, участвующих в конкурсах  профессиональной направленности</a:t>
                      </a:r>
                      <a:endParaRPr lang="ru-RU" sz="9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обучающихся, охваченных ранней профориентацией,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9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тч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ОВЗ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обучающихся,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вовлеченных в добровольчество (</a:t>
                      </a:r>
                      <a:r>
                        <a:rPr lang="ru-RU" sz="9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25400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обучающихся, охваченных различными формами деятельности в каникулярное время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%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3433075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65775" y="4073666"/>
            <a:ext cx="428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D3773"/>
                </a:solidFill>
                <a:latin typeface="Arial Black" panose="020B0A04020102020204" pitchFamily="34" charset="0"/>
              </a:rPr>
              <a:t>Воспитание и профориентация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15207"/>
              </p:ext>
            </p:extLst>
          </p:nvPr>
        </p:nvGraphicFramePr>
        <p:xfrm>
          <a:off x="7705725" y="2561862"/>
          <a:ext cx="4335478" cy="370262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5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1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показателя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Ед. изм.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Значение показателя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учащихся, по которым осуществляется ведение цифрового профиля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95,4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учащихся,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36,6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Доля заданий в электронной форме для учащихся, проверяемых с использованием технологий автоматизированной проверки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705725" y="1907027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D3773"/>
                </a:solidFill>
                <a:latin typeface="Arial Black" panose="020B0A04020102020204" pitchFamily="34" charset="0"/>
              </a:rPr>
              <a:t>Цифровая зрелость</a:t>
            </a:r>
          </a:p>
        </p:txBody>
      </p:sp>
    </p:spTree>
    <p:extLst>
      <p:ext uri="{BB962C8B-B14F-4D97-AF65-F5344CB8AC3E}">
        <p14:creationId xmlns:p14="http://schemas.microsoft.com/office/powerpoint/2010/main" val="90360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33601" y="1122862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6673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" y="275303"/>
            <a:ext cx="3805084" cy="757083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799427" y="1146126"/>
            <a:ext cx="241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Цель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9765" y="837528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3794634" y="1032386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3601" y="3687480"/>
            <a:ext cx="100583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87383" y="3704499"/>
            <a:ext cx="241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D3773"/>
                </a:solidFill>
              </a:rPr>
              <a:t>Задачи</a:t>
            </a:r>
            <a:endParaRPr lang="ru-RU" sz="2800" b="1" dirty="0">
              <a:solidFill>
                <a:srgbClr val="3D3773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9765" y="3378882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4016478" y="3573745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41512" y="4520916"/>
            <a:ext cx="94677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Выявление</a:t>
            </a:r>
            <a:r>
              <a:rPr lang="en-US" dirty="0" smtClean="0"/>
              <a:t>/</a:t>
            </a:r>
            <a:r>
              <a:rPr lang="ru-RU" dirty="0" smtClean="0"/>
              <a:t>доработка предложенных актуальных задач отрасли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Проработка проблемного поля и возможных путей решения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Выбор эффективных путей решения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Презентация и обсуждение с экспертами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1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Подготовка рекомендательных документов в МООУ и ОО региона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51833" y="2050598"/>
            <a:ext cx="9557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Формирование целевых </a:t>
            </a:r>
            <a:r>
              <a:rPr lang="ru-RU" dirty="0" smtClean="0"/>
              <a:t>ориентиров  </a:t>
            </a:r>
            <a:r>
              <a:rPr lang="ru-RU" dirty="0"/>
              <a:t>для управленческих и педагогических команд системы общего, профессионального и дополнительного образования Томской области на новый 2021/2022 учебный год для </a:t>
            </a:r>
            <a:r>
              <a:rPr lang="ru-RU" dirty="0" smtClean="0"/>
              <a:t>повышения качественных результатов школьников с учетом цифровой трансформации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2F11-600D-44D7-A0E2-CE2D3B9D58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2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133599" y="4380904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33600" y="5303731"/>
            <a:ext cx="10058399" cy="1284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33601" y="1122862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6673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" y="275303"/>
            <a:ext cx="3805084" cy="757083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799427" y="1146126"/>
            <a:ext cx="74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#1. </a:t>
            </a:r>
            <a:r>
              <a:rPr lang="ru-RU" sz="3200" b="1" dirty="0" smtClean="0">
                <a:solidFill>
                  <a:srgbClr val="3D3773"/>
                </a:solidFill>
              </a:rPr>
              <a:t>Вводная ведущего – 10 минут 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9765" y="837528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>
            <a:off x="9709659" y="1081745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3601" y="3258855"/>
            <a:ext cx="1005839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        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61080" y="5943248"/>
            <a:ext cx="525054" cy="365125"/>
          </a:xfrm>
        </p:spPr>
        <p:txBody>
          <a:bodyPr/>
          <a:lstStyle/>
          <a:p>
            <a:fld id="{B69A2F11-600D-44D7-A0E2-CE2D3B9D58E9}" type="slidenum">
              <a:rPr lang="ru-RU" smtClean="0"/>
              <a:t>6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33601" y="2174041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799427" y="2174041"/>
            <a:ext cx="948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2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Вводная от ключевых спикеров </a:t>
            </a:r>
            <a:r>
              <a:rPr lang="ru-RU" sz="3200" b="1" dirty="0">
                <a:solidFill>
                  <a:srgbClr val="3D3773"/>
                </a:solidFill>
              </a:rPr>
              <a:t>– </a:t>
            </a:r>
            <a:r>
              <a:rPr lang="ru-RU" sz="3200" b="1" dirty="0" smtClean="0">
                <a:solidFill>
                  <a:srgbClr val="3D3773"/>
                </a:solidFill>
              </a:rPr>
              <a:t>40 </a:t>
            </a:r>
            <a:r>
              <a:rPr lang="ru-RU" sz="3200" b="1" dirty="0">
                <a:solidFill>
                  <a:srgbClr val="3D3773"/>
                </a:solidFill>
              </a:rPr>
              <a:t>минут</a:t>
            </a:r>
            <a:r>
              <a:rPr lang="ru-RU" sz="3200" b="1" dirty="0" smtClean="0">
                <a:solidFill>
                  <a:srgbClr val="3D3773"/>
                </a:solidFill>
              </a:rPr>
              <a:t> 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9765" y="186544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11811303" y="2057767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9427" y="3264209"/>
            <a:ext cx="746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3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группах </a:t>
            </a:r>
            <a:r>
              <a:rPr lang="ru-RU" sz="3200" b="1" dirty="0">
                <a:solidFill>
                  <a:srgbClr val="3D3773"/>
                </a:solidFill>
              </a:rPr>
              <a:t>– </a:t>
            </a:r>
            <a:r>
              <a:rPr lang="ru-RU" sz="3200" b="1" dirty="0" smtClean="0">
                <a:solidFill>
                  <a:srgbClr val="3D3773"/>
                </a:solidFill>
              </a:rPr>
              <a:t>70 </a:t>
            </a:r>
            <a:r>
              <a:rPr lang="ru-RU" sz="3200" b="1" dirty="0">
                <a:solidFill>
                  <a:srgbClr val="3D3773"/>
                </a:solidFill>
              </a:rPr>
              <a:t>минут 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9765" y="2955611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>
            <a:off x="9366759" y="3225590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9427" y="4323207"/>
            <a:ext cx="903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4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Защита и экспертиза проектов </a:t>
            </a:r>
            <a:r>
              <a:rPr lang="ru-RU" sz="3200" b="1" dirty="0">
                <a:solidFill>
                  <a:srgbClr val="3D3773"/>
                </a:solidFill>
              </a:rPr>
              <a:t>– </a:t>
            </a:r>
            <a:r>
              <a:rPr lang="ru-RU" sz="3200" b="1" dirty="0" smtClean="0">
                <a:solidFill>
                  <a:srgbClr val="3D3773"/>
                </a:solidFill>
              </a:rPr>
              <a:t>60 </a:t>
            </a:r>
            <a:r>
              <a:rPr lang="ru-RU" sz="3200" b="1" dirty="0">
                <a:solidFill>
                  <a:srgbClr val="3D3773"/>
                </a:solidFill>
              </a:rPr>
              <a:t>минут 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9765" y="4014609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>
            <a:off x="11824209" y="4317715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99427" y="5381489"/>
            <a:ext cx="9778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5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>
                <a:solidFill>
                  <a:srgbClr val="3D3773"/>
                </a:solidFill>
              </a:rPr>
              <a:t>Разработка и отправка методических </a:t>
            </a:r>
            <a:endParaRPr lang="ru-RU" sz="3200" b="1" dirty="0" smtClean="0">
              <a:solidFill>
                <a:srgbClr val="3D3773"/>
              </a:solidFill>
            </a:endParaRPr>
          </a:p>
          <a:p>
            <a:r>
              <a:rPr lang="ru-RU" sz="3200" b="1" dirty="0" smtClean="0">
                <a:solidFill>
                  <a:srgbClr val="3D3773"/>
                </a:solidFill>
              </a:rPr>
              <a:t>писем </a:t>
            </a:r>
            <a:r>
              <a:rPr lang="ru-RU" sz="3200" b="1" dirty="0">
                <a:solidFill>
                  <a:srgbClr val="3D3773"/>
                </a:solidFill>
              </a:rPr>
              <a:t>в МОУО и </a:t>
            </a:r>
            <a:r>
              <a:rPr lang="ru-RU" sz="3200" b="1" dirty="0" smtClean="0">
                <a:solidFill>
                  <a:srgbClr val="3D3773"/>
                </a:solidFill>
              </a:rPr>
              <a:t>ОО </a:t>
            </a:r>
            <a:r>
              <a:rPr lang="ru-RU" sz="3200" b="1" dirty="0">
                <a:solidFill>
                  <a:srgbClr val="3D3773"/>
                </a:solidFill>
              </a:rPr>
              <a:t>– </a:t>
            </a:r>
            <a:r>
              <a:rPr lang="ru-RU" sz="3200" b="1" dirty="0" smtClean="0">
                <a:solidFill>
                  <a:srgbClr val="3D3773"/>
                </a:solidFill>
              </a:rPr>
              <a:t>до 1.09.2021 г.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51580" y="5274277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0800000">
            <a:off x="11858928" y="5361290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6673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" y="275303"/>
            <a:ext cx="3805084" cy="757083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Прямоугольник 22"/>
          <p:cNvSpPr/>
          <p:nvPr/>
        </p:nvSpPr>
        <p:spPr>
          <a:xfrm>
            <a:off x="2133601" y="1240591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799427" y="1240591"/>
            <a:ext cx="948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</a:t>
            </a:r>
            <a:r>
              <a:rPr lang="ru-RU" sz="3200" b="1" dirty="0" smtClean="0">
                <a:solidFill>
                  <a:srgbClr val="3D3773"/>
                </a:solidFill>
              </a:rPr>
              <a:t>2</a:t>
            </a:r>
            <a:r>
              <a:rPr lang="en-US" sz="3200" b="1" dirty="0" smtClean="0">
                <a:solidFill>
                  <a:srgbClr val="3D3773"/>
                </a:solidFill>
              </a:rPr>
              <a:t>. </a:t>
            </a:r>
            <a:r>
              <a:rPr lang="ru-RU" sz="3200" b="1" dirty="0" smtClean="0">
                <a:solidFill>
                  <a:srgbClr val="3D3773"/>
                </a:solidFill>
              </a:rPr>
              <a:t>Вводная от ключевых спикеров </a:t>
            </a:r>
            <a:r>
              <a:rPr lang="ru-RU" sz="3200" b="1" dirty="0">
                <a:solidFill>
                  <a:srgbClr val="3D3773"/>
                </a:solidFill>
              </a:rPr>
              <a:t>– </a:t>
            </a:r>
            <a:r>
              <a:rPr lang="ru-RU" sz="3200" b="1" dirty="0" smtClean="0">
                <a:solidFill>
                  <a:srgbClr val="3D3773"/>
                </a:solidFill>
              </a:rPr>
              <a:t>40 </a:t>
            </a:r>
            <a:r>
              <a:rPr lang="ru-RU" sz="3200" b="1" dirty="0">
                <a:solidFill>
                  <a:srgbClr val="3D3773"/>
                </a:solidFill>
              </a:rPr>
              <a:t>минут</a:t>
            </a:r>
            <a:r>
              <a:rPr lang="ru-RU" sz="3200" b="1" dirty="0" smtClean="0">
                <a:solidFill>
                  <a:srgbClr val="3D3773"/>
                </a:solidFill>
              </a:rPr>
              <a:t> 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9765" y="93199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0800000">
            <a:off x="11811303" y="1124317"/>
            <a:ext cx="428322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9765" y="2733968"/>
            <a:ext cx="905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Спикер: </a:t>
            </a:r>
            <a:r>
              <a:rPr lang="ru-RU" b="1" dirty="0" smtClean="0">
                <a:latin typeface="Corbel" panose="020B0503020204020204" pitchFamily="34" charset="0"/>
                <a:ea typeface="Calibri" panose="020F0502020204030204" pitchFamily="34" charset="0"/>
              </a:rPr>
              <a:t>Тюрина Наталья Владимировна</a:t>
            </a:r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 начальник управления проектов в области образования и социальной сфере Дирекции государственных проектов МИА «Россия сегодня», руководитель проекта «Социальной навигатор», </a:t>
            </a:r>
            <a:r>
              <a:rPr lang="ru-RU" dirty="0" err="1" smtClean="0">
                <a:latin typeface="Corbel" panose="020B0503020204020204" pitchFamily="34" charset="0"/>
                <a:ea typeface="Calibri" panose="020F0502020204030204" pitchFamily="34" charset="0"/>
              </a:rPr>
              <a:t>г.Москва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9765" y="4581818"/>
            <a:ext cx="9053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Спикер: </a:t>
            </a:r>
            <a:r>
              <a:rPr lang="ru-RU" b="1" dirty="0" smtClean="0">
                <a:latin typeface="Corbel" panose="020B0503020204020204" pitchFamily="34" charset="0"/>
                <a:ea typeface="Calibri" panose="020F0502020204030204" pitchFamily="34" charset="0"/>
              </a:rPr>
              <a:t>Замятина Оксана Михайловна</a:t>
            </a:r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 ректор ТОИПКРО, к.т.н.</a:t>
            </a:r>
            <a:endParaRPr lang="ru-RU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6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33601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302455" y="1163559"/>
            <a:ext cx="9511171" cy="1291671"/>
            <a:chOff x="3240897" y="6228946"/>
            <a:chExt cx="4486607" cy="115020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3261333" y="6387810"/>
              <a:ext cx="4466171" cy="9100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59514" y="6429689"/>
              <a:ext cx="4249373" cy="739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Алгоритм повышения качества образовательных результатов через формирование индивидуальных траекторий обучающихся</a:t>
              </a:r>
              <a:endParaRPr lang="ru-RU" sz="3200" b="1" dirty="0">
                <a:solidFill>
                  <a:schemeClr val="bg1"/>
                </a:solidFill>
                <a:ea typeface="Batang" panose="02030600000101010101" pitchFamily="18" charset="-127"/>
                <a:cs typeface="Khmer UI" panose="020B0502040204020203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40897" y="6228946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0800000">
              <a:off x="7191881" y="6310284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4339321" y="204781"/>
            <a:ext cx="71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3D3773"/>
                </a:solidFill>
              </a:rPr>
              <a:t>Такт </a:t>
            </a:r>
            <a:r>
              <a:rPr lang="en-US" sz="3200" b="1" dirty="0" smtClean="0">
                <a:solidFill>
                  <a:srgbClr val="3D3773"/>
                </a:solidFill>
              </a:rPr>
              <a:t>#3.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группе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84803" y="-12222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4731" y="118817"/>
            <a:ext cx="3313470" cy="641868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2" name="Прямоугольник 71"/>
          <p:cNvSpPr/>
          <p:nvPr/>
        </p:nvSpPr>
        <p:spPr>
          <a:xfrm rot="10800000">
            <a:off x="11611897" y="47506"/>
            <a:ext cx="403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5777" y="259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</a:rPr>
              <a:t>Модератор: </a:t>
            </a:r>
            <a:r>
              <a:rPr lang="ru-RU" b="1" dirty="0">
                <a:latin typeface="Corbel" panose="020B0503020204020204" pitchFamily="34" charset="0"/>
                <a:ea typeface="Calibri" panose="020F0502020204030204" pitchFamily="34" charset="0"/>
              </a:rPr>
              <a:t>Баталова Евгения Анатольевна</a:t>
            </a:r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ru-RU" dirty="0" smtClean="0">
                <a:latin typeface="Corbel" panose="020B0503020204020204" pitchFamily="34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</a:rPr>
              <a:t>директор МАОУ Гуманитарный лицей г. Томска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640" y="2811419"/>
            <a:ext cx="164320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Аудитория 222</a:t>
            </a:r>
          </a:p>
        </p:txBody>
      </p:sp>
      <p:pic>
        <p:nvPicPr>
          <p:cNvPr id="1026" name="Picture 2" descr="Алгоритмы и предубеждения: вопросы и ответы Синтии Дво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89" y="3573462"/>
            <a:ext cx="48768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7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" r="79995" b="43303"/>
          <a:stretch/>
        </p:blipFill>
        <p:spPr>
          <a:xfrm>
            <a:off x="1" y="1032387"/>
            <a:ext cx="2133600" cy="5825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133601" cy="1032386"/>
          </a:xfrm>
          <a:prstGeom prst="rect">
            <a:avLst/>
          </a:prstGeom>
          <a:solidFill>
            <a:srgbClr val="3C3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302455" y="1163559"/>
            <a:ext cx="9511171" cy="1291671"/>
            <a:chOff x="3240897" y="6228946"/>
            <a:chExt cx="4486607" cy="115020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3261333" y="6387810"/>
              <a:ext cx="4466171" cy="9100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359514" y="6429689"/>
              <a:ext cx="4249373" cy="739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Разработка плана мероприятий по работе с результатами оценочных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процедур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240897" y="6228946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10800000">
              <a:off x="7191881" y="6310284"/>
              <a:ext cx="535623" cy="1068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</a:rPr>
                <a:t>[</a:t>
              </a:r>
              <a:endParaRPr lang="ru-RU" sz="7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133601" y="208456"/>
            <a:ext cx="10058399" cy="576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4339321" y="204781"/>
            <a:ext cx="71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D3773"/>
                </a:solidFill>
              </a:rPr>
              <a:t>Такт </a:t>
            </a:r>
            <a:r>
              <a:rPr lang="en-US" sz="3200" b="1" dirty="0">
                <a:solidFill>
                  <a:srgbClr val="3D3773"/>
                </a:solidFill>
              </a:rPr>
              <a:t>#3. </a:t>
            </a:r>
            <a:r>
              <a:rPr lang="ru-RU" sz="3200" b="1" dirty="0" smtClean="0">
                <a:solidFill>
                  <a:srgbClr val="3D3773"/>
                </a:solidFill>
              </a:rPr>
              <a:t>Работа в группе</a:t>
            </a:r>
            <a:endParaRPr lang="ru-RU" sz="3200" b="1" dirty="0">
              <a:solidFill>
                <a:srgbClr val="3D3773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84803" y="-122223"/>
            <a:ext cx="4443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3D3773"/>
                </a:solidFill>
              </a:rPr>
              <a:t>[</a:t>
            </a:r>
            <a:endParaRPr lang="ru-RU" sz="6600" dirty="0">
              <a:solidFill>
                <a:srgbClr val="3D377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4731" y="118817"/>
            <a:ext cx="3313470" cy="641868"/>
            <a:chOff x="4119716" y="786581"/>
            <a:chExt cx="3795252" cy="82590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119716" y="786581"/>
              <a:ext cx="3795252" cy="825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8" t="11756" r="17746" b="78925"/>
            <a:stretch/>
          </p:blipFill>
          <p:spPr>
            <a:xfrm>
              <a:off x="4196166" y="885282"/>
              <a:ext cx="3500284" cy="6285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2" name="Прямоугольник 71"/>
          <p:cNvSpPr/>
          <p:nvPr/>
        </p:nvSpPr>
        <p:spPr>
          <a:xfrm rot="10800000">
            <a:off x="11611897" y="47506"/>
            <a:ext cx="4034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dirty="0">
                <a:solidFill>
                  <a:srgbClr val="3D3773"/>
                </a:solidFill>
              </a:rPr>
              <a:t>[</a:t>
            </a:r>
            <a:endParaRPr lang="ru-RU" sz="6200" dirty="0">
              <a:solidFill>
                <a:srgbClr val="3D377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5777" y="259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rbel" panose="020B0503020204020204" pitchFamily="34" charset="0"/>
                <a:ea typeface="Calibri" panose="020F0502020204030204" pitchFamily="34" charset="0"/>
              </a:rPr>
              <a:t>Модератор: </a:t>
            </a:r>
            <a:r>
              <a:rPr lang="ru-RU" b="1" dirty="0"/>
              <a:t>Селиванова Надежда Анатольевна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директор </a:t>
            </a:r>
            <a:r>
              <a:rPr lang="ru-RU" dirty="0"/>
              <a:t>МАОУ Лицей №1 им. А.С. Пушкина г. Томска 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30640" y="2811419"/>
            <a:ext cx="164320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Аудитория 222</a:t>
            </a:r>
          </a:p>
        </p:txBody>
      </p:sp>
      <p:pic>
        <p:nvPicPr>
          <p:cNvPr id="3076" name="Picture 4" descr="Как составить план на год, который получится выполнить — Work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54" y="3562350"/>
            <a:ext cx="5552337" cy="3123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3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53492</TotalTime>
  <Words>1508</Words>
  <Application>Microsoft Office PowerPoint</Application>
  <PresentationFormat>Широкоэкранный</PresentationFormat>
  <Paragraphs>375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Arial Narrow</vt:lpstr>
      <vt:lpstr>Batang</vt:lpstr>
      <vt:lpstr>Calibri</vt:lpstr>
      <vt:lpstr>Calibri Light</vt:lpstr>
      <vt:lpstr>Corbel</vt:lpstr>
      <vt:lpstr>Khmer UI</vt:lpstr>
      <vt:lpstr>PT Astra Serif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ТОИПКРО</dc:creator>
  <cp:lastModifiedBy>Оксана Михайловна Замятина</cp:lastModifiedBy>
  <cp:revision>591</cp:revision>
  <cp:lastPrinted>2021-07-16T05:59:00Z</cp:lastPrinted>
  <dcterms:created xsi:type="dcterms:W3CDTF">2019-08-15T10:09:47Z</dcterms:created>
  <dcterms:modified xsi:type="dcterms:W3CDTF">2021-08-17T15:07:30Z</dcterms:modified>
</cp:coreProperties>
</file>