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90" r:id="rId3"/>
    <p:sldId id="291" r:id="rId4"/>
    <p:sldId id="300" r:id="rId5"/>
    <p:sldId id="304" r:id="rId6"/>
    <p:sldId id="302" r:id="rId7"/>
    <p:sldId id="309" r:id="rId8"/>
    <p:sldId id="313" r:id="rId9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31859C"/>
    <a:srgbClr val="000000"/>
    <a:srgbClr val="BEE395"/>
    <a:srgbClr val="77CFB6"/>
    <a:srgbClr val="0ED4B3"/>
    <a:srgbClr val="10C696"/>
    <a:srgbClr val="E7EBF5"/>
    <a:srgbClr val="BC9D1A"/>
    <a:srgbClr val="77C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8" autoAdjust="0"/>
    <p:restoredTop sz="96395" autoAdjust="0"/>
  </p:normalViewPr>
  <p:slideViewPr>
    <p:cSldViewPr snapToGrid="0">
      <p:cViewPr varScale="1">
        <p:scale>
          <a:sx n="111" d="100"/>
          <a:sy n="111" d="100"/>
        </p:scale>
        <p:origin x="396" y="1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chashchina\Dropbox\&#1058;&#1054;&#1048;&#1055;&#1050;&#1056;&#1054;\&#1040;&#1042;&#1043;&#1059;&#1057;&#1058;&#1054;&#1042;&#1050;&#1040;-2021\&#1087;&#1088;&#1077;&#1079;&#1077;&#1085;&#1090;&#1072;&#1094;&#1080;&#1080;%20&#1040;&#1042;&#1043;&#1059;&#1057;&#1058;&#1054;&#1042;&#1050;&#1040;-2021\&#1051;&#1080;&#1089;&#1090;%20Microsoft%20Exc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chashchina\Dropbox\&#1058;&#1054;&#1048;&#1055;&#1050;&#1056;&#1054;\&#1040;&#1042;&#1043;&#1059;&#1057;&#1058;&#1054;&#1042;&#1050;&#1040;-2021\&#1087;&#1088;&#1077;&#1079;&#1077;&#1085;&#1090;&#1072;&#1094;&#1080;&#1080;%20&#1040;&#1042;&#1043;&#1059;&#1057;&#1058;&#1054;&#1042;&#1050;&#1040;-2021\&#1051;&#1080;&#1089;&#1090;%20Microsoft%20Exce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chashchina\Dropbox\&#1058;&#1054;&#1048;&#1055;&#1050;&#1056;&#1054;\&#1040;&#1042;&#1043;&#1059;&#1057;&#1058;&#1054;&#1042;&#1050;&#1040;-2021\&#1087;&#1088;&#1077;&#1079;&#1077;&#1085;&#1090;&#1072;&#1094;&#1080;&#1080;%20&#1040;&#1042;&#1043;&#1059;&#1057;&#1058;&#1054;&#1042;&#1050;&#1040;-2021\&#1051;&#1080;&#1089;&#1090;%20Microsoft%20Exce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chashchina\Dropbox\&#1058;&#1054;&#1048;&#1055;&#1050;&#1056;&#1054;\&#1040;&#1042;&#1043;&#1059;&#1057;&#1058;&#1054;&#1042;&#1050;&#1040;-2021\&#1087;&#1088;&#1077;&#1079;&#1077;&#1085;&#1090;&#1072;&#1094;&#1080;&#1080;%20&#1040;&#1042;&#1043;&#1059;&#1057;&#1058;&#1054;&#1042;&#1050;&#1040;-2021\&#1051;&#1080;&#1089;&#1090;%20Microsoft%20Exce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chashchina\Dropbox\&#1058;&#1054;&#1048;&#1055;&#1050;&#1056;&#1054;\&#1040;&#1042;&#1043;&#1059;&#1057;&#1058;&#1054;&#1042;&#1050;&#1040;-2021\&#1087;&#1088;&#1077;&#1079;&#1077;&#1085;&#1090;&#1072;&#1094;&#1080;&#1080;%20&#1040;&#1042;&#1043;&#1059;&#1057;&#1058;&#1054;&#1042;&#1050;&#1040;-2021\&#1051;&#1080;&#1089;&#1090;%20Microsoft%20Exce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734-435E-8B9D-E3D7AEFE3168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734-435E-8B9D-E3D7AEFE3168}"/>
              </c:ext>
            </c:extLst>
          </c:dPt>
          <c:val>
            <c:numRef>
              <c:f>(Лист1!$E$49,Лист1!$I$49)</c:f>
              <c:numCache>
                <c:formatCode>General</c:formatCode>
                <c:ptCount val="2"/>
                <c:pt idx="0">
                  <c:v>1274</c:v>
                </c:pt>
                <c:pt idx="1">
                  <c:v>1737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34-435E-8B9D-E3D7AEFE31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EE9-4D57-9902-A564F8E08279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EE9-4D57-9902-A564F8E08279}"/>
              </c:ext>
            </c:extLst>
          </c:dPt>
          <c:val>
            <c:numRef>
              <c:f>(Лист1!$C$49,Лист1!$G$49)</c:f>
              <c:numCache>
                <c:formatCode>General</c:formatCode>
                <c:ptCount val="2"/>
                <c:pt idx="0">
                  <c:v>4062</c:v>
                </c:pt>
                <c:pt idx="1">
                  <c:v>40920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E9-4D57-9902-A564F8E082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AA0-47B3-BBFE-682DE446FD3D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AA0-47B3-BBFE-682DE446FD3D}"/>
              </c:ext>
            </c:extLst>
          </c:dPt>
          <c:val>
            <c:numRef>
              <c:f>(Лист1!$E$48,Лист1!$I$48)</c:f>
              <c:numCache>
                <c:formatCode>General</c:formatCode>
                <c:ptCount val="2"/>
                <c:pt idx="0">
                  <c:v>1629</c:v>
                </c:pt>
                <c:pt idx="1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A0-47B3-BBFE-682DE446FD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74-4AAB-9497-C9E55C7E50CE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674-4AAB-9497-C9E55C7E50CE}"/>
              </c:ext>
            </c:extLst>
          </c:dPt>
          <c:val>
            <c:numRef>
              <c:f>(Лист1!$C$46,Лист1!$G$46)</c:f>
              <c:numCache>
                <c:formatCode>General</c:formatCode>
                <c:ptCount val="2"/>
                <c:pt idx="0">
                  <c:v>11632</c:v>
                </c:pt>
                <c:pt idx="1">
                  <c:v>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74-4AAB-9497-C9E55C7E50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D1E-44A1-91AC-650CD1FBCFAB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D1E-44A1-91AC-650CD1FBCFAB}"/>
              </c:ext>
            </c:extLst>
          </c:dPt>
          <c:val>
            <c:numRef>
              <c:f>(Лист1!$E$46,Лист1!$I$46)</c:f>
              <c:numCache>
                <c:formatCode>General</c:formatCode>
                <c:ptCount val="2"/>
                <c:pt idx="0">
                  <c:v>1067</c:v>
                </c:pt>
                <c:pt idx="1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1E-44A1-91AC-650CD1FBCF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16A69-E259-44D2-909F-A0DF6A5DD27B}" type="datetimeFigureOut">
              <a:rPr lang="ru-RU" smtClean="0"/>
              <a:t>13.08.2021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944958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098" y="9431258"/>
            <a:ext cx="2944958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5CC9F-6104-4B39-97EB-2D185E729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161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08AED-8961-41C4-AE0F-20004A88A0BB}" type="datetimeFigureOut">
              <a:rPr lang="ru-RU" smtClean="0"/>
              <a:t>13.08.2021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0C7F0-1B18-45E5-9BCB-DF678520A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155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0C7F0-1B18-45E5-9BCB-DF678520A9A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3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0C7F0-1B18-45E5-9BCB-DF678520A9A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012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0C7F0-1B18-45E5-9BCB-DF678520A9A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454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56CE-9402-49A3-B70F-8591BCF53FB2}" type="datetime1">
              <a:rPr lang="ru-RU" smtClean="0"/>
              <a:t>13.08.2021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15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462A-1C45-475A-9C79-072A55735722}" type="datetime1">
              <a:rPr lang="ru-RU" smtClean="0"/>
              <a:t>13.08.2021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30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B9B5-EF68-45C3-8E84-11925C5B6C1C}" type="datetime1">
              <a:rPr lang="ru-RU" smtClean="0"/>
              <a:t>13.08.2021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71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9AAD-9B1C-4DC9-92FD-0D53A7F31BCF}" type="datetime1">
              <a:rPr lang="ru-RU" smtClean="0"/>
              <a:t>13.08.2021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78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719D-696F-4067-84DD-58976E1D9B00}" type="datetime1">
              <a:rPr lang="ru-RU" smtClean="0"/>
              <a:t>13.08.2021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73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0C2B-F574-4E59-8C0D-52462BCDE153}" type="datetime1">
              <a:rPr lang="ru-RU" smtClean="0"/>
              <a:t>13.08.2021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79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BC0B6-2A22-46DC-9527-0069C80A9DED}" type="datetime1">
              <a:rPr lang="ru-RU" smtClean="0"/>
              <a:t>13.08.2021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577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4A4F-9650-48E8-BDFA-B3B5C20CABB6}" type="datetime1">
              <a:rPr lang="ru-RU" smtClean="0"/>
              <a:t>13.08.2021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48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0F5F-3150-420A-A50A-08512D682ADC}" type="datetime1">
              <a:rPr lang="ru-RU" smtClean="0"/>
              <a:t>13.08.2021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454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B71A-3A82-4B26-ACA3-94837B07615A}" type="datetime1">
              <a:rPr lang="ru-RU" smtClean="0"/>
              <a:t>13.08.2021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42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3EAC-4E8D-4B53-839B-9C97D2C08CA2}" type="datetime1">
              <a:rPr lang="ru-RU" smtClean="0"/>
              <a:t>13.08.2021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32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40624-AE37-4603-B719-6623413829F2}" type="datetime1">
              <a:rPr lang="ru-RU" smtClean="0"/>
              <a:t>13.08.2021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D0052-3830-4145-B6CD-05B2AA97A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61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13" Type="http://schemas.openxmlformats.org/officeDocument/2006/relationships/image" Target="../media/image12.png"/><Relationship Id="rId3" Type="http://schemas.openxmlformats.org/officeDocument/2006/relationships/chart" Target="../charts/chart1.xml"/><Relationship Id="rId7" Type="http://schemas.openxmlformats.org/officeDocument/2006/relationships/chart" Target="../charts/chart4.xml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11" Type="http://schemas.openxmlformats.org/officeDocument/2006/relationships/image" Target="../media/image10.png"/><Relationship Id="rId5" Type="http://schemas.openxmlformats.org/officeDocument/2006/relationships/chart" Target="../charts/chart3.xml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chart" Target="../charts/chart2.xml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toipkro@edu.tomsk.ru" TargetMode="External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Минцифры рассказало регионам о порядке разработки стратегий цифровой  трансформации | Digital Russi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9" b="8052"/>
          <a:stretch/>
        </p:blipFill>
        <p:spPr bwMode="auto">
          <a:xfrm>
            <a:off x="1" y="0"/>
            <a:ext cx="12192000" cy="684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2" y="2124019"/>
            <a:ext cx="12191998" cy="2244782"/>
            <a:chOff x="4275907" y="2620491"/>
            <a:chExt cx="12191998" cy="224478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275907" y="2620491"/>
              <a:ext cx="12191998" cy="2244782"/>
            </a:xfrm>
            <a:prstGeom prst="rect">
              <a:avLst/>
            </a:prstGeom>
            <a:solidFill>
              <a:srgbClr val="EEF9FB">
                <a:alpha val="9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558605" y="2879259"/>
              <a:ext cx="9588500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3600" b="1" dirty="0">
                  <a:solidFill>
                    <a:srgbClr val="39124A"/>
                  </a:solidFill>
                  <a:latin typeface="Arial Black" panose="020B0A04020102020204" pitchFamily="34" charset="0"/>
                </a:rPr>
                <a:t>ЦИФРОВАЯ ТРАНСФОРМАЦИЯ СИСТЕМЫ ОБЩЕГО ОБРАЗОВАНИЯ ТОМСКОЙ ОБЛАСТИ</a:t>
              </a: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8991600" y="5248220"/>
            <a:ext cx="3200400" cy="839286"/>
            <a:chOff x="4275907" y="2620493"/>
            <a:chExt cx="12191998" cy="1652816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4275907" y="2620493"/>
              <a:ext cx="12191998" cy="1652816"/>
            </a:xfrm>
            <a:prstGeom prst="rect">
              <a:avLst/>
            </a:prstGeom>
            <a:solidFill>
              <a:srgbClr val="EEF9FB">
                <a:alpha val="9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759720" y="2729197"/>
              <a:ext cx="10242246" cy="13940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solidFill>
                    <a:srgbClr val="39124A"/>
                  </a:solidFill>
                </a:rPr>
                <a:t>О.М. Замятина</a:t>
              </a:r>
            </a:p>
            <a:p>
              <a:r>
                <a:rPr lang="ru-RU" sz="2000" b="1" dirty="0" smtClean="0">
                  <a:solidFill>
                    <a:srgbClr val="39124A"/>
                  </a:solidFill>
                </a:rPr>
                <a:t>ректор ТОИПКРО</a:t>
              </a:r>
              <a:endParaRPr lang="ru-RU" sz="2000" b="1" dirty="0">
                <a:solidFill>
                  <a:srgbClr val="39124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550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Минцифры рассказало регионам о порядке разработки стратегий цифровой  трансформации | Digital Russi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9" t="3529" r="56041" b="8052"/>
          <a:stretch/>
        </p:blipFill>
        <p:spPr bwMode="auto">
          <a:xfrm>
            <a:off x="0" y="0"/>
            <a:ext cx="1155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1100" y="165100"/>
            <a:ext cx="10388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4">
                    <a:lumMod val="75000"/>
                  </a:schemeClr>
                </a:solidFill>
              </a:rPr>
              <a:t>[ 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НОРМАТИВНАЯ БАЗА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4400" dirty="0" smtClean="0">
                <a:solidFill>
                  <a:schemeClr val="accent4">
                    <a:lumMod val="75000"/>
                  </a:schemeClr>
                </a:solidFill>
              </a:rPr>
              <a:t>]</a:t>
            </a:r>
            <a:endParaRPr lang="ru-RU" sz="4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1100" y="940375"/>
            <a:ext cx="3578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ФЕДЕРАЛЬНЫЙ УРОВЕНЬ</a:t>
            </a:r>
            <a:endParaRPr lang="ru-RU" dirty="0">
              <a:solidFill>
                <a:srgbClr val="92D05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1100" y="4610107"/>
            <a:ext cx="3735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РЕГИОНАЛЬНЫЙ УРОВЕНЬ</a:t>
            </a:r>
            <a:endParaRPr lang="ru-RU" dirty="0">
              <a:solidFill>
                <a:srgbClr val="92D05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78600" y="1765141"/>
            <a:ext cx="55372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/>
            </a:pP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Приказ </a:t>
            </a:r>
            <a:r>
              <a:rPr lang="ru-RU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Минпросвещения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России от 02.12.2019 №649 «Об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утверждении 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целевой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модели цифровой образовательной среды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pPr algn="just">
              <a:buFont typeface="+mj-lt"/>
              <a:buAutoNum type="arabicPeriod"/>
            </a:pP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Методические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рекомендации по вопросам внедрения 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целевой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модели цифровой образовательной среды в субъектах Российской 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Федерации </a:t>
            </a:r>
            <a:r>
              <a:rPr lang="ru-RU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Минпросвещения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России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от 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14.01.2020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№ 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МР-5/02</a:t>
            </a:r>
            <a:endParaRPr lang="ru-RU" sz="12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Методические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рекомендации по вопросам внедрения цифровой образовательной среды в субъектах Российской Федерации </a:t>
            </a:r>
            <a:r>
              <a:rPr lang="ru-RU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Минпросвещения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России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от 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14.01.2021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№ Р-16</a:t>
            </a:r>
          </a:p>
          <a:p>
            <a:pPr algn="just">
              <a:buFont typeface="+mj-lt"/>
              <a:buAutoNum type="arabicPeriod"/>
            </a:pP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Приказ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Минпросвещения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России от 01.02.2021 №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37 «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Об утверждении методик расчета показателей федеральных проектов национального проекта «Образование»</a:t>
            </a:r>
          </a:p>
          <a:p>
            <a:pPr algn="just">
              <a:buFont typeface="+mj-lt"/>
              <a:buAutoNum type="arabicPeriod"/>
            </a:pP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Письмо </a:t>
            </a:r>
            <a:r>
              <a:rPr lang="ru-RU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Минпросвещения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России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от 20.09.2019 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№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МЗ-1165/02 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О реализации 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федерального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проекта «Цифровая образовательная среда» и соответствующих проектов» 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81100" y="3117260"/>
            <a:ext cx="520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AutoNum type="arabicPeriod"/>
            </a:pP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Приказ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Минцифры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России от 18.11.2020 № 600 «Об утверждении методик расчета целевых показателей национальной цели развития Российской Федерации «Цифровая трансформация» 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(ред. от 14.02.2021)</a:t>
            </a:r>
            <a:endParaRPr lang="ru-RU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 algn="just">
              <a:buAutoNum type="arabicPeriod"/>
            </a:pP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Приказ </a:t>
            </a:r>
            <a:r>
              <a:rPr lang="ru-RU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Минцифры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 России от 18.11.2020 № 601 «Об утверждении методик расчета прогнозных значений целевых показателей национальной цели развития Российской Федерации «Цифровая трансформация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endParaRPr lang="ru-RU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78600" y="1426587"/>
            <a:ext cx="5537200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Министерство п</a:t>
            </a:r>
            <a:r>
              <a:rPr lang="ru-RU" sz="1600" b="1" dirty="0" smtClean="0">
                <a:solidFill>
                  <a:schemeClr val="bg1"/>
                </a:solidFill>
              </a:rPr>
              <a:t>росвещения Российской Федерации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1100" y="2527758"/>
            <a:ext cx="5207000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Министерство цифрового развития, связи </a:t>
            </a:r>
            <a:endParaRPr lang="ru-RU" sz="1600" b="1" dirty="0" smtClean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и </a:t>
            </a:r>
            <a:r>
              <a:rPr lang="ru-RU" sz="1600" b="1" dirty="0">
                <a:solidFill>
                  <a:schemeClr val="bg1"/>
                </a:solidFill>
              </a:rPr>
              <a:t>массовых коммуникаций Российской Федерации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81099" y="1353303"/>
            <a:ext cx="52070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Указ Президента Российской Федерации от 21.07.2020 № 474 </a:t>
            </a:r>
            <a:r>
              <a:rPr lang="ru-RU" sz="12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2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2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 национальных целях развития Российской Федерации на период до 2030 года», цель «Цифровая трансформация» 5.1 «Достижение «цифровой зрелости» ключевых отраслей экономики и социальной сферы, в том числе здравоохранения и образования, а также государственного управления»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81099" y="4953007"/>
            <a:ext cx="50800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1. Паспорт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регионального проекта «Цифровая образовательная 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среда» (утвержден протоколом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Совета при Губернаторе Томской области по стратегическому развитию и приоритетным проектам от 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29.01.2021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№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СЖ-Пр-182)</a:t>
            </a:r>
          </a:p>
          <a:p>
            <a:pPr algn="just"/>
            <a:r>
              <a:rPr lang="ru-RU" sz="1200" dirty="0" smtClean="0"/>
              <a:t>2.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Распоряжение Администрации Томской области от 21.12.2020 №802-ра «О реализации мероприятия по обеспечению образовательных организаций материально-технической базой для внедрения цифровой образовательной среды в рамках ФП «Цифровая образовательная среда» НП «Образование</a:t>
            </a:r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endParaRPr lang="ru-RU" sz="1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578600" y="4953007"/>
            <a:ext cx="5537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3. План мероприятий по цифровой трансформации отрасли «Образование (общее)» на территории Томской области (утвержден распоряжением Департамента общего образования Томской области от 12.05.2021 №822-р)</a:t>
            </a:r>
          </a:p>
          <a:p>
            <a:pPr algn="just"/>
            <a:r>
              <a:rPr lang="ru-RU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4. Стратегия в области цифровой трансформации отрасли «Образование (общее)» Томской области </a:t>
            </a:r>
            <a:r>
              <a:rPr lang="ru-RU" sz="1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(проект)</a:t>
            </a:r>
            <a:endParaRPr lang="ru-RU" sz="1200" i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1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Минцифры рассказало регионам о порядке разработки стратегий цифровой  трансформации | Digital Russi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9" t="3529" r="56041" b="8052"/>
          <a:stretch/>
        </p:blipFill>
        <p:spPr bwMode="auto">
          <a:xfrm>
            <a:off x="0" y="0"/>
            <a:ext cx="1155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181100" y="165100"/>
            <a:ext cx="1059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</a:rPr>
              <a:t>[</a:t>
            </a:r>
            <a:r>
              <a:rPr lang="en-US" sz="4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ЦИФРОВАЯ ЗРЕЛОСТЬ ОТРАСЛИ ОБРАЗОВАНИЕ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</a:rPr>
              <a:t>]</a:t>
            </a:r>
            <a:endParaRPr lang="ru-RU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9214" y="1000207"/>
            <a:ext cx="4159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PT Astra Serif" panose="020A0603040505020204" pitchFamily="18" charset="-52"/>
                <a:cs typeface="Calibri" panose="020F0502020204030204" pitchFamily="34" charset="0"/>
              </a:rPr>
              <a:t>Приказ Минцифры России от 18.11.2020 № 600</a:t>
            </a:r>
            <a:endParaRPr kumimoji="0" lang="ru-RU" sz="16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PT Astra Serif" panose="020A0603040505020204" pitchFamily="18" charset="-52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533286"/>
              </p:ext>
            </p:extLst>
          </p:nvPr>
        </p:nvGraphicFramePr>
        <p:xfrm>
          <a:off x="1296732" y="1296713"/>
          <a:ext cx="10476168" cy="4263301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430468">
                  <a:extLst>
                    <a:ext uri="{9D8B030D-6E8A-4147-A177-3AD203B41FA5}">
                      <a16:colId xmlns:a16="http://schemas.microsoft.com/office/drawing/2014/main" val="3261949601"/>
                    </a:ext>
                  </a:extLst>
                </a:gridCol>
                <a:gridCol w="4902200">
                  <a:extLst>
                    <a:ext uri="{9D8B030D-6E8A-4147-A177-3AD203B41FA5}">
                      <a16:colId xmlns:a16="http://schemas.microsoft.com/office/drawing/2014/main" val="772838026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81346715"/>
                    </a:ext>
                  </a:extLst>
                </a:gridCol>
                <a:gridCol w="3873500">
                  <a:extLst>
                    <a:ext uri="{9D8B030D-6E8A-4147-A177-3AD203B41FA5}">
                      <a16:colId xmlns:a16="http://schemas.microsoft.com/office/drawing/2014/main" val="2596635622"/>
                    </a:ext>
                  </a:extLst>
                </a:gridCol>
              </a:tblGrid>
              <a:tr h="634606"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r>
                        <a:rPr lang="ru-RU" sz="1200" dirty="0" err="1">
                          <a:effectLst/>
                        </a:rPr>
                        <a:t>п.п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marR="2038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</a:t>
                      </a:r>
                    </a:p>
                    <a:p>
                      <a:pPr marR="2038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показателя</a:t>
                      </a:r>
                      <a:endParaRPr lang="ru-RU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Целевое значение </a:t>
                      </a:r>
                      <a:r>
                        <a:rPr lang="ru-RU" sz="1200" dirty="0">
                          <a:effectLst/>
                        </a:rPr>
                        <a:t>(текущий год)</a:t>
                      </a:r>
                      <a:r>
                        <a:rPr lang="en-US" sz="1200" dirty="0">
                          <a:effectLst/>
                        </a:rPr>
                        <a:t>*</a:t>
                      </a:r>
                      <a:endParaRPr lang="ru-RU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Инструменты достижения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целевых значений показателей</a:t>
                      </a:r>
                      <a:endParaRPr lang="ru-RU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extLst>
                  <a:ext uri="{0D108BD9-81ED-4DB2-BD59-A6C34878D82A}">
                    <a16:rowId xmlns:a16="http://schemas.microsoft.com/office/drawing/2014/main" val="106417138"/>
                  </a:ext>
                </a:extLst>
              </a:tr>
              <a:tr h="673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4.1</a:t>
                      </a:r>
                      <a:endParaRPr lang="ru-RU" sz="14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учащихся, по которым осуществляется ведение цифрового профиля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92D050"/>
                          </a:solidFill>
                          <a:effectLst/>
                          <a:latin typeface="Arial Black" panose="020B0A04020102020204" pitchFamily="34" charset="0"/>
                        </a:rPr>
                        <a:t>95,4%</a:t>
                      </a:r>
                      <a:endParaRPr lang="ru-RU" sz="1600" b="1" dirty="0">
                        <a:solidFill>
                          <a:srgbClr val="92D05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baseline="0" dirty="0"/>
                        <a:t>Региональный электронный журнал-дневник (АИС СГО) – </a:t>
                      </a:r>
                      <a:r>
                        <a:rPr lang="ru-RU" sz="1600" kern="1200" baseline="0" dirty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100%</a:t>
                      </a:r>
                      <a:r>
                        <a:rPr lang="ru-RU" sz="1600" kern="1200" baseline="0" dirty="0"/>
                        <a:t> к </a:t>
                      </a:r>
                      <a:r>
                        <a:rPr lang="ru-RU" sz="1600" kern="1200" baseline="0" dirty="0" smtClean="0"/>
                        <a:t>01.09.2021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extLst>
                  <a:ext uri="{0D108BD9-81ED-4DB2-BD59-A6C34878D82A}">
                    <a16:rowId xmlns:a16="http://schemas.microsoft.com/office/drawing/2014/main" val="2384024874"/>
                  </a:ext>
                </a:extLst>
              </a:tr>
              <a:tr h="673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4.2</a:t>
                      </a:r>
                      <a:endParaRPr lang="ru-RU" sz="14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учащихся, которым предложены рекомендации по повышению качества обучения и формированию индивидуальных траекторий с использованием данных цифрового портфолио учащегося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92D050"/>
                          </a:solidFill>
                          <a:effectLst/>
                          <a:latin typeface="Arial Black" panose="020B0A04020102020204" pitchFamily="34" charset="0"/>
                        </a:rPr>
                        <a:t>9,1%</a:t>
                      </a:r>
                      <a:endParaRPr lang="ru-RU" sz="1600" b="1" dirty="0">
                        <a:solidFill>
                          <a:srgbClr val="92D05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/>
                        <a:t>АИС СГО </a:t>
                      </a:r>
                      <a:r>
                        <a:rPr lang="ru-RU" sz="1600" kern="1200" baseline="0" dirty="0"/>
                        <a:t>– </a:t>
                      </a:r>
                      <a:r>
                        <a:rPr lang="en-US" sz="1600" kern="1200" baseline="0" dirty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5</a:t>
                      </a:r>
                      <a:r>
                        <a:rPr lang="ru-RU" sz="1600" kern="1200" baseline="0" dirty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0%</a:t>
                      </a:r>
                      <a:r>
                        <a:rPr lang="ru-RU" sz="1600" kern="1200" baseline="0" dirty="0"/>
                        <a:t> к 01.0</a:t>
                      </a:r>
                      <a:r>
                        <a:rPr lang="en-US" sz="1600" kern="1200" baseline="0" dirty="0"/>
                        <a:t>1</a:t>
                      </a:r>
                      <a:r>
                        <a:rPr lang="ru-RU" sz="1600" kern="1200" baseline="0" dirty="0" smtClean="0"/>
                        <a:t>.2022</a:t>
                      </a:r>
                      <a:endParaRPr lang="en-US" sz="1600" kern="1200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/>
                        <a:t>                 </a:t>
                      </a:r>
                      <a:r>
                        <a:rPr lang="ru-RU" sz="1600" kern="1200" dirty="0"/>
                        <a:t> </a:t>
                      </a:r>
                      <a:r>
                        <a:rPr lang="en-US" sz="1600" kern="1200" dirty="0"/>
                        <a:t>  </a:t>
                      </a:r>
                      <a:r>
                        <a:rPr lang="en-US" sz="1600" kern="1200" baseline="0" dirty="0" smtClean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10</a:t>
                      </a:r>
                      <a:r>
                        <a:rPr lang="ru-RU" sz="1600" kern="1200" baseline="0" dirty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0%</a:t>
                      </a:r>
                      <a:r>
                        <a:rPr lang="ru-RU" sz="1600" kern="1200" baseline="0" dirty="0"/>
                        <a:t> к 01.0</a:t>
                      </a:r>
                      <a:r>
                        <a:rPr lang="en-US" sz="1600" kern="1200" baseline="0" dirty="0"/>
                        <a:t>9</a:t>
                      </a:r>
                      <a:r>
                        <a:rPr lang="ru-RU" sz="1600" kern="1200" baseline="0" dirty="0" smtClean="0"/>
                        <a:t>.2022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1211" marR="41211" marT="0" marB="0" anchor="ctr"/>
                </a:tc>
                <a:extLst>
                  <a:ext uri="{0D108BD9-81ED-4DB2-BD59-A6C34878D82A}">
                    <a16:rowId xmlns:a16="http://schemas.microsoft.com/office/drawing/2014/main" val="606969686"/>
                  </a:ext>
                </a:extLst>
              </a:tr>
              <a:tr h="748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4.3</a:t>
                      </a:r>
                      <a:endParaRPr lang="ru-RU" sz="14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пед. работников, получивших возможность использования верифицированного цифрового образовательного контента и цифровых образовательных сервисов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92D050"/>
                          </a:solidFill>
                          <a:effectLst/>
                          <a:latin typeface="Arial Black" panose="020B0A04020102020204" pitchFamily="34" charset="0"/>
                        </a:rPr>
                        <a:t>36,6</a:t>
                      </a:r>
                      <a:r>
                        <a:rPr lang="ru-RU" sz="1600" baseline="0" dirty="0">
                          <a:solidFill>
                            <a:srgbClr val="92D05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92D050"/>
                          </a:solidFill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600" b="1" dirty="0">
                        <a:solidFill>
                          <a:srgbClr val="92D05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l"/>
                      <a:r>
                        <a:rPr lang="en-US" sz="1600" dirty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[</a:t>
                      </a:r>
                      <a:r>
                        <a:rPr lang="ru-RU" sz="1600" dirty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АИС</a:t>
                      </a:r>
                      <a:r>
                        <a:rPr lang="ru-RU" sz="1600" baseline="0" dirty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ru-RU" sz="1600" baseline="0" dirty="0" err="1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ПедКадры</a:t>
                      </a:r>
                      <a:r>
                        <a:rPr lang="en-US" sz="1600" dirty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]</a:t>
                      </a:r>
                      <a:r>
                        <a:rPr lang="ru-RU" sz="1600" dirty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ru-RU" sz="1600" dirty="0"/>
                        <a:t>+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baseline="0" dirty="0" smtClean="0"/>
                        <a:t>ЦОР</a:t>
                      </a:r>
                      <a:endParaRPr lang="ru-RU" sz="1600" baseline="0" dirty="0"/>
                    </a:p>
                  </a:txBody>
                  <a:tcPr marL="41211" marR="41211" marT="0" marB="0"/>
                </a:tc>
                <a:extLst>
                  <a:ext uri="{0D108BD9-81ED-4DB2-BD59-A6C34878D82A}">
                    <a16:rowId xmlns:a16="http://schemas.microsoft.com/office/drawing/2014/main" val="267531307"/>
                  </a:ext>
                </a:extLst>
              </a:tr>
              <a:tr h="748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4.4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Доля учащихся, имеющих возможность бесплатного доступа к верифицированному цифровому образовательному контенту и сервисам для самостоятельной подготовки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92D050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39%</a:t>
                      </a:r>
                      <a:endParaRPr lang="ru-RU" sz="1600" b="1" dirty="0">
                        <a:solidFill>
                          <a:srgbClr val="92D05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АИС СГО +</a:t>
                      </a:r>
                      <a:r>
                        <a:rPr lang="ru-RU" sz="1600" baseline="0" dirty="0" smtClean="0"/>
                        <a:t> ЦОР </a:t>
                      </a:r>
                      <a:r>
                        <a:rPr lang="ru-RU" sz="1600" kern="1200" baseline="0" dirty="0" smtClean="0"/>
                        <a:t>– </a:t>
                      </a:r>
                      <a:r>
                        <a:rPr lang="en-US" sz="1600" kern="1200" baseline="0" dirty="0" smtClean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5</a:t>
                      </a:r>
                      <a:r>
                        <a:rPr lang="ru-RU" sz="1600" kern="1200" baseline="0" dirty="0" smtClean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0%</a:t>
                      </a:r>
                      <a:r>
                        <a:rPr lang="ru-RU" sz="1600" kern="1200" baseline="0" dirty="0" smtClean="0"/>
                        <a:t> к 20.12.2021</a:t>
                      </a:r>
                      <a:endParaRPr lang="en-US" sz="1600" kern="12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/>
                        <a:t>                 </a:t>
                      </a:r>
                      <a:r>
                        <a:rPr lang="ru-RU" sz="1600" kern="1200" dirty="0" smtClean="0"/>
                        <a:t> </a:t>
                      </a:r>
                      <a:r>
                        <a:rPr lang="en-US" sz="1600" kern="1200" dirty="0" smtClean="0"/>
                        <a:t>            </a:t>
                      </a:r>
                      <a:r>
                        <a:rPr lang="ru-RU" sz="1600" kern="1200" dirty="0" smtClean="0"/>
                        <a:t> </a:t>
                      </a:r>
                      <a:r>
                        <a:rPr lang="en-US" sz="1600" kern="1200" dirty="0" smtClean="0"/>
                        <a:t> </a:t>
                      </a:r>
                      <a:r>
                        <a:rPr lang="ru-RU" sz="1600" kern="1200" baseline="0" dirty="0" smtClean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70% </a:t>
                      </a:r>
                      <a:r>
                        <a:rPr lang="ru-RU" sz="1600" kern="1200" baseline="0" dirty="0" smtClean="0"/>
                        <a:t>к 20.12.2022</a:t>
                      </a:r>
                      <a:endParaRPr lang="en-US" sz="1600" kern="12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/>
                        <a:t> </a:t>
                      </a:r>
                      <a:r>
                        <a:rPr lang="ru-RU" sz="1600" kern="1200" dirty="0" smtClean="0"/>
                        <a:t>                               </a:t>
                      </a:r>
                      <a:r>
                        <a:rPr lang="ru-RU" sz="1600" kern="1200" baseline="0" dirty="0" smtClean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100% </a:t>
                      </a:r>
                      <a:r>
                        <a:rPr lang="ru-RU" sz="1600" kern="1200" baseline="0" dirty="0" smtClean="0"/>
                        <a:t>к 20.12.2023</a:t>
                      </a:r>
                      <a:endParaRPr lang="ru-RU" sz="1600" dirty="0" smtClean="0">
                        <a:latin typeface="Century Gothic" panose="020B0502020202020204" pitchFamily="34" charset="0"/>
                      </a:endParaRPr>
                    </a:p>
                  </a:txBody>
                  <a:tcPr marL="41211" marR="41211" marT="0" marB="0"/>
                </a:tc>
                <a:extLst>
                  <a:ext uri="{0D108BD9-81ED-4DB2-BD59-A6C34878D82A}">
                    <a16:rowId xmlns:a16="http://schemas.microsoft.com/office/drawing/2014/main" val="3615342861"/>
                  </a:ext>
                </a:extLst>
              </a:tr>
              <a:tr h="748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4.5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</a:rPr>
                        <a:t>Доля заданий в электронной форме для учащихся, проверяемых с использованием технологий автоматизированной проверки</a:t>
                      </a:r>
                      <a:endParaRPr lang="ru-RU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4"/>
                          </a:solidFill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b="1" dirty="0">
                        <a:solidFill>
                          <a:schemeClr val="accent4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АИС СГО +</a:t>
                      </a:r>
                      <a:r>
                        <a:rPr lang="ru-RU" sz="1600" baseline="0" dirty="0" smtClean="0"/>
                        <a:t> ЦОР</a:t>
                      </a:r>
                      <a:r>
                        <a:rPr lang="en-US" sz="1600" baseline="0" dirty="0" smtClean="0"/>
                        <a:t>+</a:t>
                      </a:r>
                      <a:r>
                        <a:rPr lang="en-US" sz="1600" dirty="0" smtClean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[</a:t>
                      </a:r>
                      <a:r>
                        <a:rPr lang="ru-RU" sz="1600" dirty="0" smtClean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АИС</a:t>
                      </a:r>
                      <a:r>
                        <a:rPr lang="ru-RU" sz="1600" baseline="0" dirty="0" smtClean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ПедКадры</a:t>
                      </a:r>
                      <a:r>
                        <a:rPr lang="en-US" sz="1600" dirty="0" smtClean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]</a:t>
                      </a:r>
                      <a:r>
                        <a:rPr lang="ru-RU" sz="1600" dirty="0" smtClean="0">
                          <a:solidFill>
                            <a:srgbClr val="92D05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endParaRPr lang="ru-RU" sz="1600" dirty="0" smtClean="0">
                        <a:latin typeface="Century Gothic" panose="020B0502020202020204" pitchFamily="34" charset="0"/>
                      </a:endParaRPr>
                    </a:p>
                  </a:txBody>
                  <a:tcPr marL="41211" marR="41211" marT="0" marB="0" anchor="ctr"/>
                </a:tc>
                <a:extLst>
                  <a:ext uri="{0D108BD9-81ED-4DB2-BD59-A6C34878D82A}">
                    <a16:rowId xmlns:a16="http://schemas.microsoft.com/office/drawing/2014/main" val="13231425"/>
                  </a:ext>
                </a:extLst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1296732" y="5678414"/>
            <a:ext cx="4737065" cy="1080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defRPr/>
            </a:pPr>
            <a:r>
              <a:rPr lang="ru-RU" sz="1200" dirty="0">
                <a:solidFill>
                  <a:prstClr val="black"/>
                </a:solidFill>
                <a:cs typeface="Times New Roman" panose="02020603050405020304" pitchFamily="18" charset="0"/>
              </a:rPr>
              <a:t>Цифровые образовательные ресурсы (ЦОР):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defRPr/>
            </a:pPr>
            <a:r>
              <a:rPr lang="ru-RU" sz="1200" dirty="0">
                <a:solidFill>
                  <a:prstClr val="black"/>
                </a:solidFill>
                <a:cs typeface="Times New Roman" panose="02020603050405020304" pitchFamily="18" charset="0"/>
              </a:rPr>
              <a:t>Новый диск (</a:t>
            </a:r>
            <a:r>
              <a:rPr lang="ru-RU" sz="1200" dirty="0" err="1">
                <a:solidFill>
                  <a:prstClr val="black"/>
                </a:solidFill>
                <a:cs typeface="Times New Roman" panose="02020603050405020304" pitchFamily="18" charset="0"/>
              </a:rPr>
              <a:t>Образовариум</a:t>
            </a:r>
            <a:r>
              <a:rPr lang="ru-RU" sz="1200" dirty="0">
                <a:solidFill>
                  <a:prstClr val="black"/>
                </a:solidFill>
                <a:cs typeface="Times New Roman" panose="02020603050405020304" pitchFamily="18" charset="0"/>
              </a:rPr>
              <a:t>);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defRPr/>
            </a:pPr>
            <a:r>
              <a:rPr lang="ru-RU" sz="1200" dirty="0" err="1">
                <a:solidFill>
                  <a:prstClr val="black"/>
                </a:solidFill>
                <a:cs typeface="Times New Roman" panose="02020603050405020304" pitchFamily="18" charset="0"/>
              </a:rPr>
              <a:t>Физикон</a:t>
            </a:r>
            <a:r>
              <a:rPr lang="ru-RU" sz="1200" dirty="0">
                <a:solidFill>
                  <a:prstClr val="black"/>
                </a:solidFill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defRPr/>
            </a:pPr>
            <a:r>
              <a:rPr lang="ru-RU" sz="1200" dirty="0" err="1">
                <a:solidFill>
                  <a:prstClr val="black"/>
                </a:solidFill>
                <a:cs typeface="Times New Roman" panose="02020603050405020304" pitchFamily="18" charset="0"/>
              </a:rPr>
              <a:t>СберКласс</a:t>
            </a:r>
            <a:r>
              <a:rPr lang="ru-RU" sz="1200" dirty="0">
                <a:solidFill>
                  <a:prstClr val="black"/>
                </a:solidFill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defRPr/>
            </a:pPr>
            <a:r>
              <a:rPr lang="ru-RU" sz="12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другие</a:t>
            </a:r>
            <a:endParaRPr lang="ru-RU" sz="12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B72395E-954D-4053-9BAD-5FF9C9985DD8}"/>
              </a:ext>
            </a:extLst>
          </p:cNvPr>
          <p:cNvSpPr/>
          <p:nvPr/>
        </p:nvSpPr>
        <p:spPr>
          <a:xfrm>
            <a:off x="6033797" y="5761086"/>
            <a:ext cx="5674476" cy="543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defRPr/>
            </a:pPr>
            <a:r>
              <a:rPr lang="en-US" sz="1400" dirty="0">
                <a:solidFill>
                  <a:prstClr val="black"/>
                </a:solidFill>
                <a:cs typeface="Times New Roman" panose="02020603050405020304" pitchFamily="18" charset="0"/>
              </a:rPr>
              <a:t>* </a:t>
            </a:r>
            <a:r>
              <a:rPr lang="ru-RU" sz="1400" dirty="0">
                <a:solidFill>
                  <a:prstClr val="black"/>
                </a:solidFill>
                <a:cs typeface="Times New Roman" panose="02020603050405020304" pitchFamily="18" charset="0"/>
              </a:rPr>
              <a:t>показатели являются актуальными по текущим методикам расчета, утвержденными </a:t>
            </a:r>
            <a:r>
              <a:rPr lang="ru-RU" sz="1400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Минцифры</a:t>
            </a:r>
            <a:r>
              <a:rPr lang="ru-RU" sz="14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России</a:t>
            </a:r>
            <a:endParaRPr lang="ru-RU" sz="1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890942" y="6449728"/>
            <a:ext cx="2743200" cy="365125"/>
          </a:xfrm>
        </p:spPr>
        <p:txBody>
          <a:bodyPr/>
          <a:lstStyle/>
          <a:p>
            <a:fld id="{EF0DD7FF-EA2E-4EC2-B957-07A511AC094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336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535065" y="2376756"/>
            <a:ext cx="1344638" cy="1405495"/>
          </a:xfrm>
          <a:prstGeom prst="rect">
            <a:avLst/>
          </a:prstGeom>
          <a:pattFill prst="pct25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846513" y="3782251"/>
            <a:ext cx="4033190" cy="914828"/>
          </a:xfrm>
          <a:prstGeom prst="rect">
            <a:avLst/>
          </a:prstGeom>
          <a:pattFill prst="pct25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8" descr="Минцифры рассказало регионам о порядке разработки стратегий цифровой  трансформации | Digital Russi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9" t="3529" r="56041" b="8052"/>
          <a:stretch/>
        </p:blipFill>
        <p:spPr bwMode="auto">
          <a:xfrm>
            <a:off x="0" y="0"/>
            <a:ext cx="1155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32169" y="121139"/>
            <a:ext cx="10591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ЗАДАЧА </a:t>
            </a:r>
            <a:r>
              <a:rPr lang="en-US" sz="28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#</a:t>
            </a:r>
            <a:r>
              <a:rPr lang="ru-RU" sz="28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2</a:t>
            </a:r>
          </a:p>
          <a:p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ЦИФРОВОЕ УПРАВЛЕНИЕ И ИНФОРМАТИЗАЦИЯ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6569" y="-107461"/>
            <a:ext cx="48282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600" dirty="0" smtClean="0">
                <a:solidFill>
                  <a:schemeClr val="accent4">
                    <a:lumMod val="75000"/>
                  </a:schemeClr>
                </a:solidFill>
              </a:rPr>
              <a:t>[</a:t>
            </a:r>
            <a:endParaRPr lang="ru-RU" sz="7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0800000">
            <a:off x="9781416" y="57639"/>
            <a:ext cx="48282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600" dirty="0" smtClean="0">
                <a:solidFill>
                  <a:schemeClr val="accent4">
                    <a:lumMod val="75000"/>
                  </a:schemeClr>
                </a:solidFill>
              </a:rPr>
              <a:t>[</a:t>
            </a:r>
            <a:endParaRPr lang="ru-RU" sz="7600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252" name="Группа 251"/>
          <p:cNvGrpSpPr/>
          <p:nvPr/>
        </p:nvGrpSpPr>
        <p:grpSpPr>
          <a:xfrm>
            <a:off x="1163691" y="1098393"/>
            <a:ext cx="11328285" cy="5603630"/>
            <a:chOff x="1163691" y="1098393"/>
            <a:chExt cx="11328285" cy="5603630"/>
          </a:xfrm>
        </p:grpSpPr>
        <p:sp>
          <p:nvSpPr>
            <p:cNvPr id="78" name="TextBox 77"/>
            <p:cNvSpPr txBox="1"/>
            <p:nvPr/>
          </p:nvSpPr>
          <p:spPr>
            <a:xfrm>
              <a:off x="4523138" y="3782251"/>
              <a:ext cx="2691219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АИС</a:t>
              </a:r>
            </a:p>
            <a:p>
              <a:pPr algn="ctr"/>
              <a:r>
                <a:rPr lang="ru-RU" sz="1400" b="1" dirty="0" smtClean="0"/>
                <a:t>Сетевой </a:t>
              </a:r>
              <a:r>
                <a:rPr lang="ru-RU" sz="1400" b="1" dirty="0"/>
                <a:t>город. </a:t>
              </a:r>
              <a:endParaRPr lang="ru-RU" sz="1400" b="1" dirty="0" smtClean="0"/>
            </a:p>
            <a:p>
              <a:pPr algn="ctr"/>
              <a:r>
                <a:rPr lang="ru-RU" sz="1400" b="1" dirty="0" smtClean="0"/>
                <a:t>Образование</a:t>
              </a:r>
            </a:p>
            <a:p>
              <a:pPr algn="ctr"/>
              <a:r>
                <a:rPr lang="en-US" sz="1000" b="1" dirty="0" smtClean="0"/>
                <a:t>[</a:t>
              </a:r>
              <a:r>
                <a:rPr lang="ru-RU" sz="1000" b="1" dirty="0" smtClean="0"/>
                <a:t>Электронный журнал-дневник</a:t>
              </a:r>
              <a:r>
                <a:rPr lang="en-US" sz="1000" b="1" dirty="0" smtClean="0"/>
                <a:t>]</a:t>
              </a:r>
              <a:endParaRPr lang="ru-RU" sz="1000" b="1" dirty="0" smtClean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982985" y="4773625"/>
              <a:ext cx="1703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ГИС </a:t>
              </a:r>
            </a:p>
            <a:p>
              <a:pPr algn="ctr"/>
              <a:r>
                <a:rPr lang="ru-RU" sz="1400" b="1" dirty="0" smtClean="0"/>
                <a:t>Контингент-регион</a:t>
              </a:r>
              <a:endParaRPr lang="ru-RU" sz="1400" b="1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122888" y="3728018"/>
              <a:ext cx="157528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АИС </a:t>
              </a:r>
            </a:p>
            <a:p>
              <a:pPr algn="ctr"/>
              <a:r>
                <a:rPr lang="ru-RU" sz="1400" b="1" dirty="0" smtClean="0"/>
                <a:t>Дополнительное образование </a:t>
              </a:r>
            </a:p>
            <a:p>
              <a:pPr algn="ctr"/>
              <a:r>
                <a:rPr lang="ru-RU" sz="1400" b="1" dirty="0" smtClean="0"/>
                <a:t>детей</a:t>
              </a:r>
              <a:endParaRPr lang="ru-RU" sz="1400" b="1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779889" y="3728018"/>
              <a:ext cx="17686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АИС Комплектование дошкольное образование</a:t>
              </a:r>
              <a:endParaRPr lang="ru-RU" sz="1400" b="1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637280" y="2868680"/>
              <a:ext cx="185613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Ситуационный </a:t>
              </a:r>
            </a:p>
            <a:p>
              <a:pPr algn="ctr"/>
              <a:r>
                <a:rPr lang="ru-RU" sz="1400" b="1" dirty="0" smtClean="0"/>
                <a:t>центр Губернатора</a:t>
              </a:r>
            </a:p>
            <a:p>
              <a:pPr algn="ctr"/>
              <a:r>
                <a:rPr lang="ru-RU" sz="1400" b="1" dirty="0" smtClean="0"/>
                <a:t>Томской области</a:t>
              </a:r>
              <a:endParaRPr lang="ru-RU" sz="1400" b="1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767524" y="6167735"/>
              <a:ext cx="10994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ФГИС ДДО</a:t>
              </a:r>
              <a:endParaRPr lang="ru-RU" sz="1400" b="1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303804" y="2327727"/>
              <a:ext cx="1521513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/>
                <a:t>ЦОР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200" b="1" i="1" dirty="0" smtClean="0"/>
                <a:t>Новый диск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200" b="1" i="1" dirty="0" err="1" smtClean="0"/>
                <a:t>Физикон</a:t>
              </a:r>
              <a:endParaRPr lang="ru-RU" sz="1200" b="1" i="1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539158" y="6177123"/>
              <a:ext cx="10648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/>
                <a:t>АИС ПФДО</a:t>
              </a:r>
              <a:endParaRPr lang="ru-RU" sz="1400" b="1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621493" y="2376756"/>
              <a:ext cx="122109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АИС </a:t>
              </a:r>
            </a:p>
            <a:p>
              <a:pPr algn="ctr"/>
              <a:r>
                <a:rPr lang="ru-RU" sz="1400" b="1" dirty="0" smtClean="0"/>
                <a:t>Е-Услуги. </a:t>
              </a:r>
            </a:p>
            <a:p>
              <a:pPr algn="ctr"/>
              <a:r>
                <a:rPr lang="ru-RU" sz="1400" b="1" dirty="0" smtClean="0"/>
                <a:t>Образование</a:t>
              </a:r>
            </a:p>
          </p:txBody>
        </p:sp>
        <p:pic>
          <p:nvPicPr>
            <p:cNvPr id="106" name="Рисунок 10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0001" y="5607757"/>
              <a:ext cx="519179" cy="569366"/>
            </a:xfrm>
            <a:prstGeom prst="rect">
              <a:avLst/>
            </a:prstGeom>
          </p:spPr>
        </p:pic>
        <p:pic>
          <p:nvPicPr>
            <p:cNvPr id="108" name="Рисунок 10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173" y="5683979"/>
              <a:ext cx="411563" cy="474052"/>
            </a:xfrm>
            <a:prstGeom prst="rect">
              <a:avLst/>
            </a:prstGeom>
          </p:spPr>
        </p:pic>
        <p:pic>
          <p:nvPicPr>
            <p:cNvPr id="109" name="Рисунок 10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5155" y="2331307"/>
              <a:ext cx="551358" cy="551358"/>
            </a:xfrm>
            <a:prstGeom prst="rect">
              <a:avLst/>
            </a:prstGeom>
          </p:spPr>
        </p:pic>
        <p:sp>
          <p:nvSpPr>
            <p:cNvPr id="139" name="TextBox 138"/>
            <p:cNvSpPr txBox="1"/>
            <p:nvPr/>
          </p:nvSpPr>
          <p:spPr>
            <a:xfrm>
              <a:off x="8928838" y="3746100"/>
              <a:ext cx="162486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i="1" dirty="0" smtClean="0">
                  <a:solidFill>
                    <a:schemeClr val="accent6">
                      <a:lumMod val="75000"/>
                    </a:schemeClr>
                  </a:solidFill>
                </a:rPr>
                <a:t>АИС </a:t>
              </a:r>
            </a:p>
            <a:p>
              <a:pPr algn="ctr"/>
              <a:r>
                <a:rPr lang="ru-RU" sz="1400" b="1" i="1" dirty="0" smtClean="0">
                  <a:solidFill>
                    <a:schemeClr val="accent6">
                      <a:lumMod val="75000"/>
                    </a:schemeClr>
                  </a:solidFill>
                </a:rPr>
                <a:t>Педагогические кадры Томской области</a:t>
              </a:r>
              <a:endParaRPr lang="ru-RU" sz="1400" b="1" i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41" name="Соединительная линия уступом 140"/>
            <p:cNvCxnSpPr>
              <a:endCxn id="79" idx="1"/>
            </p:cNvCxnSpPr>
            <p:nvPr/>
          </p:nvCxnSpPr>
          <p:spPr>
            <a:xfrm>
              <a:off x="3392503" y="4697079"/>
              <a:ext cx="1590482" cy="338156"/>
            </a:xfrm>
            <a:prstGeom prst="bentConnector3">
              <a:avLst>
                <a:gd name="adj1" fmla="val 1186"/>
              </a:avLst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3" name="Соединительная линия уступом 142"/>
            <p:cNvCxnSpPr>
              <a:stCxn id="80" idx="2"/>
              <a:endCxn id="79" idx="3"/>
            </p:cNvCxnSpPr>
            <p:nvPr/>
          </p:nvCxnSpPr>
          <p:spPr>
            <a:xfrm rot="5400000">
              <a:off x="7122014" y="4246716"/>
              <a:ext cx="353110" cy="1223928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7" name="Прямая со стрелкой 146"/>
            <p:cNvCxnSpPr>
              <a:stCxn id="79" idx="2"/>
            </p:cNvCxnSpPr>
            <p:nvPr/>
          </p:nvCxnSpPr>
          <p:spPr>
            <a:xfrm>
              <a:off x="5834795" y="5296845"/>
              <a:ext cx="0" cy="27616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48" name="TextBox 147"/>
            <p:cNvSpPr txBox="1"/>
            <p:nvPr/>
          </p:nvSpPr>
          <p:spPr>
            <a:xfrm>
              <a:off x="5342629" y="6167498"/>
              <a:ext cx="9861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400" b="1" dirty="0" smtClean="0"/>
                <a:t>ФГИС ФРИ</a:t>
              </a:r>
              <a:endParaRPr lang="ru-RU" sz="1400" b="1" dirty="0"/>
            </a:p>
          </p:txBody>
        </p:sp>
        <p:cxnSp>
          <p:nvCxnSpPr>
            <p:cNvPr id="153" name="Прямая со стрелкой 152"/>
            <p:cNvCxnSpPr/>
            <p:nvPr/>
          </p:nvCxnSpPr>
          <p:spPr>
            <a:xfrm>
              <a:off x="4523139" y="4254500"/>
              <a:ext cx="45984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4" name="Прямая со стрелкой 153"/>
            <p:cNvCxnSpPr/>
            <p:nvPr/>
          </p:nvCxnSpPr>
          <p:spPr>
            <a:xfrm>
              <a:off x="6602509" y="4254500"/>
              <a:ext cx="5012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7" name="Прямая со стрелкой 156"/>
            <p:cNvCxnSpPr/>
            <p:nvPr/>
          </p:nvCxnSpPr>
          <p:spPr>
            <a:xfrm>
              <a:off x="3279591" y="4673195"/>
              <a:ext cx="0" cy="89981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0" name="Прямая со стрелкой 159"/>
            <p:cNvCxnSpPr/>
            <p:nvPr/>
          </p:nvCxnSpPr>
          <p:spPr>
            <a:xfrm>
              <a:off x="8071597" y="4682125"/>
              <a:ext cx="0" cy="89088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164" name="Группа 163"/>
            <p:cNvGrpSpPr/>
            <p:nvPr/>
          </p:nvGrpSpPr>
          <p:grpSpPr>
            <a:xfrm>
              <a:off x="7286556" y="5522696"/>
              <a:ext cx="1597380" cy="798690"/>
              <a:chOff x="7504332" y="5763852"/>
              <a:chExt cx="1159306" cy="579653"/>
            </a:xfrm>
          </p:grpSpPr>
          <p:pic>
            <p:nvPicPr>
              <p:cNvPr id="1026" name="Picture 2" descr="О выдаче сертификатов ПФДО - Новости - Документы - Сайт гимназии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391" b="100000" l="586" r="100000">
                            <a14:foregroundMark x1="9961" y1="30469" x2="9961" y2="30469"/>
                            <a14:foregroundMark x1="14063" y1="32031" x2="14063" y2="32031"/>
                            <a14:foregroundMark x1="10742" y1="52344" x2="10742" y2="52344"/>
                            <a14:foregroundMark x1="14453" y1="57813" x2="14453" y2="57813"/>
                            <a14:foregroundMark x1="30469" y1="49609" x2="30469" y2="49609"/>
                            <a14:foregroundMark x1="33594" y1="49219" x2="33594" y2="49219"/>
                            <a14:foregroundMark x1="38477" y1="49609" x2="38477" y2="49609"/>
                            <a14:foregroundMark x1="41797" y1="49609" x2="41797" y2="49609"/>
                            <a14:foregroundMark x1="46094" y1="49219" x2="46094" y2="49219"/>
                            <a14:foregroundMark x1="49414" y1="48047" x2="49414" y2="48047"/>
                            <a14:foregroundMark x1="53320" y1="48438" x2="53320" y2="48438"/>
                            <a14:foregroundMark x1="57617" y1="49609" x2="57617" y2="49609"/>
                            <a14:foregroundMark x1="61133" y1="49609" x2="61133" y2="49609"/>
                            <a14:foregroundMark x1="67969" y1="49219" x2="67969" y2="49219"/>
                            <a14:foregroundMark x1="73438" y1="50000" x2="73438" y2="50000"/>
                            <a14:foregroundMark x1="74805" y1="49219" x2="74805" y2="49219"/>
                            <a14:foregroundMark x1="80273" y1="47266" x2="80273" y2="47266"/>
                            <a14:foregroundMark x1="66992" y1="64063" x2="66992" y2="64063"/>
                            <a14:foregroundMark x1="97852" y1="37109" x2="97852" y2="37109"/>
                            <a14:foregroundMark x1="63867" y1="59375" x2="63867" y2="59375"/>
                            <a14:foregroundMark x1="61523" y1="63281" x2="61523" y2="63281"/>
                            <a14:foregroundMark x1="57813" y1="63281" x2="57813" y2="63281"/>
                            <a14:foregroundMark x1="53320" y1="63281" x2="53320" y2="63281"/>
                            <a14:foregroundMark x1="49219" y1="64063" x2="49219" y2="64063"/>
                            <a14:foregroundMark x1="45898" y1="62109" x2="45898" y2="62109"/>
                            <a14:foregroundMark x1="42578" y1="63281" x2="42578" y2="63281"/>
                            <a14:foregroundMark x1="37695" y1="60547" x2="37695" y2="60547"/>
                            <a14:foregroundMark x1="35352" y1="64453" x2="35352" y2="64453"/>
                            <a14:foregroundMark x1="31250" y1="61719" x2="31250" y2="61719"/>
                            <a14:foregroundMark x1="14648" y1="61719" x2="14648" y2="61719"/>
                            <a14:foregroundMark x1="26953" y1="48047" x2="26953" y2="48047"/>
                            <a14:foregroundMark x1="27734" y1="48047" x2="27734" y2="48047"/>
                            <a14:foregroundMark x1="27930" y1="42188" x2="27930" y2="42188"/>
                            <a14:foregroundMark x1="27930" y1="37891" x2="27930" y2="37891"/>
                            <a14:foregroundMark x1="27930" y1="35938" x2="27930" y2="35938"/>
                            <a14:foregroundMark x1="27930" y1="60547" x2="27930" y2="60547"/>
                            <a14:foregroundMark x1="27734" y1="56250" x2="27734" y2="5625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04332" y="5763852"/>
                <a:ext cx="1159306" cy="579653"/>
              </a:xfrm>
              <a:prstGeom prst="snipRound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63" name="Прямая соединительная линия 162"/>
              <p:cNvCxnSpPr/>
              <p:nvPr/>
            </p:nvCxnSpPr>
            <p:spPr>
              <a:xfrm>
                <a:off x="7824787" y="5907469"/>
                <a:ext cx="0" cy="268419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pic>
          <p:nvPicPr>
            <p:cNvPr id="168" name="Рисунок 16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96962" y="1302662"/>
              <a:ext cx="996180" cy="158483"/>
            </a:xfrm>
            <a:prstGeom prst="rect">
              <a:avLst/>
            </a:prstGeom>
          </p:spPr>
        </p:pic>
        <p:cxnSp>
          <p:nvCxnSpPr>
            <p:cNvPr id="171" name="Соединительная линия уступом 170"/>
            <p:cNvCxnSpPr/>
            <p:nvPr/>
          </p:nvCxnSpPr>
          <p:spPr>
            <a:xfrm rot="16200000" flipV="1">
              <a:off x="5085924" y="3392798"/>
              <a:ext cx="679549" cy="221475"/>
            </a:xfrm>
            <a:prstGeom prst="bentConnector3">
              <a:avLst>
                <a:gd name="adj1" fmla="val 99339"/>
              </a:avLst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75" name="TextBox 174"/>
            <p:cNvSpPr txBox="1"/>
            <p:nvPr/>
          </p:nvSpPr>
          <p:spPr>
            <a:xfrm>
              <a:off x="8879703" y="3114367"/>
              <a:ext cx="8246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ГИС РБД</a:t>
              </a:r>
              <a:endParaRPr lang="ru-RU" sz="1400" b="1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8817026" y="1518254"/>
              <a:ext cx="9383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400" b="1" dirty="0" smtClean="0"/>
                <a:t>ФИС ГИА </a:t>
              </a:r>
            </a:p>
            <a:p>
              <a:pPr algn="ctr"/>
              <a:r>
                <a:rPr lang="ru-RU" sz="1400" b="1" dirty="0" smtClean="0"/>
                <a:t>и Приема</a:t>
              </a:r>
              <a:endParaRPr lang="ru-RU" sz="1400" b="1" dirty="0"/>
            </a:p>
          </p:txBody>
        </p:sp>
        <p:pic>
          <p:nvPicPr>
            <p:cNvPr id="183" name="Рисунок 18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01958" y="1098393"/>
              <a:ext cx="573306" cy="433802"/>
            </a:xfrm>
            <a:prstGeom prst="rect">
              <a:avLst/>
            </a:prstGeom>
          </p:spPr>
        </p:pic>
        <p:cxnSp>
          <p:nvCxnSpPr>
            <p:cNvPr id="190" name="Прямая со стрелкой 189"/>
            <p:cNvCxnSpPr>
              <a:stCxn id="175" idx="0"/>
              <a:endCxn id="182" idx="2"/>
            </p:cNvCxnSpPr>
            <p:nvPr/>
          </p:nvCxnSpPr>
          <p:spPr>
            <a:xfrm flipH="1" flipV="1">
              <a:off x="9286193" y="2041474"/>
              <a:ext cx="5842" cy="107289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24" name="Прямая со стрелкой 1023"/>
            <p:cNvCxnSpPr>
              <a:stCxn id="182" idx="3"/>
            </p:cNvCxnSpPr>
            <p:nvPr/>
          </p:nvCxnSpPr>
          <p:spPr>
            <a:xfrm flipV="1">
              <a:off x="9755360" y="1774087"/>
              <a:ext cx="572331" cy="577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96" name="Рисунок 19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7654" y="5762522"/>
              <a:ext cx="996180" cy="158483"/>
            </a:xfrm>
            <a:prstGeom prst="rect">
              <a:avLst/>
            </a:prstGeom>
          </p:spPr>
        </p:pic>
        <p:pic>
          <p:nvPicPr>
            <p:cNvPr id="197" name="Рисунок 19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0452" y="3820351"/>
              <a:ext cx="996180" cy="158483"/>
            </a:xfrm>
            <a:prstGeom prst="rect">
              <a:avLst/>
            </a:prstGeom>
          </p:spPr>
        </p:pic>
        <p:pic>
          <p:nvPicPr>
            <p:cNvPr id="198" name="Рисунок 19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4921" y="1168546"/>
              <a:ext cx="996180" cy="158483"/>
            </a:xfrm>
            <a:prstGeom prst="rect">
              <a:avLst/>
            </a:prstGeom>
          </p:spPr>
        </p:pic>
        <p:sp>
          <p:nvSpPr>
            <p:cNvPr id="1028" name="TextBox 1027"/>
            <p:cNvSpPr txBox="1"/>
            <p:nvPr/>
          </p:nvSpPr>
          <p:spPr>
            <a:xfrm>
              <a:off x="10281302" y="1417211"/>
              <a:ext cx="2210674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44000">
                <a:buFont typeface="Arial" panose="020B0604020202020204" pitchFamily="34" charset="0"/>
                <a:buChar char="•"/>
              </a:pPr>
              <a:r>
                <a:rPr lang="ru-RU" sz="1300" b="1" i="1" dirty="0" smtClean="0"/>
                <a:t>Результаты ГИА</a:t>
              </a:r>
            </a:p>
            <a:p>
              <a:pPr indent="-144000">
                <a:buFont typeface="Arial" panose="020B0604020202020204" pitchFamily="34" charset="0"/>
                <a:buChar char="•"/>
              </a:pPr>
              <a:r>
                <a:rPr lang="ru-RU" sz="1300" b="1" i="1" dirty="0" smtClean="0">
                  <a:solidFill>
                    <a:schemeClr val="accent6">
                      <a:lumMod val="75000"/>
                    </a:schemeClr>
                  </a:solidFill>
                </a:rPr>
                <a:t>Запись на ГИА</a:t>
              </a:r>
            </a:p>
            <a:p>
              <a:pPr indent="-144000">
                <a:buFont typeface="Arial" panose="020B0604020202020204" pitchFamily="34" charset="0"/>
                <a:buChar char="•"/>
              </a:pPr>
              <a:r>
                <a:rPr lang="ru-RU" sz="1300" b="1" i="1" dirty="0" smtClean="0">
                  <a:solidFill>
                    <a:schemeClr val="accent6">
                      <a:lumMod val="75000"/>
                    </a:schemeClr>
                  </a:solidFill>
                </a:rPr>
                <a:t>Запись на апелляцию</a:t>
              </a:r>
              <a:endParaRPr lang="ru-RU" sz="1300" b="1" i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9148377" y="5841971"/>
              <a:ext cx="2210674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44000">
                <a:buFont typeface="Arial" panose="020B0604020202020204" pitchFamily="34" charset="0"/>
                <a:buChar char="•"/>
              </a:pPr>
              <a:r>
                <a:rPr lang="ru-RU" sz="1300" b="1" i="1" dirty="0" smtClean="0">
                  <a:solidFill>
                    <a:schemeClr val="accent6">
                      <a:lumMod val="75000"/>
                    </a:schemeClr>
                  </a:solidFill>
                </a:rPr>
                <a:t>Запись на аттестацию</a:t>
              </a:r>
              <a:endParaRPr lang="ru-RU" sz="1300" b="1" i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30" name="Прямая со стрелкой 1029"/>
            <p:cNvCxnSpPr>
              <a:endCxn id="139" idx="2"/>
            </p:cNvCxnSpPr>
            <p:nvPr/>
          </p:nvCxnSpPr>
          <p:spPr>
            <a:xfrm flipV="1">
              <a:off x="9741269" y="4700207"/>
              <a:ext cx="0" cy="88649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33" name="Прямая со стрелкой 1032"/>
            <p:cNvCxnSpPr>
              <a:endCxn id="207" idx="2"/>
            </p:cNvCxnSpPr>
            <p:nvPr/>
          </p:nvCxnSpPr>
          <p:spPr>
            <a:xfrm flipH="1" flipV="1">
              <a:off x="5998547" y="2032687"/>
              <a:ext cx="919" cy="178766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07" name="TextBox 206"/>
            <p:cNvSpPr txBox="1"/>
            <p:nvPr/>
          </p:nvSpPr>
          <p:spPr>
            <a:xfrm>
              <a:off x="5679613" y="1509467"/>
              <a:ext cx="6378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400" b="1" dirty="0" smtClean="0"/>
                <a:t>ФИС </a:t>
              </a:r>
            </a:p>
            <a:p>
              <a:pPr algn="ctr"/>
              <a:r>
                <a:rPr lang="ru-RU" sz="1400" b="1" dirty="0" smtClean="0"/>
                <a:t>ФРДО</a:t>
              </a:r>
              <a:endParaRPr lang="ru-RU" sz="1400" b="1" dirty="0"/>
            </a:p>
          </p:txBody>
        </p:sp>
        <p:pic>
          <p:nvPicPr>
            <p:cNvPr id="208" name="Рисунок 20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4051" y="1102622"/>
              <a:ext cx="573306" cy="433802"/>
            </a:xfrm>
            <a:prstGeom prst="rect">
              <a:avLst/>
            </a:prstGeom>
          </p:spPr>
        </p:pic>
        <p:sp>
          <p:nvSpPr>
            <p:cNvPr id="1035" name="Прямоугольник 1034"/>
            <p:cNvSpPr/>
            <p:nvPr/>
          </p:nvSpPr>
          <p:spPr>
            <a:xfrm>
              <a:off x="2648069" y="2211889"/>
              <a:ext cx="7804031" cy="3142722"/>
            </a:xfrm>
            <a:prstGeom prst="rect">
              <a:avLst/>
            </a:prstGeom>
            <a:noFill/>
            <a:ln w="19050">
              <a:prstDash val="lg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1163691" y="3917145"/>
              <a:ext cx="138962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44000">
                <a:buFont typeface="Arial" panose="020B0604020202020204" pitchFamily="34" charset="0"/>
                <a:buChar char="•"/>
              </a:pPr>
              <a:r>
                <a:rPr lang="ru-RU" sz="1300" b="1" i="1" dirty="0" smtClean="0"/>
                <a:t>Запись </a:t>
              </a:r>
            </a:p>
            <a:p>
              <a:r>
                <a:rPr lang="ru-RU" sz="1300" b="1" i="1" dirty="0" smtClean="0"/>
                <a:t>в детский сад</a:t>
              </a:r>
            </a:p>
          </p:txBody>
        </p:sp>
        <p:cxnSp>
          <p:nvCxnSpPr>
            <p:cNvPr id="1037" name="Прямая со стрелкой 1036"/>
            <p:cNvCxnSpPr/>
            <p:nvPr/>
          </p:nvCxnSpPr>
          <p:spPr>
            <a:xfrm>
              <a:off x="2310132" y="4095405"/>
              <a:ext cx="58222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14" name="Рисунок 21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41483" y="3302108"/>
              <a:ext cx="996180" cy="158483"/>
            </a:xfrm>
            <a:prstGeom prst="rect">
              <a:avLst/>
            </a:prstGeom>
          </p:spPr>
        </p:pic>
        <p:sp>
          <p:nvSpPr>
            <p:cNvPr id="215" name="TextBox 214"/>
            <p:cNvSpPr txBox="1"/>
            <p:nvPr/>
          </p:nvSpPr>
          <p:spPr>
            <a:xfrm>
              <a:off x="10654722" y="3398902"/>
              <a:ext cx="154997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44000">
                <a:buFont typeface="Arial" panose="020B0604020202020204" pitchFamily="34" charset="0"/>
                <a:buChar char="•"/>
              </a:pPr>
              <a:r>
                <a:rPr lang="ru-RU" sz="1300" b="1" i="1" dirty="0" smtClean="0">
                  <a:solidFill>
                    <a:schemeClr val="accent6">
                      <a:lumMod val="75000"/>
                    </a:schemeClr>
                  </a:solidFill>
                </a:rPr>
                <a:t>Запись </a:t>
              </a:r>
            </a:p>
            <a:p>
              <a:r>
                <a:rPr lang="ru-RU" sz="1300" b="1" i="1" dirty="0" smtClean="0">
                  <a:solidFill>
                    <a:schemeClr val="accent6">
                      <a:lumMod val="75000"/>
                    </a:schemeClr>
                  </a:solidFill>
                </a:rPr>
                <a:t>в кружки и секции</a:t>
              </a:r>
            </a:p>
          </p:txBody>
        </p:sp>
        <p:cxnSp>
          <p:nvCxnSpPr>
            <p:cNvPr id="1040" name="Соединительная линия уступом 1039"/>
            <p:cNvCxnSpPr>
              <a:endCxn id="80" idx="0"/>
            </p:cNvCxnSpPr>
            <p:nvPr/>
          </p:nvCxnSpPr>
          <p:spPr>
            <a:xfrm rot="10800000" flipV="1">
              <a:off x="7910534" y="3515904"/>
              <a:ext cx="2744189" cy="212114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51" name="Соединительная линия уступом 1050"/>
            <p:cNvCxnSpPr>
              <a:endCxn id="175" idx="1"/>
            </p:cNvCxnSpPr>
            <p:nvPr/>
          </p:nvCxnSpPr>
          <p:spPr>
            <a:xfrm flipV="1">
              <a:off x="6301317" y="3268256"/>
              <a:ext cx="2578386" cy="577343"/>
            </a:xfrm>
            <a:prstGeom prst="bentConnector3">
              <a:avLst>
                <a:gd name="adj1" fmla="val 555"/>
              </a:avLst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53" name="Соединительная линия уступом 1052"/>
            <p:cNvCxnSpPr/>
            <p:nvPr/>
          </p:nvCxnSpPr>
          <p:spPr>
            <a:xfrm rot="5400000">
              <a:off x="5515810" y="3040578"/>
              <a:ext cx="1359301" cy="216687"/>
            </a:xfrm>
            <a:prstGeom prst="bentConnector3">
              <a:avLst>
                <a:gd name="adj1" fmla="val 1416"/>
              </a:avLst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65" name="Соединительная линия уступом 1064"/>
            <p:cNvCxnSpPr/>
            <p:nvPr/>
          </p:nvCxnSpPr>
          <p:spPr>
            <a:xfrm rot="10800000" flipV="1">
              <a:off x="6193792" y="3097805"/>
              <a:ext cx="1465877" cy="737211"/>
            </a:xfrm>
            <a:prstGeom prst="bentConnector3">
              <a:avLst>
                <a:gd name="adj1" fmla="val 99783"/>
              </a:avLst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47" name="Рисунок 24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2838" y="1629689"/>
              <a:ext cx="996180" cy="158483"/>
            </a:xfrm>
            <a:prstGeom prst="rect">
              <a:avLst/>
            </a:prstGeom>
          </p:spPr>
        </p:pic>
        <p:sp>
          <p:nvSpPr>
            <p:cNvPr id="248" name="TextBox 247"/>
            <p:cNvSpPr txBox="1"/>
            <p:nvPr/>
          </p:nvSpPr>
          <p:spPr>
            <a:xfrm>
              <a:off x="6602509" y="1724573"/>
              <a:ext cx="1549978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44000">
                <a:buFont typeface="Arial" panose="020B0604020202020204" pitchFamily="34" charset="0"/>
                <a:buChar char="•"/>
              </a:pPr>
              <a:r>
                <a:rPr lang="ru-RU" sz="1300" b="1" i="1" dirty="0" smtClean="0"/>
                <a:t>Запись в школу</a:t>
              </a:r>
            </a:p>
          </p:txBody>
        </p:sp>
        <p:cxnSp>
          <p:nvCxnSpPr>
            <p:cNvPr id="1071" name="Соединительная линия уступом 1070"/>
            <p:cNvCxnSpPr/>
            <p:nvPr/>
          </p:nvCxnSpPr>
          <p:spPr>
            <a:xfrm rot="16200000" flipH="1">
              <a:off x="7826873" y="2024969"/>
              <a:ext cx="565048" cy="187780"/>
            </a:xfrm>
            <a:prstGeom prst="bentConnector3">
              <a:avLst>
                <a:gd name="adj1" fmla="val 2800"/>
              </a:avLst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61" name="TextBox 260"/>
            <p:cNvSpPr txBox="1"/>
            <p:nvPr/>
          </p:nvSpPr>
          <p:spPr>
            <a:xfrm>
              <a:off x="2601246" y="2196937"/>
              <a:ext cx="111601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100" dirty="0" smtClean="0">
                  <a:solidFill>
                    <a:srgbClr val="92D050"/>
                  </a:solidFill>
                  <a:latin typeface="Arial Black" panose="020B0A04020102020204" pitchFamily="34" charset="0"/>
                </a:rPr>
                <a:t>Р</a:t>
              </a:r>
              <a:r>
                <a:rPr lang="ru-RU" sz="1100" dirty="0" smtClean="0"/>
                <a:t>егиональный </a:t>
              </a:r>
            </a:p>
            <a:p>
              <a:r>
                <a:rPr lang="ru-RU" sz="1100" dirty="0" smtClean="0">
                  <a:solidFill>
                    <a:srgbClr val="92D050"/>
                  </a:solidFill>
                  <a:latin typeface="Arial Black" panose="020B0A04020102020204" pitchFamily="34" charset="0"/>
                </a:rPr>
                <a:t>Ц</a:t>
              </a:r>
              <a:r>
                <a:rPr lang="ru-RU" sz="1100" dirty="0" smtClean="0"/>
                <a:t>ентр</a:t>
              </a:r>
            </a:p>
            <a:p>
              <a:r>
                <a:rPr lang="ru-RU" sz="1100" dirty="0" smtClean="0">
                  <a:solidFill>
                    <a:srgbClr val="92D050"/>
                  </a:solidFill>
                  <a:latin typeface="Arial Black" panose="020B0A04020102020204" pitchFamily="34" charset="0"/>
                </a:rPr>
                <a:t>О</a:t>
              </a:r>
              <a:r>
                <a:rPr lang="ru-RU" sz="1100" dirty="0" smtClean="0"/>
                <a:t>бработки</a:t>
              </a:r>
            </a:p>
            <a:p>
              <a:r>
                <a:rPr lang="ru-RU" sz="1100" dirty="0" smtClean="0">
                  <a:solidFill>
                    <a:srgbClr val="92D050"/>
                  </a:solidFill>
                  <a:latin typeface="Arial Black" panose="020B0A04020102020204" pitchFamily="34" charset="0"/>
                </a:rPr>
                <a:t>Д</a:t>
              </a:r>
              <a:r>
                <a:rPr lang="ru-RU" sz="1100" dirty="0" smtClean="0"/>
                <a:t>анных</a:t>
              </a:r>
              <a:endParaRPr lang="ru-RU" sz="1100" dirty="0"/>
            </a:p>
          </p:txBody>
        </p:sp>
        <p:cxnSp>
          <p:nvCxnSpPr>
            <p:cNvPr id="202" name="Соединительная линия уступом 201"/>
            <p:cNvCxnSpPr/>
            <p:nvPr/>
          </p:nvCxnSpPr>
          <p:spPr>
            <a:xfrm rot="5400000" flipH="1" flipV="1">
              <a:off x="7500277" y="2652243"/>
              <a:ext cx="606423" cy="323923"/>
            </a:xfrm>
            <a:prstGeom prst="bentConnector3">
              <a:avLst>
                <a:gd name="adj1" fmla="val 96728"/>
              </a:avLst>
            </a:prstGeom>
            <a:ln w="38100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24" name="Соединительная линия уступом 223"/>
            <p:cNvCxnSpPr>
              <a:stCxn id="81" idx="0"/>
            </p:cNvCxnSpPr>
            <p:nvPr/>
          </p:nvCxnSpPr>
          <p:spPr>
            <a:xfrm rot="5400000" flipH="1" flipV="1">
              <a:off x="3454978" y="3372996"/>
              <a:ext cx="564258" cy="145786"/>
            </a:xfrm>
            <a:prstGeom prst="bentConnector3">
              <a:avLst>
                <a:gd name="adj1" fmla="val 99967"/>
              </a:avLst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93" name="Рисунок 29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4921" y="1761663"/>
              <a:ext cx="996180" cy="158483"/>
            </a:xfrm>
            <a:prstGeom prst="rect">
              <a:avLst/>
            </a:prstGeom>
          </p:spPr>
        </p:pic>
        <p:sp>
          <p:nvSpPr>
            <p:cNvPr id="294" name="TextBox 293"/>
            <p:cNvSpPr txBox="1"/>
            <p:nvPr/>
          </p:nvSpPr>
          <p:spPr>
            <a:xfrm>
              <a:off x="3769301" y="1309723"/>
              <a:ext cx="1549978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44000">
                <a:buFont typeface="Arial" panose="020B0604020202020204" pitchFamily="34" charset="0"/>
                <a:buChar char="•"/>
              </a:pPr>
              <a:r>
                <a:rPr lang="ru-RU" sz="1300" b="1" i="1" dirty="0" smtClean="0"/>
                <a:t>Успеваемость</a:t>
              </a:r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3766497" y="1886017"/>
              <a:ext cx="15290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44000">
                <a:buFont typeface="Arial" panose="020B0604020202020204" pitchFamily="34" charset="0"/>
                <a:buChar char="•"/>
              </a:pPr>
              <a:r>
                <a:rPr lang="ru-RU" sz="1300" b="1" i="1" dirty="0" smtClean="0">
                  <a:solidFill>
                    <a:schemeClr val="accent6">
                      <a:lumMod val="75000"/>
                    </a:schemeClr>
                  </a:solidFill>
                </a:rPr>
                <a:t>Запись на ВСОШ</a:t>
              </a:r>
            </a:p>
          </p:txBody>
        </p:sp>
        <p:cxnSp>
          <p:nvCxnSpPr>
            <p:cNvPr id="227" name="Соединительная линия уступом 226"/>
            <p:cNvCxnSpPr/>
            <p:nvPr/>
          </p:nvCxnSpPr>
          <p:spPr>
            <a:xfrm rot="16200000" flipH="1">
              <a:off x="4513911" y="2743958"/>
              <a:ext cx="1820566" cy="397072"/>
            </a:xfrm>
            <a:prstGeom prst="bentConnector3">
              <a:avLst>
                <a:gd name="adj1" fmla="val -1173"/>
              </a:avLst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4" name="Соединительная линия уступом 233"/>
            <p:cNvCxnSpPr/>
            <p:nvPr/>
          </p:nvCxnSpPr>
          <p:spPr>
            <a:xfrm rot="16200000" flipV="1">
              <a:off x="4246253" y="2376886"/>
              <a:ext cx="2387393" cy="545456"/>
            </a:xfrm>
            <a:prstGeom prst="bentConnector3">
              <a:avLst>
                <a:gd name="adj1" fmla="val 100225"/>
              </a:avLst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09" name="TextBox 308"/>
            <p:cNvSpPr txBox="1"/>
            <p:nvPr/>
          </p:nvSpPr>
          <p:spPr>
            <a:xfrm>
              <a:off x="3994579" y="5655583"/>
              <a:ext cx="1521513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/>
                <a:t>ЦОР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200" b="1" i="1" dirty="0" err="1" smtClean="0"/>
                <a:t>СберКласс</a:t>
              </a:r>
              <a:endParaRPr lang="ru-RU" sz="1200" b="1" i="1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200" b="1" i="1" dirty="0" err="1" smtClean="0"/>
                <a:t>Якласс</a:t>
              </a:r>
              <a:endParaRPr lang="ru-RU" sz="1200" b="1" i="1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200" b="1" i="1" dirty="0" err="1" smtClean="0"/>
                <a:t>Учи.ру</a:t>
              </a:r>
              <a:endParaRPr lang="ru-RU" sz="1200" b="1" i="1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ru-RU" sz="1200" b="1" i="1" dirty="0" err="1" smtClean="0"/>
                <a:t>Яндекс.Учебник</a:t>
              </a:r>
              <a:endParaRPr lang="ru-RU" sz="1200" b="1" i="1" dirty="0"/>
            </a:p>
          </p:txBody>
        </p:sp>
        <p:cxnSp>
          <p:nvCxnSpPr>
            <p:cNvPr id="240" name="Прямая со стрелкой 239"/>
            <p:cNvCxnSpPr/>
            <p:nvPr/>
          </p:nvCxnSpPr>
          <p:spPr>
            <a:xfrm flipV="1">
              <a:off x="4295155" y="5354611"/>
              <a:ext cx="0" cy="30097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2" name="Прямая соединительная линия 241"/>
            <p:cNvCxnSpPr/>
            <p:nvPr/>
          </p:nvCxnSpPr>
          <p:spPr>
            <a:xfrm>
              <a:off x="1250452" y="1287086"/>
              <a:ext cx="426335" cy="0"/>
            </a:xfrm>
            <a:prstGeom prst="line">
              <a:avLst/>
            </a:prstGeom>
            <a:ln w="38100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4" name="Прямая соединительная линия 313"/>
            <p:cNvCxnSpPr/>
            <p:nvPr/>
          </p:nvCxnSpPr>
          <p:spPr>
            <a:xfrm>
              <a:off x="1250452" y="1455917"/>
              <a:ext cx="426335" cy="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43" name="TextBox 242"/>
            <p:cNvSpPr txBox="1"/>
            <p:nvPr/>
          </p:nvSpPr>
          <p:spPr>
            <a:xfrm>
              <a:off x="1654145" y="1132246"/>
              <a:ext cx="146370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dirty="0" smtClean="0"/>
                <a:t>реализовано</a:t>
              </a:r>
            </a:p>
            <a:p>
              <a:r>
                <a:rPr lang="ru-RU" sz="1100" dirty="0" smtClean="0"/>
                <a:t>в работе</a:t>
              </a:r>
              <a:endParaRPr lang="ru-RU" sz="1100" dirty="0"/>
            </a:p>
          </p:txBody>
        </p:sp>
        <p:cxnSp>
          <p:nvCxnSpPr>
            <p:cNvPr id="251" name="Прямая со стрелкой 250"/>
            <p:cNvCxnSpPr/>
            <p:nvPr/>
          </p:nvCxnSpPr>
          <p:spPr>
            <a:xfrm>
              <a:off x="5841785" y="4630750"/>
              <a:ext cx="0" cy="1889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75" name="Прямая со стрелкой 74"/>
          <p:cNvCxnSpPr/>
          <p:nvPr/>
        </p:nvCxnSpPr>
        <p:spPr>
          <a:xfrm>
            <a:off x="8604035" y="4254500"/>
            <a:ext cx="50126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27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4969158" y="4057269"/>
            <a:ext cx="3457214" cy="1839204"/>
          </a:xfrm>
          <a:prstGeom prst="rect">
            <a:avLst/>
          </a:prstGeom>
          <a:solidFill>
            <a:schemeClr val="accent4">
              <a:alpha val="20000"/>
            </a:schemeClr>
          </a:solidFill>
          <a:ln w="1905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8638814" y="4057269"/>
            <a:ext cx="3457214" cy="1839204"/>
          </a:xfrm>
          <a:prstGeom prst="rect">
            <a:avLst/>
          </a:prstGeom>
          <a:solidFill>
            <a:schemeClr val="accent4">
              <a:alpha val="20000"/>
            </a:schemeClr>
          </a:solidFill>
          <a:ln w="1905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5" name="Диаграмма 8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991704"/>
              </p:ext>
            </p:extLst>
          </p:nvPr>
        </p:nvGraphicFramePr>
        <p:xfrm>
          <a:off x="10235833" y="4160005"/>
          <a:ext cx="2072637" cy="1562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4" name="Диаграмма 8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042433"/>
              </p:ext>
            </p:extLst>
          </p:nvPr>
        </p:nvGraphicFramePr>
        <p:xfrm>
          <a:off x="8742238" y="4142177"/>
          <a:ext cx="1850319" cy="1588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3" name="Диаграмма 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661150"/>
              </p:ext>
            </p:extLst>
          </p:nvPr>
        </p:nvGraphicFramePr>
        <p:xfrm>
          <a:off x="6498301" y="4118743"/>
          <a:ext cx="2116789" cy="1580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4" name="Picture 8" descr="Минцифры рассказало регионам о порядке разработки стратегий цифровой  трансформации | Digital Russia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9" t="3529" r="56041" b="8052"/>
          <a:stretch/>
        </p:blipFill>
        <p:spPr bwMode="auto">
          <a:xfrm>
            <a:off x="0" y="0"/>
            <a:ext cx="1155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32169" y="121139"/>
            <a:ext cx="1059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ЗАДАЧА </a:t>
            </a:r>
            <a:r>
              <a:rPr lang="en-US" sz="24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#</a:t>
            </a:r>
            <a:r>
              <a:rPr lang="ru-RU" sz="24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2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Доля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учащихся, имеющих возможность бесплатного доступа к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верифицированному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цифровому образовательному контенту и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сервисам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6569" y="-107461"/>
            <a:ext cx="48282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600" dirty="0" smtClean="0">
                <a:solidFill>
                  <a:schemeClr val="accent4">
                    <a:lumMod val="75000"/>
                  </a:schemeClr>
                </a:solidFill>
              </a:rPr>
              <a:t>[</a:t>
            </a:r>
            <a:endParaRPr lang="ru-RU" sz="7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0800000">
            <a:off x="11734375" y="78753"/>
            <a:ext cx="48282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600" dirty="0" smtClean="0">
                <a:solidFill>
                  <a:schemeClr val="accent4">
                    <a:lumMod val="75000"/>
                  </a:schemeClr>
                </a:solidFill>
              </a:rPr>
              <a:t>[</a:t>
            </a:r>
            <a:endParaRPr lang="ru-RU" sz="7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83400" y="1040683"/>
            <a:ext cx="8847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 cap="all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r"/>
            <a:r>
              <a:rPr lang="ru-RU" sz="2400" dirty="0"/>
              <a:t>Использование </a:t>
            </a:r>
            <a:r>
              <a:rPr lang="ru-RU" sz="2400" dirty="0" smtClean="0"/>
              <a:t>цифровых  </a:t>
            </a:r>
            <a:r>
              <a:rPr lang="ru-RU" sz="2400" dirty="0"/>
              <a:t>образовательных ресурсов</a:t>
            </a: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9338592"/>
              </p:ext>
            </p:extLst>
          </p:nvPr>
        </p:nvGraphicFramePr>
        <p:xfrm>
          <a:off x="1225621" y="1925860"/>
          <a:ext cx="2173364" cy="1571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8483706" y="6417019"/>
            <a:ext cx="304800" cy="1951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530409" y="6418106"/>
            <a:ext cx="304800" cy="19513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06102" y="6426481"/>
            <a:ext cx="304800" cy="1951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35209" y="6400937"/>
            <a:ext cx="2819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учащиеся ОО, имеющие доступ к </a:t>
            </a:r>
            <a:r>
              <a:rPr lang="ru-RU" sz="1000" dirty="0"/>
              <a:t>Ц</a:t>
            </a:r>
            <a:r>
              <a:rPr lang="ru-RU" sz="1000" dirty="0" smtClean="0"/>
              <a:t>ОР и активно  его использующие</a:t>
            </a:r>
            <a:endParaRPr lang="ru-RU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5310902" y="6400937"/>
            <a:ext cx="2819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учителя ОО, имеющие доступ к ЦОР и активно  его использующие</a:t>
            </a:r>
            <a:endParaRPr lang="ru-RU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8814846" y="6357565"/>
            <a:ext cx="2841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учащиеся и учителя ОО, имеющие доступ к ЦОР и не использующие его</a:t>
            </a:r>
            <a:endParaRPr lang="ru-RU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1317981" y="6087021"/>
            <a:ext cx="2496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Обозначения</a:t>
            </a:r>
            <a:endParaRPr lang="ru-RU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321337" y="6307966"/>
            <a:ext cx="105918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0756416"/>
              </p:ext>
            </p:extLst>
          </p:nvPr>
        </p:nvGraphicFramePr>
        <p:xfrm>
          <a:off x="2882909" y="1928092"/>
          <a:ext cx="1883064" cy="1568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1317981" y="1846107"/>
            <a:ext cx="3457214" cy="1839204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9"/>
          <a:srcRect l="5719" t="11437" r="75122" b="74242"/>
          <a:stretch/>
        </p:blipFill>
        <p:spPr>
          <a:xfrm>
            <a:off x="1317981" y="1583201"/>
            <a:ext cx="1524001" cy="272142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308745" y="3391704"/>
            <a:ext cx="35495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доступ к ЦОР имеют </a:t>
            </a:r>
            <a:r>
              <a:rPr lang="ru-RU" sz="1100" b="1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12284</a:t>
            </a:r>
            <a:r>
              <a:rPr lang="ru-RU" sz="1100" dirty="0" smtClean="0"/>
              <a:t> учащихся / </a:t>
            </a:r>
            <a:r>
              <a:rPr lang="ru-RU" sz="1100" b="1" dirty="0" smtClean="0">
                <a:solidFill>
                  <a:schemeClr val="accent3"/>
                </a:solidFill>
                <a:latin typeface="Arial Black" panose="020B0A04020102020204" pitchFamily="34" charset="0"/>
              </a:rPr>
              <a:t>1191</a:t>
            </a:r>
            <a:r>
              <a:rPr lang="ru-RU" sz="1100" dirty="0" smtClean="0"/>
              <a:t> учитель</a:t>
            </a:r>
            <a:endParaRPr lang="ru-RU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1898075" y="2711413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11632</a:t>
            </a:r>
            <a:endParaRPr lang="ru-RU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10213" y="2711994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1067</a:t>
            </a:r>
            <a:endParaRPr lang="ru-RU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969158" y="1846107"/>
            <a:ext cx="3457214" cy="1839204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4905545" y="3391704"/>
            <a:ext cx="36316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доступ к ЦОР имеют </a:t>
            </a:r>
            <a:r>
              <a:rPr lang="ru-RU" sz="1100" b="1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29716</a:t>
            </a:r>
            <a:r>
              <a:rPr lang="ru-RU" sz="1100" dirty="0" smtClean="0"/>
              <a:t> учащихся / </a:t>
            </a:r>
            <a:r>
              <a:rPr lang="ru-RU" sz="1100" b="1" dirty="0" smtClean="0">
                <a:solidFill>
                  <a:schemeClr val="accent3"/>
                </a:solidFill>
                <a:latin typeface="Arial Black" panose="020B0A04020102020204" pitchFamily="34" charset="0"/>
              </a:rPr>
              <a:t>1025</a:t>
            </a:r>
            <a:r>
              <a:rPr lang="ru-RU" sz="1100" dirty="0" smtClean="0"/>
              <a:t> учителей</a:t>
            </a:r>
            <a:endParaRPr lang="ru-RU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5549252" y="2711413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11632</a:t>
            </a:r>
            <a:endParaRPr lang="ru-RU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61390" y="2748938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1067</a:t>
            </a:r>
            <a:endParaRPr lang="ru-RU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638814" y="1846107"/>
            <a:ext cx="3457214" cy="1839204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8580290" y="3391704"/>
            <a:ext cx="35990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доступ к ЦОР имеют </a:t>
            </a:r>
            <a:r>
              <a:rPr lang="ru-RU" sz="1100" b="1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55527</a:t>
            </a:r>
            <a:r>
              <a:rPr lang="ru-RU" sz="1100" dirty="0" smtClean="0"/>
              <a:t> учащихся / </a:t>
            </a:r>
            <a:r>
              <a:rPr lang="ru-RU" sz="1100" b="1" dirty="0" smtClean="0">
                <a:solidFill>
                  <a:schemeClr val="accent3"/>
                </a:solidFill>
                <a:latin typeface="Arial Black" panose="020B0A04020102020204" pitchFamily="34" charset="0"/>
              </a:rPr>
              <a:t>3954</a:t>
            </a:r>
            <a:r>
              <a:rPr lang="ru-RU" sz="1100" dirty="0" smtClean="0"/>
              <a:t> учителей</a:t>
            </a:r>
            <a:endParaRPr lang="ru-RU" sz="11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317981" y="4057269"/>
            <a:ext cx="3457214" cy="1839204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1277244" y="5602866"/>
            <a:ext cx="35957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доступ к ЦОР имеют </a:t>
            </a:r>
            <a:r>
              <a:rPr lang="ru-RU" sz="1100" b="1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25938</a:t>
            </a:r>
            <a:r>
              <a:rPr lang="ru-RU" sz="1100" dirty="0" smtClean="0"/>
              <a:t> учащихся / </a:t>
            </a:r>
            <a:r>
              <a:rPr lang="ru-RU" sz="1100" b="1" dirty="0" smtClean="0">
                <a:solidFill>
                  <a:schemeClr val="accent3"/>
                </a:solidFill>
                <a:latin typeface="Arial Black" panose="020B0A04020102020204" pitchFamily="34" charset="0"/>
              </a:rPr>
              <a:t>1497</a:t>
            </a:r>
            <a:r>
              <a:rPr lang="ru-RU" sz="1100" dirty="0" smtClean="0"/>
              <a:t> учителей</a:t>
            </a:r>
            <a:endParaRPr lang="ru-RU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4926463" y="5602866"/>
            <a:ext cx="35810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доступ к ЦОР имеют </a:t>
            </a:r>
            <a:r>
              <a:rPr lang="ru-RU" sz="1100" b="1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21815</a:t>
            </a:r>
            <a:r>
              <a:rPr lang="ru-RU" sz="1100" dirty="0" smtClean="0"/>
              <a:t> учащихся / </a:t>
            </a:r>
            <a:r>
              <a:rPr lang="ru-RU" sz="1100" b="1" dirty="0" smtClean="0">
                <a:solidFill>
                  <a:schemeClr val="accent3"/>
                </a:solidFill>
                <a:latin typeface="Arial Black" panose="020B0A04020102020204" pitchFamily="34" charset="0"/>
              </a:rPr>
              <a:t>1658</a:t>
            </a:r>
            <a:r>
              <a:rPr lang="ru-RU" sz="1100" dirty="0" smtClean="0"/>
              <a:t> учителей</a:t>
            </a:r>
            <a:endParaRPr lang="ru-RU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7136620" y="4935454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1629</a:t>
            </a:r>
            <a:endParaRPr lang="ru-RU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584494" y="5602866"/>
            <a:ext cx="35948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доступ к ЦОР имеют </a:t>
            </a:r>
            <a:r>
              <a:rPr lang="ru-RU" sz="1100" b="1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44982</a:t>
            </a:r>
            <a:r>
              <a:rPr lang="ru-RU" sz="1100" dirty="0" smtClean="0"/>
              <a:t> учащихся / </a:t>
            </a:r>
            <a:r>
              <a:rPr lang="ru-RU" sz="1100" b="1" dirty="0" smtClean="0">
                <a:solidFill>
                  <a:schemeClr val="accent3"/>
                </a:solidFill>
                <a:latin typeface="Arial Black" panose="020B0A04020102020204" pitchFamily="34" charset="0"/>
              </a:rPr>
              <a:t>3011</a:t>
            </a:r>
            <a:r>
              <a:rPr lang="ru-RU" sz="1100" dirty="0" smtClean="0"/>
              <a:t> учителей</a:t>
            </a:r>
            <a:endParaRPr lang="ru-RU" sz="1100" dirty="0"/>
          </a:p>
        </p:txBody>
      </p:sp>
      <p:sp>
        <p:nvSpPr>
          <p:cNvPr id="58" name="TextBox 57"/>
          <p:cNvSpPr txBox="1"/>
          <p:nvPr/>
        </p:nvSpPr>
        <p:spPr>
          <a:xfrm>
            <a:off x="9751344" y="4096804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4062</a:t>
            </a:r>
            <a:endParaRPr lang="ru-RU" sz="1400" b="1" dirty="0">
              <a:solidFill>
                <a:schemeClr val="accent5"/>
              </a:solidFill>
              <a:latin typeface="Arial Black" panose="020B0A040201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186200" y="4755256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1274</a:t>
            </a:r>
            <a:endParaRPr lang="ru-RU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 rotWithShape="1">
          <a:blip r:embed="rId10"/>
          <a:srcRect t="30044" b="35668"/>
          <a:stretch/>
        </p:blipFill>
        <p:spPr>
          <a:xfrm>
            <a:off x="4955372" y="1577930"/>
            <a:ext cx="1251466" cy="278376"/>
          </a:xfrm>
          <a:prstGeom prst="rect">
            <a:avLst/>
          </a:prstGeom>
        </p:spPr>
      </p:pic>
      <p:sp>
        <p:nvSpPr>
          <p:cNvPr id="61" name="Овал 60"/>
          <p:cNvSpPr/>
          <p:nvPr/>
        </p:nvSpPr>
        <p:spPr>
          <a:xfrm>
            <a:off x="5240987" y="2061421"/>
            <a:ext cx="1252172" cy="12521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6849531" y="2061421"/>
            <a:ext cx="1252172" cy="12521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5466385" y="2487007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29716</a:t>
            </a:r>
            <a:endParaRPr lang="ru-RU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76771" y="2495658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1025</a:t>
            </a:r>
            <a:endParaRPr lang="ru-RU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 rotWithShape="1">
          <a:blip r:embed="rId11"/>
          <a:srcRect t="28951" b="32145"/>
          <a:stretch/>
        </p:blipFill>
        <p:spPr>
          <a:xfrm>
            <a:off x="8629572" y="1580826"/>
            <a:ext cx="1271810" cy="27451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66" name="Овал 65"/>
          <p:cNvSpPr/>
          <p:nvPr/>
        </p:nvSpPr>
        <p:spPr>
          <a:xfrm>
            <a:off x="8951570" y="2061421"/>
            <a:ext cx="1252172" cy="12521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10560114" y="2061421"/>
            <a:ext cx="1252172" cy="12521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9176968" y="2487007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55527</a:t>
            </a:r>
            <a:endParaRPr lang="ru-RU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0787354" y="2495658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3954</a:t>
            </a:r>
            <a:endParaRPr lang="ru-RU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0" name="AutoShape 2" descr="Яндекс.Учебник - Posts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" name="AutoShape 4" descr="Яндекс.Учебник - Posts | Faceboo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2" name="Рисунок 71"/>
          <p:cNvPicPr>
            <a:picLocks noChangeAspect="1"/>
          </p:cNvPicPr>
          <p:nvPr/>
        </p:nvPicPr>
        <p:blipFill rotWithShape="1">
          <a:blip r:embed="rId12"/>
          <a:srcRect t="38257" b="42780"/>
          <a:stretch/>
        </p:blipFill>
        <p:spPr>
          <a:xfrm>
            <a:off x="1308745" y="3781592"/>
            <a:ext cx="1533237" cy="290747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73" name="Овал 72"/>
          <p:cNvSpPr/>
          <p:nvPr/>
        </p:nvSpPr>
        <p:spPr>
          <a:xfrm>
            <a:off x="1594217" y="4280838"/>
            <a:ext cx="1252172" cy="12521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3202761" y="4280838"/>
            <a:ext cx="1252172" cy="12521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1819615" y="4706424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25938</a:t>
            </a:r>
            <a:endParaRPr lang="ru-RU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430001" y="4715075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1497</a:t>
            </a:r>
            <a:endParaRPr lang="ru-RU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1030" name="Picture 6" descr="ФИЗИКОН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701" y="3669292"/>
            <a:ext cx="851073" cy="561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Физикон Дизайн-студия ЕЛОВЫЙ СЛОН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2" b="40464"/>
          <a:stretch/>
        </p:blipFill>
        <p:spPr bwMode="auto">
          <a:xfrm>
            <a:off x="5650212" y="3916181"/>
            <a:ext cx="990736" cy="15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Стань школьником с Робобориком!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106" y="3802722"/>
            <a:ext cx="1070046" cy="323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Образовариум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6152" y="3883887"/>
            <a:ext cx="537152" cy="19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Овал 80"/>
          <p:cNvSpPr/>
          <p:nvPr/>
        </p:nvSpPr>
        <p:spPr>
          <a:xfrm>
            <a:off x="5335543" y="4290225"/>
            <a:ext cx="1252172" cy="12521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>
            <a:off x="5560941" y="4715811"/>
            <a:ext cx="828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21815</a:t>
            </a:r>
            <a:endParaRPr lang="ru-RU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220957" y="6391203"/>
            <a:ext cx="2743200" cy="365125"/>
          </a:xfrm>
        </p:spPr>
        <p:txBody>
          <a:bodyPr/>
          <a:lstStyle/>
          <a:p>
            <a:fld id="{EF0DD7FF-EA2E-4EC2-B957-07A511AC0949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67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Минцифры рассказало регионам о порядке разработки стратегий цифровой  трансформации | Digital Russi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9" t="3529" r="56041" b="8052"/>
          <a:stretch/>
        </p:blipFill>
        <p:spPr bwMode="auto">
          <a:xfrm>
            <a:off x="0" y="0"/>
            <a:ext cx="1155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32169" y="121139"/>
            <a:ext cx="100994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ЗАДАЧА </a:t>
            </a:r>
            <a:r>
              <a:rPr lang="en-US" sz="24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#</a:t>
            </a:r>
            <a:r>
              <a:rPr lang="ru-RU" sz="24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2 </a:t>
            </a:r>
            <a:r>
              <a:rPr lang="ru-RU" sz="2200" b="1" dirty="0" smtClean="0">
                <a:solidFill>
                  <a:schemeClr val="accent4">
                    <a:lumMod val="75000"/>
                  </a:schemeClr>
                </a:solidFill>
              </a:rPr>
              <a:t>Доля </a:t>
            </a:r>
            <a:r>
              <a:rPr lang="ru-RU" sz="2200" b="1" dirty="0" err="1">
                <a:solidFill>
                  <a:schemeClr val="accent4">
                    <a:lumMod val="75000"/>
                  </a:schemeClr>
                </a:solidFill>
              </a:rPr>
              <a:t>пед</a:t>
            </a:r>
            <a:r>
              <a:rPr lang="ru-RU" sz="2200" b="1" dirty="0">
                <a:solidFill>
                  <a:schemeClr val="accent4">
                    <a:lumMod val="75000"/>
                  </a:schemeClr>
                </a:solidFill>
              </a:rPr>
              <a:t>. работников, получивших возможность использования верифицированного цифрового образовательного контента и цифровых образовательных сервисов</a:t>
            </a:r>
            <a:endParaRPr lang="ru-RU" sz="22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6569" y="-107461"/>
            <a:ext cx="48282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600" dirty="0" smtClean="0">
                <a:solidFill>
                  <a:schemeClr val="accent4">
                    <a:lumMod val="75000"/>
                  </a:schemeClr>
                </a:solidFill>
              </a:rPr>
              <a:t>[</a:t>
            </a:r>
            <a:endParaRPr lang="ru-RU" sz="7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0800000">
            <a:off x="11404376" y="41506"/>
            <a:ext cx="48282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600" dirty="0" smtClean="0">
                <a:solidFill>
                  <a:schemeClr val="accent4">
                    <a:lumMod val="75000"/>
                  </a:schemeClr>
                </a:solidFill>
              </a:rPr>
              <a:t>[</a:t>
            </a:r>
            <a:endParaRPr lang="ru-RU" sz="7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23189" y="1652030"/>
            <a:ext cx="9145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повышение </a:t>
            </a:r>
            <a:r>
              <a:rPr lang="ru-RU" sz="1400" dirty="0"/>
              <a:t>эффективности анализа, учета и контроля педагогических кадров Томской области, а также увеличения доступности использования верифицированного образовательного контента и использования массовых социально-значимых услуг для </a:t>
            </a:r>
            <a:r>
              <a:rPr lang="ru-RU" sz="1400" dirty="0" smtClean="0"/>
              <a:t>педагогов, </a:t>
            </a:r>
            <a:r>
              <a:rPr lang="ru-RU" sz="1400" dirty="0"/>
              <a:t>обеспечивающих программы дошкольного, начального, основного и дополнительного образования детей </a:t>
            </a:r>
            <a:r>
              <a:rPr lang="ru-RU" sz="1400" dirty="0" smtClean="0"/>
              <a:t>до</a:t>
            </a:r>
            <a:r>
              <a:rPr lang="ru-RU" sz="1400" b="1" dirty="0" smtClean="0">
                <a:solidFill>
                  <a:srgbClr val="92D050"/>
                </a:solidFill>
              </a:rPr>
              <a:t> </a:t>
            </a:r>
            <a:r>
              <a:rPr lang="ru-RU" sz="1400" b="1" dirty="0">
                <a:solidFill>
                  <a:srgbClr val="92D050"/>
                </a:solidFill>
                <a:latin typeface="Arial Black" panose="020B0A04020102020204" pitchFamily="34" charset="0"/>
              </a:rPr>
              <a:t>100% </a:t>
            </a:r>
            <a:r>
              <a:rPr lang="ru-RU" sz="1400" dirty="0"/>
              <a:t>к</a:t>
            </a:r>
            <a:r>
              <a:rPr lang="ru-RU" sz="1400" b="1" dirty="0">
                <a:solidFill>
                  <a:srgbClr val="92D050"/>
                </a:solidFill>
              </a:rPr>
              <a:t> </a:t>
            </a:r>
            <a:r>
              <a:rPr lang="ru-RU" sz="1400" b="1" dirty="0">
                <a:solidFill>
                  <a:srgbClr val="92D050"/>
                </a:solidFill>
                <a:latin typeface="Arial Black" panose="020B0A04020102020204" pitchFamily="34" charset="0"/>
              </a:rPr>
              <a:t>2023 </a:t>
            </a:r>
            <a:r>
              <a:rPr lang="ru-RU" sz="1400" b="1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году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1432168" y="1223757"/>
            <a:ext cx="10455031" cy="3693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 Black" panose="020B0A04020102020204" pitchFamily="34" charset="0"/>
              </a:rPr>
              <a:t>АИС </a:t>
            </a:r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Педагогические </a:t>
            </a:r>
            <a:r>
              <a:rPr lang="ru-RU" b="1" dirty="0">
                <a:solidFill>
                  <a:schemeClr val="bg1"/>
                </a:solidFill>
                <a:latin typeface="Arial Black" panose="020B0A04020102020204" pitchFamily="34" charset="0"/>
              </a:rPr>
              <a:t>кадры Томской </a:t>
            </a:r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области </a:t>
            </a:r>
            <a:r>
              <a:rPr lang="en-US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[</a:t>
            </a:r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АИС. </a:t>
            </a:r>
            <a:r>
              <a:rPr lang="ru-RU" b="1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Педкадры</a:t>
            </a:r>
            <a:r>
              <a:rPr lang="en-US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]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 flipV="1">
            <a:off x="1279893" y="1708792"/>
            <a:ext cx="14432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ЦЕЛЬ</a:t>
            </a:r>
          </a:p>
          <a:p>
            <a:pPr algn="r"/>
            <a:r>
              <a:rPr lang="ru-RU" sz="16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создания АИС</a:t>
            </a:r>
            <a:endParaRPr lang="ru-RU" sz="1600" dirty="0">
              <a:solidFill>
                <a:srgbClr val="92D050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723189" y="1757038"/>
            <a:ext cx="0" cy="813528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0800000" flipV="1">
            <a:off x="1298364" y="2684703"/>
            <a:ext cx="144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решаемые</a:t>
            </a:r>
            <a:r>
              <a:rPr lang="ru-RU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 ЗАДАЧИ</a:t>
            </a:r>
            <a:endParaRPr lang="ru-RU" dirty="0">
              <a:solidFill>
                <a:srgbClr val="92D05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2" name="Table 2">
            <a:extLst>
              <a:ext uri="{FF2B5EF4-FFF2-40B4-BE49-F238E27FC236}">
                <a16:creationId xmlns:a16="http://schemas.microsoft.com/office/drawing/2014/main" id="{A4A0DCB7-BAE9-4132-8E5C-E0DBACCA5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13085"/>
              </p:ext>
            </p:extLst>
          </p:nvPr>
        </p:nvGraphicFramePr>
        <p:xfrm>
          <a:off x="3245093" y="3519276"/>
          <a:ext cx="1582209" cy="24973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5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02</a:t>
                      </a:r>
                      <a:endParaRPr lang="ko-KR" altLang="en-US" sz="3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3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100" b="1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cs typeface="Arial" pitchFamily="34" charset="0"/>
                        </a:rPr>
                        <a:t>ЦИФРОВОЙ ПРОФИЛЬ ПЕДАГОГА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ko-KR" sz="1400" b="0" dirty="0" smtClean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400" b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создание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400" b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и ведение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4" name="Table 4">
            <a:extLst>
              <a:ext uri="{FF2B5EF4-FFF2-40B4-BE49-F238E27FC236}">
                <a16:creationId xmlns:a16="http://schemas.microsoft.com/office/drawing/2014/main" id="{85FBC33E-A5DA-4FA4-AB3B-2CED5FCC1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177990"/>
              </p:ext>
            </p:extLst>
          </p:nvPr>
        </p:nvGraphicFramePr>
        <p:xfrm>
          <a:off x="4986316" y="3519276"/>
          <a:ext cx="2064242" cy="27564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03</a:t>
                      </a:r>
                      <a:endParaRPr lang="ko-KR" altLang="en-US" sz="3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3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100" b="1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cs typeface="Arial" pitchFamily="34" charset="0"/>
                        </a:rPr>
                        <a:t>АВТОМАТИЗАЦИЯ ОТЧЕТОВ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ko-KR" sz="1400" b="0" dirty="0" smtClean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400" b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по запросам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400" b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федерального</a:t>
                      </a:r>
                      <a:r>
                        <a:rPr lang="ru-RU" altLang="ko-KR" sz="1400" b="0" baseline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400" b="0" baseline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и регионального уровня </a:t>
                      </a:r>
                      <a:r>
                        <a:rPr lang="ru-RU" altLang="ko-KR" sz="1400" b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и др.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" name="Table 5">
            <a:extLst>
              <a:ext uri="{FF2B5EF4-FFF2-40B4-BE49-F238E27FC236}">
                <a16:creationId xmlns:a16="http://schemas.microsoft.com/office/drawing/2014/main" id="{94FE8886-7584-4889-8D50-FF7185933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752252"/>
              </p:ext>
            </p:extLst>
          </p:nvPr>
        </p:nvGraphicFramePr>
        <p:xfrm>
          <a:off x="7217883" y="3519276"/>
          <a:ext cx="2596271" cy="31374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1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04</a:t>
                      </a:r>
                      <a:endParaRPr lang="ko-KR" altLang="en-US" sz="3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3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100" b="1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cs typeface="Arial" pitchFamily="34" charset="0"/>
                        </a:rPr>
                        <a:t>УЧЕТ ИСПОЛЬЗОВАНИЯ ВЕРИФИЦИРОВАННОГО КОНТЕНТА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ko-KR" sz="1400" b="1" dirty="0" smtClean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400" b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электронных</a:t>
                      </a:r>
                      <a:r>
                        <a:rPr lang="ru-RU" altLang="ko-KR" sz="1400" b="0" baseline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образовательных ресурсов и цифровых образовательных сервисов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8" name="Table 8">
            <a:extLst>
              <a:ext uri="{FF2B5EF4-FFF2-40B4-BE49-F238E27FC236}">
                <a16:creationId xmlns:a16="http://schemas.microsoft.com/office/drawing/2014/main" id="{8A152EBA-E90A-4420-B69E-94F1F7859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340252"/>
              </p:ext>
            </p:extLst>
          </p:nvPr>
        </p:nvGraphicFramePr>
        <p:xfrm>
          <a:off x="1523950" y="3519276"/>
          <a:ext cx="1574849" cy="24973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01</a:t>
                      </a:r>
                      <a:endParaRPr lang="ko-KR" altLang="en-US" sz="3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3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100" b="1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cs typeface="Arial" pitchFamily="34" charset="0"/>
                        </a:rPr>
                        <a:t>ЕДИНЫЙ РЕЕСТР ПЕДАГОГОВ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ko-KR" sz="1400" b="1" dirty="0" smtClean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400" b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создание</a:t>
                      </a:r>
                      <a:r>
                        <a:rPr lang="ru-RU" altLang="ko-KR" sz="1400" b="0" baseline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400" b="0" baseline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и ведение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">
            <a:extLst>
              <a:ext uri="{FF2B5EF4-FFF2-40B4-BE49-F238E27FC236}">
                <a16:creationId xmlns:a16="http://schemas.microsoft.com/office/drawing/2014/main" id="{A4A0DCB7-BAE9-4132-8E5C-E0DBACCA5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638510"/>
              </p:ext>
            </p:extLst>
          </p:nvPr>
        </p:nvGraphicFramePr>
        <p:xfrm>
          <a:off x="9992960" y="3519273"/>
          <a:ext cx="1949261" cy="23297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600" b="1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r>
                        <a:rPr lang="ru-RU" altLang="ko-KR" sz="3600" b="1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  <a:endParaRPr lang="ko-KR" altLang="en-US" sz="3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3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100" b="1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cs typeface="Arial" pitchFamily="34" charset="0"/>
                        </a:rPr>
                        <a:t>УПРАВЛЕНИЕ</a:t>
                      </a:r>
                      <a:r>
                        <a:rPr lang="ru-RU" altLang="ko-KR" sz="1100" b="1" baseline="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cs typeface="Arial" pitchFamily="34" charset="0"/>
                        </a:rPr>
                        <a:t> КОНТИНГЕНТОМ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ko-KR" sz="1400" b="0" dirty="0" smtClean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400" b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педагогических кадров в регионе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7" name="Группа 56"/>
          <p:cNvGrpSpPr/>
          <p:nvPr/>
        </p:nvGrpSpPr>
        <p:grpSpPr>
          <a:xfrm>
            <a:off x="1277020" y="2597025"/>
            <a:ext cx="10810066" cy="1232024"/>
            <a:chOff x="1277020" y="2597025"/>
            <a:chExt cx="10810066" cy="1232024"/>
          </a:xfrm>
        </p:grpSpPr>
        <p:sp>
          <p:nvSpPr>
            <p:cNvPr id="23" name="Block Arc 14">
              <a:extLst>
                <a:ext uri="{FF2B5EF4-FFF2-40B4-BE49-F238E27FC236}">
                  <a16:creationId xmlns:a16="http://schemas.microsoft.com/office/drawing/2014/main" id="{7620B76B-2251-4625-80C4-F2D0A66D1C2D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4222806" y="3201949"/>
              <a:ext cx="287972" cy="836332"/>
            </a:xfrm>
            <a:custGeom>
              <a:avLst/>
              <a:gdLst/>
              <a:ahLst/>
              <a:cxnLst/>
              <a:rect l="l" t="t" r="r" b="b"/>
              <a:pathLst>
                <a:path w="287972" h="836332">
                  <a:moveTo>
                    <a:pt x="30729" y="55075"/>
                  </a:moveTo>
                  <a:cubicBezTo>
                    <a:pt x="42478" y="40106"/>
                    <a:pt x="57261" y="27376"/>
                    <a:pt x="74493" y="17880"/>
                  </a:cubicBezTo>
                  <a:cubicBezTo>
                    <a:pt x="97470" y="5219"/>
                    <a:pt x="122980" y="-693"/>
                    <a:pt x="148292" y="64"/>
                  </a:cubicBezTo>
                  <a:cubicBezTo>
                    <a:pt x="173603" y="822"/>
                    <a:pt x="198714" y="8247"/>
                    <a:pt x="220893" y="22259"/>
                  </a:cubicBezTo>
                  <a:cubicBezTo>
                    <a:pt x="261840" y="48130"/>
                    <a:pt x="286805" y="92672"/>
                    <a:pt x="287621" y="140576"/>
                  </a:cubicBezTo>
                  <a:lnTo>
                    <a:pt x="287972" y="140576"/>
                  </a:lnTo>
                  <a:lnTo>
                    <a:pt x="287972" y="752171"/>
                  </a:lnTo>
                  <a:lnTo>
                    <a:pt x="287091" y="752171"/>
                  </a:lnTo>
                  <a:cubicBezTo>
                    <a:pt x="287327" y="779980"/>
                    <a:pt x="272899" y="806109"/>
                    <a:pt x="248733" y="821844"/>
                  </a:cubicBezTo>
                  <a:cubicBezTo>
                    <a:pt x="221789" y="839389"/>
                    <a:pt x="187151" y="841125"/>
                    <a:pt x="158504" y="826368"/>
                  </a:cubicBezTo>
                  <a:cubicBezTo>
                    <a:pt x="134819" y="814168"/>
                    <a:pt x="118430" y="792350"/>
                    <a:pt x="116163" y="766892"/>
                  </a:cubicBezTo>
                  <a:lnTo>
                    <a:pt x="111480" y="734732"/>
                  </a:lnTo>
                  <a:lnTo>
                    <a:pt x="111480" y="300602"/>
                  </a:lnTo>
                  <a:cubicBezTo>
                    <a:pt x="111480" y="292074"/>
                    <a:pt x="114937" y="284352"/>
                    <a:pt x="120526" y="278763"/>
                  </a:cubicBezTo>
                  <a:cubicBezTo>
                    <a:pt x="126115" y="273174"/>
                    <a:pt x="133837" y="269717"/>
                    <a:pt x="142365" y="269717"/>
                  </a:cubicBezTo>
                  <a:cubicBezTo>
                    <a:pt x="159423" y="269717"/>
                    <a:pt x="173251" y="283545"/>
                    <a:pt x="173251" y="300602"/>
                  </a:cubicBezTo>
                  <a:lnTo>
                    <a:pt x="173251" y="751930"/>
                  </a:lnTo>
                  <a:cubicBezTo>
                    <a:pt x="173648" y="760601"/>
                    <a:pt x="179233" y="768379"/>
                    <a:pt x="187804" y="772291"/>
                  </a:cubicBezTo>
                  <a:cubicBezTo>
                    <a:pt x="196159" y="776105"/>
                    <a:pt x="206075" y="775650"/>
                    <a:pt x="213975" y="771093"/>
                  </a:cubicBezTo>
                  <a:cubicBezTo>
                    <a:pt x="221241" y="766901"/>
                    <a:pt x="225775" y="759840"/>
                    <a:pt x="226208" y="752171"/>
                  </a:cubicBezTo>
                  <a:lnTo>
                    <a:pt x="226201" y="752171"/>
                  </a:lnTo>
                  <a:lnTo>
                    <a:pt x="226201" y="148909"/>
                  </a:lnTo>
                  <a:lnTo>
                    <a:pt x="225816" y="148886"/>
                  </a:lnTo>
                  <a:cubicBezTo>
                    <a:pt x="227602" y="119067"/>
                    <a:pt x="213026" y="90638"/>
                    <a:pt x="187772" y="74682"/>
                  </a:cubicBezTo>
                  <a:cubicBezTo>
                    <a:pt x="162518" y="58727"/>
                    <a:pt x="130584" y="57771"/>
                    <a:pt x="104421" y="72189"/>
                  </a:cubicBezTo>
                  <a:cubicBezTo>
                    <a:pt x="78258" y="86606"/>
                    <a:pt x="62009" y="114114"/>
                    <a:pt x="62009" y="143986"/>
                  </a:cubicBezTo>
                  <a:lnTo>
                    <a:pt x="61771" y="143986"/>
                  </a:lnTo>
                  <a:lnTo>
                    <a:pt x="61771" y="393381"/>
                  </a:lnTo>
                  <a:lnTo>
                    <a:pt x="58623" y="371761"/>
                  </a:lnTo>
                  <a:lnTo>
                    <a:pt x="0" y="450367"/>
                  </a:lnTo>
                  <a:lnTo>
                    <a:pt x="0" y="132171"/>
                  </a:lnTo>
                  <a:lnTo>
                    <a:pt x="999" y="132171"/>
                  </a:lnTo>
                  <a:cubicBezTo>
                    <a:pt x="2830" y="103721"/>
                    <a:pt x="13525" y="76996"/>
                    <a:pt x="30729" y="55075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26" name="Block Arc 14">
              <a:extLst>
                <a:ext uri="{FF2B5EF4-FFF2-40B4-BE49-F238E27FC236}">
                  <a16:creationId xmlns:a16="http://schemas.microsoft.com/office/drawing/2014/main" id="{B73798C3-FAF9-4211-AF96-1EE8121767AD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6325982" y="3201948"/>
              <a:ext cx="287972" cy="836332"/>
            </a:xfrm>
            <a:custGeom>
              <a:avLst/>
              <a:gdLst/>
              <a:ahLst/>
              <a:cxnLst/>
              <a:rect l="l" t="t" r="r" b="b"/>
              <a:pathLst>
                <a:path w="287972" h="836332">
                  <a:moveTo>
                    <a:pt x="30729" y="55075"/>
                  </a:moveTo>
                  <a:cubicBezTo>
                    <a:pt x="42478" y="40106"/>
                    <a:pt x="57261" y="27376"/>
                    <a:pt x="74493" y="17880"/>
                  </a:cubicBezTo>
                  <a:cubicBezTo>
                    <a:pt x="97470" y="5219"/>
                    <a:pt x="122980" y="-693"/>
                    <a:pt x="148292" y="64"/>
                  </a:cubicBezTo>
                  <a:cubicBezTo>
                    <a:pt x="173603" y="822"/>
                    <a:pt x="198714" y="8247"/>
                    <a:pt x="220893" y="22259"/>
                  </a:cubicBezTo>
                  <a:cubicBezTo>
                    <a:pt x="261840" y="48130"/>
                    <a:pt x="286805" y="92672"/>
                    <a:pt x="287621" y="140576"/>
                  </a:cubicBezTo>
                  <a:lnTo>
                    <a:pt x="287972" y="140576"/>
                  </a:lnTo>
                  <a:lnTo>
                    <a:pt x="287972" y="752171"/>
                  </a:lnTo>
                  <a:lnTo>
                    <a:pt x="287091" y="752171"/>
                  </a:lnTo>
                  <a:cubicBezTo>
                    <a:pt x="287327" y="779980"/>
                    <a:pt x="272899" y="806109"/>
                    <a:pt x="248733" y="821844"/>
                  </a:cubicBezTo>
                  <a:cubicBezTo>
                    <a:pt x="221789" y="839389"/>
                    <a:pt x="187151" y="841125"/>
                    <a:pt x="158504" y="826368"/>
                  </a:cubicBezTo>
                  <a:cubicBezTo>
                    <a:pt x="134819" y="814168"/>
                    <a:pt x="118430" y="792350"/>
                    <a:pt x="116163" y="766892"/>
                  </a:cubicBezTo>
                  <a:lnTo>
                    <a:pt x="111480" y="734732"/>
                  </a:lnTo>
                  <a:lnTo>
                    <a:pt x="111480" y="300602"/>
                  </a:lnTo>
                  <a:cubicBezTo>
                    <a:pt x="111480" y="292074"/>
                    <a:pt x="114937" y="284352"/>
                    <a:pt x="120526" y="278763"/>
                  </a:cubicBezTo>
                  <a:cubicBezTo>
                    <a:pt x="126115" y="273174"/>
                    <a:pt x="133837" y="269717"/>
                    <a:pt x="142365" y="269717"/>
                  </a:cubicBezTo>
                  <a:cubicBezTo>
                    <a:pt x="159423" y="269717"/>
                    <a:pt x="173251" y="283545"/>
                    <a:pt x="173251" y="300602"/>
                  </a:cubicBezTo>
                  <a:lnTo>
                    <a:pt x="173251" y="751930"/>
                  </a:lnTo>
                  <a:cubicBezTo>
                    <a:pt x="173648" y="760601"/>
                    <a:pt x="179233" y="768379"/>
                    <a:pt x="187804" y="772291"/>
                  </a:cubicBezTo>
                  <a:cubicBezTo>
                    <a:pt x="196159" y="776105"/>
                    <a:pt x="206075" y="775650"/>
                    <a:pt x="213975" y="771093"/>
                  </a:cubicBezTo>
                  <a:cubicBezTo>
                    <a:pt x="221241" y="766901"/>
                    <a:pt x="225775" y="759840"/>
                    <a:pt x="226208" y="752171"/>
                  </a:cubicBezTo>
                  <a:lnTo>
                    <a:pt x="226201" y="752171"/>
                  </a:lnTo>
                  <a:lnTo>
                    <a:pt x="226201" y="148909"/>
                  </a:lnTo>
                  <a:lnTo>
                    <a:pt x="225816" y="148886"/>
                  </a:lnTo>
                  <a:cubicBezTo>
                    <a:pt x="227602" y="119067"/>
                    <a:pt x="213026" y="90638"/>
                    <a:pt x="187772" y="74682"/>
                  </a:cubicBezTo>
                  <a:cubicBezTo>
                    <a:pt x="162518" y="58727"/>
                    <a:pt x="130584" y="57771"/>
                    <a:pt x="104421" y="72189"/>
                  </a:cubicBezTo>
                  <a:cubicBezTo>
                    <a:pt x="78258" y="86606"/>
                    <a:pt x="62009" y="114114"/>
                    <a:pt x="62009" y="143986"/>
                  </a:cubicBezTo>
                  <a:lnTo>
                    <a:pt x="61771" y="143986"/>
                  </a:lnTo>
                  <a:lnTo>
                    <a:pt x="61771" y="393381"/>
                  </a:lnTo>
                  <a:lnTo>
                    <a:pt x="58623" y="371761"/>
                  </a:lnTo>
                  <a:lnTo>
                    <a:pt x="0" y="450367"/>
                  </a:lnTo>
                  <a:lnTo>
                    <a:pt x="0" y="132171"/>
                  </a:lnTo>
                  <a:lnTo>
                    <a:pt x="999" y="132171"/>
                  </a:lnTo>
                  <a:cubicBezTo>
                    <a:pt x="2830" y="103721"/>
                    <a:pt x="13525" y="76996"/>
                    <a:pt x="30729" y="55075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27" name="Block Arc 14">
              <a:extLst>
                <a:ext uri="{FF2B5EF4-FFF2-40B4-BE49-F238E27FC236}">
                  <a16:creationId xmlns:a16="http://schemas.microsoft.com/office/drawing/2014/main" id="{6259D006-AD2B-47E1-AB8A-F71CDA04A3A3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8817665" y="3201947"/>
              <a:ext cx="287972" cy="836332"/>
            </a:xfrm>
            <a:custGeom>
              <a:avLst/>
              <a:gdLst/>
              <a:ahLst/>
              <a:cxnLst/>
              <a:rect l="l" t="t" r="r" b="b"/>
              <a:pathLst>
                <a:path w="287972" h="836332">
                  <a:moveTo>
                    <a:pt x="30729" y="55075"/>
                  </a:moveTo>
                  <a:cubicBezTo>
                    <a:pt x="42478" y="40106"/>
                    <a:pt x="57261" y="27376"/>
                    <a:pt x="74493" y="17880"/>
                  </a:cubicBezTo>
                  <a:cubicBezTo>
                    <a:pt x="97470" y="5219"/>
                    <a:pt x="122980" y="-693"/>
                    <a:pt x="148292" y="64"/>
                  </a:cubicBezTo>
                  <a:cubicBezTo>
                    <a:pt x="173603" y="822"/>
                    <a:pt x="198714" y="8247"/>
                    <a:pt x="220893" y="22259"/>
                  </a:cubicBezTo>
                  <a:cubicBezTo>
                    <a:pt x="261840" y="48130"/>
                    <a:pt x="286805" y="92672"/>
                    <a:pt x="287621" y="140576"/>
                  </a:cubicBezTo>
                  <a:lnTo>
                    <a:pt x="287972" y="140576"/>
                  </a:lnTo>
                  <a:lnTo>
                    <a:pt x="287972" y="752171"/>
                  </a:lnTo>
                  <a:lnTo>
                    <a:pt x="287091" y="752171"/>
                  </a:lnTo>
                  <a:cubicBezTo>
                    <a:pt x="287327" y="779980"/>
                    <a:pt x="272899" y="806109"/>
                    <a:pt x="248733" y="821844"/>
                  </a:cubicBezTo>
                  <a:cubicBezTo>
                    <a:pt x="221789" y="839389"/>
                    <a:pt x="187151" y="841125"/>
                    <a:pt x="158504" y="826368"/>
                  </a:cubicBezTo>
                  <a:cubicBezTo>
                    <a:pt x="134819" y="814168"/>
                    <a:pt x="118430" y="792350"/>
                    <a:pt x="116163" y="766892"/>
                  </a:cubicBezTo>
                  <a:lnTo>
                    <a:pt x="111480" y="734732"/>
                  </a:lnTo>
                  <a:lnTo>
                    <a:pt x="111480" y="300602"/>
                  </a:lnTo>
                  <a:cubicBezTo>
                    <a:pt x="111480" y="292074"/>
                    <a:pt x="114937" y="284352"/>
                    <a:pt x="120526" y="278763"/>
                  </a:cubicBezTo>
                  <a:cubicBezTo>
                    <a:pt x="126115" y="273174"/>
                    <a:pt x="133837" y="269717"/>
                    <a:pt x="142365" y="269717"/>
                  </a:cubicBezTo>
                  <a:cubicBezTo>
                    <a:pt x="159423" y="269717"/>
                    <a:pt x="173251" y="283545"/>
                    <a:pt x="173251" y="300602"/>
                  </a:cubicBezTo>
                  <a:lnTo>
                    <a:pt x="173251" y="751930"/>
                  </a:lnTo>
                  <a:cubicBezTo>
                    <a:pt x="173648" y="760601"/>
                    <a:pt x="179233" y="768379"/>
                    <a:pt x="187804" y="772291"/>
                  </a:cubicBezTo>
                  <a:cubicBezTo>
                    <a:pt x="196159" y="776105"/>
                    <a:pt x="206075" y="775650"/>
                    <a:pt x="213975" y="771093"/>
                  </a:cubicBezTo>
                  <a:cubicBezTo>
                    <a:pt x="221241" y="766901"/>
                    <a:pt x="225775" y="759840"/>
                    <a:pt x="226208" y="752171"/>
                  </a:cubicBezTo>
                  <a:lnTo>
                    <a:pt x="226201" y="752171"/>
                  </a:lnTo>
                  <a:lnTo>
                    <a:pt x="226201" y="148909"/>
                  </a:lnTo>
                  <a:lnTo>
                    <a:pt x="225816" y="148886"/>
                  </a:lnTo>
                  <a:cubicBezTo>
                    <a:pt x="227602" y="119067"/>
                    <a:pt x="213026" y="90638"/>
                    <a:pt x="187772" y="74682"/>
                  </a:cubicBezTo>
                  <a:cubicBezTo>
                    <a:pt x="162518" y="58727"/>
                    <a:pt x="130584" y="57771"/>
                    <a:pt x="104421" y="72189"/>
                  </a:cubicBezTo>
                  <a:cubicBezTo>
                    <a:pt x="78258" y="86606"/>
                    <a:pt x="62009" y="114114"/>
                    <a:pt x="62009" y="143986"/>
                  </a:cubicBezTo>
                  <a:lnTo>
                    <a:pt x="61771" y="143986"/>
                  </a:lnTo>
                  <a:lnTo>
                    <a:pt x="61771" y="393381"/>
                  </a:lnTo>
                  <a:lnTo>
                    <a:pt x="58623" y="371761"/>
                  </a:lnTo>
                  <a:lnTo>
                    <a:pt x="0" y="450367"/>
                  </a:lnTo>
                  <a:lnTo>
                    <a:pt x="0" y="132171"/>
                  </a:lnTo>
                  <a:lnTo>
                    <a:pt x="999" y="132171"/>
                  </a:lnTo>
                  <a:cubicBezTo>
                    <a:pt x="2830" y="103721"/>
                    <a:pt x="13525" y="76996"/>
                    <a:pt x="30729" y="55075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29" name="Block Arc 14">
              <a:extLst>
                <a:ext uri="{FF2B5EF4-FFF2-40B4-BE49-F238E27FC236}">
                  <a16:creationId xmlns:a16="http://schemas.microsoft.com/office/drawing/2014/main" id="{C23B292F-4DCF-40A2-A1EA-61AC98072081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462530" y="3206373"/>
              <a:ext cx="287972" cy="836332"/>
            </a:xfrm>
            <a:custGeom>
              <a:avLst/>
              <a:gdLst/>
              <a:ahLst/>
              <a:cxnLst/>
              <a:rect l="l" t="t" r="r" b="b"/>
              <a:pathLst>
                <a:path w="287972" h="836332">
                  <a:moveTo>
                    <a:pt x="30729" y="55075"/>
                  </a:moveTo>
                  <a:cubicBezTo>
                    <a:pt x="42478" y="40106"/>
                    <a:pt x="57261" y="27376"/>
                    <a:pt x="74493" y="17880"/>
                  </a:cubicBezTo>
                  <a:cubicBezTo>
                    <a:pt x="97470" y="5219"/>
                    <a:pt x="122980" y="-693"/>
                    <a:pt x="148292" y="64"/>
                  </a:cubicBezTo>
                  <a:cubicBezTo>
                    <a:pt x="173603" y="822"/>
                    <a:pt x="198714" y="8247"/>
                    <a:pt x="220893" y="22259"/>
                  </a:cubicBezTo>
                  <a:cubicBezTo>
                    <a:pt x="261840" y="48130"/>
                    <a:pt x="286805" y="92672"/>
                    <a:pt x="287621" y="140576"/>
                  </a:cubicBezTo>
                  <a:lnTo>
                    <a:pt x="287972" y="140576"/>
                  </a:lnTo>
                  <a:lnTo>
                    <a:pt x="287972" y="752171"/>
                  </a:lnTo>
                  <a:lnTo>
                    <a:pt x="287091" y="752171"/>
                  </a:lnTo>
                  <a:cubicBezTo>
                    <a:pt x="287327" y="779980"/>
                    <a:pt x="272899" y="806109"/>
                    <a:pt x="248733" y="821844"/>
                  </a:cubicBezTo>
                  <a:cubicBezTo>
                    <a:pt x="221789" y="839389"/>
                    <a:pt x="187151" y="841125"/>
                    <a:pt x="158504" y="826368"/>
                  </a:cubicBezTo>
                  <a:cubicBezTo>
                    <a:pt x="134819" y="814168"/>
                    <a:pt x="118430" y="792350"/>
                    <a:pt x="116163" y="766892"/>
                  </a:cubicBezTo>
                  <a:lnTo>
                    <a:pt x="111480" y="734732"/>
                  </a:lnTo>
                  <a:lnTo>
                    <a:pt x="111480" y="300602"/>
                  </a:lnTo>
                  <a:cubicBezTo>
                    <a:pt x="111480" y="292074"/>
                    <a:pt x="114937" y="284352"/>
                    <a:pt x="120526" y="278763"/>
                  </a:cubicBezTo>
                  <a:cubicBezTo>
                    <a:pt x="126115" y="273174"/>
                    <a:pt x="133837" y="269717"/>
                    <a:pt x="142365" y="269717"/>
                  </a:cubicBezTo>
                  <a:cubicBezTo>
                    <a:pt x="159423" y="269717"/>
                    <a:pt x="173251" y="283545"/>
                    <a:pt x="173251" y="300602"/>
                  </a:cubicBezTo>
                  <a:lnTo>
                    <a:pt x="173251" y="751930"/>
                  </a:lnTo>
                  <a:cubicBezTo>
                    <a:pt x="173648" y="760601"/>
                    <a:pt x="179233" y="768379"/>
                    <a:pt x="187804" y="772291"/>
                  </a:cubicBezTo>
                  <a:cubicBezTo>
                    <a:pt x="196159" y="776105"/>
                    <a:pt x="206075" y="775650"/>
                    <a:pt x="213975" y="771093"/>
                  </a:cubicBezTo>
                  <a:cubicBezTo>
                    <a:pt x="221241" y="766901"/>
                    <a:pt x="225775" y="759840"/>
                    <a:pt x="226208" y="752171"/>
                  </a:cubicBezTo>
                  <a:lnTo>
                    <a:pt x="226201" y="752171"/>
                  </a:lnTo>
                  <a:lnTo>
                    <a:pt x="226201" y="148909"/>
                  </a:lnTo>
                  <a:lnTo>
                    <a:pt x="225816" y="148886"/>
                  </a:lnTo>
                  <a:cubicBezTo>
                    <a:pt x="227602" y="119067"/>
                    <a:pt x="213026" y="90638"/>
                    <a:pt x="187772" y="74682"/>
                  </a:cubicBezTo>
                  <a:cubicBezTo>
                    <a:pt x="162518" y="58727"/>
                    <a:pt x="130584" y="57771"/>
                    <a:pt x="104421" y="72189"/>
                  </a:cubicBezTo>
                  <a:cubicBezTo>
                    <a:pt x="78258" y="86606"/>
                    <a:pt x="62009" y="114114"/>
                    <a:pt x="62009" y="143986"/>
                  </a:cubicBezTo>
                  <a:lnTo>
                    <a:pt x="61771" y="143986"/>
                  </a:lnTo>
                  <a:lnTo>
                    <a:pt x="61771" y="393381"/>
                  </a:lnTo>
                  <a:lnTo>
                    <a:pt x="58623" y="371761"/>
                  </a:lnTo>
                  <a:lnTo>
                    <a:pt x="0" y="450367"/>
                  </a:lnTo>
                  <a:lnTo>
                    <a:pt x="0" y="132171"/>
                  </a:lnTo>
                  <a:lnTo>
                    <a:pt x="999" y="132171"/>
                  </a:lnTo>
                  <a:cubicBezTo>
                    <a:pt x="2830" y="103721"/>
                    <a:pt x="13525" y="76996"/>
                    <a:pt x="30729" y="55075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31" name="Block Arc 14">
              <a:extLst>
                <a:ext uri="{FF2B5EF4-FFF2-40B4-BE49-F238E27FC236}">
                  <a16:creationId xmlns:a16="http://schemas.microsoft.com/office/drawing/2014/main" id="{7620B76B-2251-4625-80C4-F2D0A66D1C2D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1231026" y="3201946"/>
              <a:ext cx="287972" cy="836332"/>
            </a:xfrm>
            <a:custGeom>
              <a:avLst/>
              <a:gdLst/>
              <a:ahLst/>
              <a:cxnLst/>
              <a:rect l="l" t="t" r="r" b="b"/>
              <a:pathLst>
                <a:path w="287972" h="836332">
                  <a:moveTo>
                    <a:pt x="30729" y="55075"/>
                  </a:moveTo>
                  <a:cubicBezTo>
                    <a:pt x="42478" y="40106"/>
                    <a:pt x="57261" y="27376"/>
                    <a:pt x="74493" y="17880"/>
                  </a:cubicBezTo>
                  <a:cubicBezTo>
                    <a:pt x="97470" y="5219"/>
                    <a:pt x="122980" y="-693"/>
                    <a:pt x="148292" y="64"/>
                  </a:cubicBezTo>
                  <a:cubicBezTo>
                    <a:pt x="173603" y="822"/>
                    <a:pt x="198714" y="8247"/>
                    <a:pt x="220893" y="22259"/>
                  </a:cubicBezTo>
                  <a:cubicBezTo>
                    <a:pt x="261840" y="48130"/>
                    <a:pt x="286805" y="92672"/>
                    <a:pt x="287621" y="140576"/>
                  </a:cubicBezTo>
                  <a:lnTo>
                    <a:pt x="287972" y="140576"/>
                  </a:lnTo>
                  <a:lnTo>
                    <a:pt x="287972" y="752171"/>
                  </a:lnTo>
                  <a:lnTo>
                    <a:pt x="287091" y="752171"/>
                  </a:lnTo>
                  <a:cubicBezTo>
                    <a:pt x="287327" y="779980"/>
                    <a:pt x="272899" y="806109"/>
                    <a:pt x="248733" y="821844"/>
                  </a:cubicBezTo>
                  <a:cubicBezTo>
                    <a:pt x="221789" y="839389"/>
                    <a:pt x="187151" y="841125"/>
                    <a:pt x="158504" y="826368"/>
                  </a:cubicBezTo>
                  <a:cubicBezTo>
                    <a:pt x="134819" y="814168"/>
                    <a:pt x="118430" y="792350"/>
                    <a:pt x="116163" y="766892"/>
                  </a:cubicBezTo>
                  <a:lnTo>
                    <a:pt x="111480" y="734732"/>
                  </a:lnTo>
                  <a:lnTo>
                    <a:pt x="111480" y="300602"/>
                  </a:lnTo>
                  <a:cubicBezTo>
                    <a:pt x="111480" y="292074"/>
                    <a:pt x="114937" y="284352"/>
                    <a:pt x="120526" y="278763"/>
                  </a:cubicBezTo>
                  <a:cubicBezTo>
                    <a:pt x="126115" y="273174"/>
                    <a:pt x="133837" y="269717"/>
                    <a:pt x="142365" y="269717"/>
                  </a:cubicBezTo>
                  <a:cubicBezTo>
                    <a:pt x="159423" y="269717"/>
                    <a:pt x="173251" y="283545"/>
                    <a:pt x="173251" y="300602"/>
                  </a:cubicBezTo>
                  <a:lnTo>
                    <a:pt x="173251" y="751930"/>
                  </a:lnTo>
                  <a:cubicBezTo>
                    <a:pt x="173648" y="760601"/>
                    <a:pt x="179233" y="768379"/>
                    <a:pt x="187804" y="772291"/>
                  </a:cubicBezTo>
                  <a:cubicBezTo>
                    <a:pt x="196159" y="776105"/>
                    <a:pt x="206075" y="775650"/>
                    <a:pt x="213975" y="771093"/>
                  </a:cubicBezTo>
                  <a:cubicBezTo>
                    <a:pt x="221241" y="766901"/>
                    <a:pt x="225775" y="759840"/>
                    <a:pt x="226208" y="752171"/>
                  </a:cubicBezTo>
                  <a:lnTo>
                    <a:pt x="226201" y="752171"/>
                  </a:lnTo>
                  <a:lnTo>
                    <a:pt x="226201" y="148909"/>
                  </a:lnTo>
                  <a:lnTo>
                    <a:pt x="225816" y="148886"/>
                  </a:lnTo>
                  <a:cubicBezTo>
                    <a:pt x="227602" y="119067"/>
                    <a:pt x="213026" y="90638"/>
                    <a:pt x="187772" y="74682"/>
                  </a:cubicBezTo>
                  <a:cubicBezTo>
                    <a:pt x="162518" y="58727"/>
                    <a:pt x="130584" y="57771"/>
                    <a:pt x="104421" y="72189"/>
                  </a:cubicBezTo>
                  <a:cubicBezTo>
                    <a:pt x="78258" y="86606"/>
                    <a:pt x="62009" y="114114"/>
                    <a:pt x="62009" y="143986"/>
                  </a:cubicBezTo>
                  <a:lnTo>
                    <a:pt x="61771" y="143986"/>
                  </a:lnTo>
                  <a:lnTo>
                    <a:pt x="61771" y="393381"/>
                  </a:lnTo>
                  <a:lnTo>
                    <a:pt x="58623" y="371761"/>
                  </a:lnTo>
                  <a:lnTo>
                    <a:pt x="0" y="450367"/>
                  </a:lnTo>
                  <a:lnTo>
                    <a:pt x="0" y="132171"/>
                  </a:lnTo>
                  <a:lnTo>
                    <a:pt x="999" y="132171"/>
                  </a:lnTo>
                  <a:cubicBezTo>
                    <a:pt x="2830" y="103721"/>
                    <a:pt x="13525" y="76996"/>
                    <a:pt x="30729" y="55075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1704265" y="3429000"/>
              <a:ext cx="1165935" cy="0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2941890" y="3428999"/>
              <a:ext cx="1694555" cy="9677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4711560" y="3442002"/>
              <a:ext cx="2016509" cy="4838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6817571" y="3448516"/>
              <a:ext cx="2399663" cy="4838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V="1">
              <a:off x="9306736" y="3446840"/>
              <a:ext cx="2321846" cy="1676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11713137" y="3449637"/>
              <a:ext cx="174061" cy="0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53" name="Дуга 52"/>
            <p:cNvSpPr/>
            <p:nvPr/>
          </p:nvSpPr>
          <p:spPr>
            <a:xfrm rot="10638738">
              <a:off x="1289738" y="2597025"/>
              <a:ext cx="795145" cy="834969"/>
            </a:xfrm>
            <a:prstGeom prst="arc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4" name="Прямая соединительная линия 53"/>
            <p:cNvCxnSpPr/>
            <p:nvPr/>
          </p:nvCxnSpPr>
          <p:spPr>
            <a:xfrm flipH="1" flipV="1">
              <a:off x="1277020" y="2749860"/>
              <a:ext cx="9294" cy="318403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56" name="Дуга 55"/>
            <p:cNvSpPr/>
            <p:nvPr/>
          </p:nvSpPr>
          <p:spPr>
            <a:xfrm>
              <a:off x="11695253" y="3448048"/>
              <a:ext cx="391833" cy="381001"/>
            </a:xfrm>
            <a:prstGeom prst="arc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90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arallelogram 30">
            <a:extLst>
              <a:ext uri="{FF2B5EF4-FFF2-40B4-BE49-F238E27FC236}">
                <a16:creationId xmlns:a16="http://schemas.microsoft.com/office/drawing/2014/main" id="{07A9DF64-EAEC-4F98-A0C9-E2239CA0F425}"/>
              </a:ext>
            </a:extLst>
          </p:cNvPr>
          <p:cNvSpPr/>
          <p:nvPr/>
        </p:nvSpPr>
        <p:spPr>
          <a:xfrm flipH="1">
            <a:off x="10819067" y="5172565"/>
            <a:ext cx="815309" cy="817326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/>
          </a:p>
        </p:txBody>
      </p:sp>
      <p:sp>
        <p:nvSpPr>
          <p:cNvPr id="23" name="Rounded Rectangle 32">
            <a:extLst>
              <a:ext uri="{FF2B5EF4-FFF2-40B4-BE49-F238E27FC236}">
                <a16:creationId xmlns:a16="http://schemas.microsoft.com/office/drawing/2014/main" id="{A7C45BCB-0B8E-4E0E-842A-DD554B68B1C0}"/>
              </a:ext>
            </a:extLst>
          </p:cNvPr>
          <p:cNvSpPr/>
          <p:nvPr/>
        </p:nvSpPr>
        <p:spPr>
          <a:xfrm>
            <a:off x="7379855" y="4561505"/>
            <a:ext cx="762982" cy="76298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 dirty="0"/>
          </a:p>
        </p:txBody>
      </p:sp>
      <p:pic>
        <p:nvPicPr>
          <p:cNvPr id="4" name="Picture 8" descr="Минцифры рассказало регионам о порядке разработки стратегий цифровой  трансформации | Digital Russi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9" t="3529" r="56041" b="8052"/>
          <a:stretch/>
        </p:blipFill>
        <p:spPr bwMode="auto">
          <a:xfrm>
            <a:off x="0" y="0"/>
            <a:ext cx="1155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32169" y="121139"/>
            <a:ext cx="10591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ЗАДАЧА </a:t>
            </a:r>
            <a:r>
              <a:rPr lang="en-US" sz="28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#</a:t>
            </a:r>
            <a:r>
              <a:rPr lang="ru-RU" sz="28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2</a:t>
            </a:r>
          </a:p>
          <a:p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ЦИФРОВОЕ УПРАВЛЕНИЕ И ИНФОРМАТИЗАЦИЯ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6569" y="-107461"/>
            <a:ext cx="48282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600" dirty="0" smtClean="0">
                <a:solidFill>
                  <a:schemeClr val="accent4">
                    <a:lumMod val="75000"/>
                  </a:schemeClr>
                </a:solidFill>
              </a:rPr>
              <a:t>[</a:t>
            </a:r>
            <a:endParaRPr lang="ru-RU" sz="7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0800000">
            <a:off x="9781416" y="57639"/>
            <a:ext cx="48282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600" dirty="0" smtClean="0">
                <a:solidFill>
                  <a:schemeClr val="accent4">
                    <a:lumMod val="75000"/>
                  </a:schemeClr>
                </a:solidFill>
              </a:rPr>
              <a:t>[</a:t>
            </a:r>
            <a:endParaRPr lang="ru-RU" sz="7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2168" y="1223757"/>
            <a:ext cx="10455031" cy="3693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 Black" panose="020B0A04020102020204" pitchFamily="34" charset="0"/>
              </a:rPr>
              <a:t>АИС </a:t>
            </a:r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Педагогические </a:t>
            </a:r>
            <a:r>
              <a:rPr lang="ru-RU" b="1" dirty="0">
                <a:solidFill>
                  <a:schemeClr val="bg1"/>
                </a:solidFill>
                <a:latin typeface="Arial Black" panose="020B0A04020102020204" pitchFamily="34" charset="0"/>
              </a:rPr>
              <a:t>кадры Томской </a:t>
            </a:r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области </a:t>
            </a:r>
            <a:r>
              <a:rPr lang="en-US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[</a:t>
            </a:r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АИС. </a:t>
            </a:r>
            <a:r>
              <a:rPr lang="ru-RU" b="1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Педкадры</a:t>
            </a:r>
            <a:r>
              <a:rPr lang="en-US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]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Graphic 28">
            <a:extLst>
              <a:ext uri="{FF2B5EF4-FFF2-40B4-BE49-F238E27FC236}">
                <a16:creationId xmlns:a16="http://schemas.microsoft.com/office/drawing/2014/main" id="{8A15DDCF-5932-46E1-B72E-EEADA33965E8}"/>
              </a:ext>
            </a:extLst>
          </p:cNvPr>
          <p:cNvSpPr/>
          <p:nvPr/>
        </p:nvSpPr>
        <p:spPr>
          <a:xfrm>
            <a:off x="3762284" y="5429740"/>
            <a:ext cx="849301" cy="1221327"/>
          </a:xfrm>
          <a:custGeom>
            <a:avLst/>
            <a:gdLst>
              <a:gd name="connsiteX0" fmla="*/ 3006831 w 3006830"/>
              <a:gd name="connsiteY0" fmla="*/ 2890669 h 4019798"/>
              <a:gd name="connsiteX1" fmla="*/ 3006831 w 3006830"/>
              <a:gd name="connsiteY1" fmla="*/ 2893929 h 4019798"/>
              <a:gd name="connsiteX2" fmla="*/ 2956711 w 3006830"/>
              <a:gd name="connsiteY2" fmla="*/ 2951792 h 4019798"/>
              <a:gd name="connsiteX3" fmla="*/ 2929817 w 3006830"/>
              <a:gd name="connsiteY3" fmla="*/ 2972166 h 4019798"/>
              <a:gd name="connsiteX4" fmla="*/ 2752155 w 3006830"/>
              <a:gd name="connsiteY4" fmla="*/ 3027990 h 4019798"/>
              <a:gd name="connsiteX5" fmla="*/ 2579791 w 3006830"/>
              <a:gd name="connsiteY5" fmla="*/ 3050809 h 4019798"/>
              <a:gd name="connsiteX6" fmla="*/ 2481180 w 3006830"/>
              <a:gd name="connsiteY6" fmla="*/ 3062219 h 4019798"/>
              <a:gd name="connsiteX7" fmla="*/ 2491775 w 3006830"/>
              <a:gd name="connsiteY7" fmla="*/ 3080148 h 4019798"/>
              <a:gd name="connsiteX8" fmla="*/ 2564307 w 3006830"/>
              <a:gd name="connsiteY8" fmla="*/ 3210134 h 4019798"/>
              <a:gd name="connsiteX9" fmla="*/ 2646618 w 3006830"/>
              <a:gd name="connsiteY9" fmla="*/ 3379239 h 4019798"/>
              <a:gd name="connsiteX10" fmla="*/ 2686143 w 3006830"/>
              <a:gd name="connsiteY10" fmla="*/ 3452178 h 4019798"/>
              <a:gd name="connsiteX11" fmla="*/ 2744413 w 3006830"/>
              <a:gd name="connsiteY11" fmla="*/ 3478257 h 4019798"/>
              <a:gd name="connsiteX12" fmla="*/ 2829169 w 3006830"/>
              <a:gd name="connsiteY12" fmla="*/ 3525932 h 4019798"/>
              <a:gd name="connsiteX13" fmla="*/ 2871547 w 3006830"/>
              <a:gd name="connsiteY13" fmla="*/ 3605798 h 4019798"/>
              <a:gd name="connsiteX14" fmla="*/ 2932669 w 3006830"/>
              <a:gd name="connsiteY14" fmla="*/ 3693407 h 4019798"/>
              <a:gd name="connsiteX15" fmla="*/ 2929409 w 3006830"/>
              <a:gd name="connsiteY15" fmla="*/ 3709706 h 4019798"/>
              <a:gd name="connsiteX16" fmla="*/ 2882957 w 3006830"/>
              <a:gd name="connsiteY16" fmla="*/ 3650621 h 4019798"/>
              <a:gd name="connsiteX17" fmla="*/ 2832429 w 3006830"/>
              <a:gd name="connsiteY17" fmla="*/ 3601723 h 4019798"/>
              <a:gd name="connsiteX18" fmla="*/ 2816537 w 3006830"/>
              <a:gd name="connsiteY18" fmla="*/ 3610280 h 4019798"/>
              <a:gd name="connsiteX19" fmla="*/ 2821020 w 3006830"/>
              <a:gd name="connsiteY19" fmla="*/ 3637989 h 4019798"/>
              <a:gd name="connsiteX20" fmla="*/ 2862582 w 3006830"/>
              <a:gd name="connsiteY20" fmla="*/ 3762678 h 4019798"/>
              <a:gd name="connsiteX21" fmla="*/ 2849136 w 3006830"/>
              <a:gd name="connsiteY21" fmla="*/ 3842137 h 4019798"/>
              <a:gd name="connsiteX22" fmla="*/ 2676364 w 3006830"/>
              <a:gd name="connsiteY22" fmla="*/ 4007982 h 4019798"/>
              <a:gd name="connsiteX23" fmla="*/ 2654360 w 3006830"/>
              <a:gd name="connsiteY23" fmla="*/ 4019799 h 4019798"/>
              <a:gd name="connsiteX24" fmla="*/ 2659250 w 3006830"/>
              <a:gd name="connsiteY24" fmla="*/ 3990460 h 4019798"/>
              <a:gd name="connsiteX25" fmla="*/ 2713445 w 3006830"/>
              <a:gd name="connsiteY25" fmla="*/ 3851917 h 4019798"/>
              <a:gd name="connsiteX26" fmla="*/ 2710185 w 3006830"/>
              <a:gd name="connsiteY26" fmla="*/ 3812798 h 4019798"/>
              <a:gd name="connsiteX27" fmla="*/ 2594868 w 3006830"/>
              <a:gd name="connsiteY27" fmla="*/ 3624135 h 4019798"/>
              <a:gd name="connsiteX28" fmla="*/ 2505222 w 3006830"/>
              <a:gd name="connsiteY28" fmla="*/ 3467662 h 4019798"/>
              <a:gd name="connsiteX29" fmla="*/ 2496665 w 3006830"/>
              <a:gd name="connsiteY29" fmla="*/ 3454215 h 4019798"/>
              <a:gd name="connsiteX30" fmla="*/ 2493812 w 3006830"/>
              <a:gd name="connsiteY30" fmla="*/ 3593166 h 4019798"/>
              <a:gd name="connsiteX31" fmla="*/ 2533338 w 3006830"/>
              <a:gd name="connsiteY31" fmla="*/ 3686479 h 4019798"/>
              <a:gd name="connsiteX32" fmla="*/ 2558194 w 3006830"/>
              <a:gd name="connsiteY32" fmla="*/ 3756974 h 4019798"/>
              <a:gd name="connsiteX33" fmla="*/ 2546785 w 3006830"/>
              <a:gd name="connsiteY33" fmla="*/ 3818096 h 4019798"/>
              <a:gd name="connsiteX34" fmla="*/ 2532116 w 3006830"/>
              <a:gd name="connsiteY34" fmla="*/ 3896332 h 4019798"/>
              <a:gd name="connsiteX35" fmla="*/ 2527226 w 3006830"/>
              <a:gd name="connsiteY35" fmla="*/ 3991682 h 4019798"/>
              <a:gd name="connsiteX36" fmla="*/ 2519076 w 3006830"/>
              <a:gd name="connsiteY36" fmla="*/ 4003499 h 4019798"/>
              <a:gd name="connsiteX37" fmla="*/ 2513372 w 3006830"/>
              <a:gd name="connsiteY37" fmla="*/ 3990868 h 4019798"/>
              <a:gd name="connsiteX38" fmla="*/ 2512964 w 3006830"/>
              <a:gd name="connsiteY38" fmla="*/ 3893480 h 4019798"/>
              <a:gd name="connsiteX39" fmla="*/ 2506852 w 3006830"/>
              <a:gd name="connsiteY39" fmla="*/ 3853547 h 4019798"/>
              <a:gd name="connsiteX40" fmla="*/ 2482811 w 3006830"/>
              <a:gd name="connsiteY40" fmla="*/ 3848249 h 4019798"/>
              <a:gd name="connsiteX41" fmla="*/ 2460806 w 3006830"/>
              <a:gd name="connsiteY41" fmla="*/ 3880440 h 4019798"/>
              <a:gd name="connsiteX42" fmla="*/ 2419243 w 3006830"/>
              <a:gd name="connsiteY42" fmla="*/ 3963159 h 4019798"/>
              <a:gd name="connsiteX43" fmla="*/ 2342637 w 3006830"/>
              <a:gd name="connsiteY43" fmla="*/ 4013279 h 4019798"/>
              <a:gd name="connsiteX44" fmla="*/ 2301889 w 3006830"/>
              <a:gd name="connsiteY44" fmla="*/ 4013279 h 4019798"/>
              <a:gd name="connsiteX45" fmla="*/ 2144601 w 3006830"/>
              <a:gd name="connsiteY45" fmla="*/ 3994535 h 4019798"/>
              <a:gd name="connsiteX46" fmla="*/ 2114855 w 3006830"/>
              <a:gd name="connsiteY46" fmla="*/ 3984348 h 4019798"/>
              <a:gd name="connsiteX47" fmla="*/ 2114855 w 3006830"/>
              <a:gd name="connsiteY47" fmla="*/ 3979458 h 4019798"/>
              <a:gd name="connsiteX48" fmla="*/ 2135229 w 3006830"/>
              <a:gd name="connsiteY48" fmla="*/ 3970086 h 4019798"/>
              <a:gd name="connsiteX49" fmla="*/ 2245657 w 3006830"/>
              <a:gd name="connsiteY49" fmla="*/ 3949305 h 4019798"/>
              <a:gd name="connsiteX50" fmla="*/ 2277847 w 3006830"/>
              <a:gd name="connsiteY50" fmla="*/ 3929746 h 4019798"/>
              <a:gd name="connsiteX51" fmla="*/ 2291294 w 3006830"/>
              <a:gd name="connsiteY51" fmla="*/ 3905297 h 4019798"/>
              <a:gd name="connsiteX52" fmla="*/ 2340600 w 3006830"/>
              <a:gd name="connsiteY52" fmla="*/ 3700334 h 4019798"/>
              <a:gd name="connsiteX53" fmla="*/ 2308816 w 3006830"/>
              <a:gd name="connsiteY53" fmla="*/ 3258625 h 4019798"/>
              <a:gd name="connsiteX54" fmla="*/ 2262363 w 3006830"/>
              <a:gd name="connsiteY54" fmla="*/ 3163274 h 4019798"/>
              <a:gd name="connsiteX55" fmla="*/ 2242804 w 3006830"/>
              <a:gd name="connsiteY55" fmla="*/ 3178351 h 4019798"/>
              <a:gd name="connsiteX56" fmla="*/ 2117300 w 3006830"/>
              <a:gd name="connsiteY56" fmla="*/ 3224396 h 4019798"/>
              <a:gd name="connsiteX57" fmla="*/ 2030099 w 3006830"/>
              <a:gd name="connsiteY57" fmla="*/ 3254550 h 4019798"/>
              <a:gd name="connsiteX58" fmla="*/ 1947380 w 3006830"/>
              <a:gd name="connsiteY58" fmla="*/ 3273701 h 4019798"/>
              <a:gd name="connsiteX59" fmla="*/ 1923747 w 3006830"/>
              <a:gd name="connsiteY59" fmla="*/ 3254550 h 4019798"/>
              <a:gd name="connsiteX60" fmla="*/ 1886666 w 3006830"/>
              <a:gd name="connsiteY60" fmla="*/ 3131490 h 4019798"/>
              <a:gd name="connsiteX61" fmla="*/ 1752197 w 3006830"/>
              <a:gd name="connsiteY61" fmla="*/ 2680817 h 4019798"/>
              <a:gd name="connsiteX62" fmla="*/ 1679258 w 3006830"/>
              <a:gd name="connsiteY62" fmla="*/ 2366241 h 4019798"/>
              <a:gd name="connsiteX63" fmla="*/ 1642585 w 3006830"/>
              <a:gd name="connsiteY63" fmla="*/ 2202434 h 4019798"/>
              <a:gd name="connsiteX64" fmla="*/ 1617321 w 3006830"/>
              <a:gd name="connsiteY64" fmla="*/ 2186950 h 4019798"/>
              <a:gd name="connsiteX65" fmla="*/ 1574128 w 3006830"/>
              <a:gd name="connsiteY65" fmla="*/ 2200397 h 4019798"/>
              <a:gd name="connsiteX66" fmla="*/ 1550087 w 3006830"/>
              <a:gd name="connsiteY66" fmla="*/ 2234625 h 4019798"/>
              <a:gd name="connsiteX67" fmla="*/ 1552531 w 3006830"/>
              <a:gd name="connsiteY67" fmla="*/ 2316121 h 4019798"/>
              <a:gd name="connsiteX68" fmla="*/ 1547642 w 3006830"/>
              <a:gd name="connsiteY68" fmla="*/ 2398432 h 4019798"/>
              <a:gd name="connsiteX69" fmla="*/ 1541122 w 3006830"/>
              <a:gd name="connsiteY69" fmla="*/ 2497043 h 4019798"/>
              <a:gd name="connsiteX70" fmla="*/ 1522378 w 3006830"/>
              <a:gd name="connsiteY70" fmla="*/ 2754978 h 4019798"/>
              <a:gd name="connsiteX71" fmla="*/ 1507709 w 3006830"/>
              <a:gd name="connsiteY71" fmla="*/ 2833214 h 4019798"/>
              <a:gd name="connsiteX72" fmla="*/ 1482445 w 3006830"/>
              <a:gd name="connsiteY72" fmla="*/ 2861331 h 4019798"/>
              <a:gd name="connsiteX73" fmla="*/ 1451884 w 3006830"/>
              <a:gd name="connsiteY73" fmla="*/ 2858478 h 4019798"/>
              <a:gd name="connsiteX74" fmla="*/ 1393206 w 3006830"/>
              <a:gd name="connsiteY74" fmla="*/ 2849921 h 4019798"/>
              <a:gd name="connsiteX75" fmla="*/ 1386687 w 3006830"/>
              <a:gd name="connsiteY75" fmla="*/ 2943234 h 4019798"/>
              <a:gd name="connsiteX76" fmla="*/ 1380574 w 3006830"/>
              <a:gd name="connsiteY76" fmla="*/ 2966868 h 4019798"/>
              <a:gd name="connsiteX77" fmla="*/ 1372017 w 3006830"/>
              <a:gd name="connsiteY77" fmla="*/ 2992540 h 4019798"/>
              <a:gd name="connsiteX78" fmla="*/ 1320675 w 3006830"/>
              <a:gd name="connsiteY78" fmla="*/ 3329934 h 4019798"/>
              <a:gd name="connsiteX79" fmla="*/ 1329232 w 3006830"/>
              <a:gd name="connsiteY79" fmla="*/ 3432211 h 4019798"/>
              <a:gd name="connsiteX80" fmla="*/ 1330047 w 3006830"/>
              <a:gd name="connsiteY80" fmla="*/ 3473774 h 4019798"/>
              <a:gd name="connsiteX81" fmla="*/ 1307635 w 3006830"/>
              <a:gd name="connsiteY81" fmla="*/ 3523487 h 4019798"/>
              <a:gd name="connsiteX82" fmla="*/ 1305598 w 3006830"/>
              <a:gd name="connsiteY82" fmla="*/ 3525932 h 4019798"/>
              <a:gd name="connsiteX83" fmla="*/ 1294189 w 3006830"/>
              <a:gd name="connsiteY83" fmla="*/ 3521450 h 4019798"/>
              <a:gd name="connsiteX84" fmla="*/ 1296633 w 3006830"/>
              <a:gd name="connsiteY84" fmla="*/ 3549566 h 4019798"/>
              <a:gd name="connsiteX85" fmla="*/ 1346346 w 3006830"/>
              <a:gd name="connsiteY85" fmla="*/ 3728450 h 4019798"/>
              <a:gd name="connsiteX86" fmla="*/ 1374462 w 3006830"/>
              <a:gd name="connsiteY86" fmla="*/ 3799759 h 4019798"/>
              <a:gd name="connsiteX87" fmla="*/ 1374055 w 3006830"/>
              <a:gd name="connsiteY87" fmla="*/ 3814428 h 4019798"/>
              <a:gd name="connsiteX88" fmla="*/ 1299486 w 3006830"/>
              <a:gd name="connsiteY88" fmla="*/ 3860474 h 4019798"/>
              <a:gd name="connsiteX89" fmla="*/ 1249773 w 3006830"/>
              <a:gd name="connsiteY89" fmla="*/ 3865771 h 4019798"/>
              <a:gd name="connsiteX90" fmla="*/ 1183354 w 3006830"/>
              <a:gd name="connsiteY90" fmla="*/ 3831950 h 4019798"/>
              <a:gd name="connsiteX91" fmla="*/ 1160942 w 3006830"/>
              <a:gd name="connsiteY91" fmla="*/ 3799759 h 4019798"/>
              <a:gd name="connsiteX92" fmla="*/ 1133641 w 3006830"/>
              <a:gd name="connsiteY92" fmla="*/ 3719893 h 4019798"/>
              <a:gd name="connsiteX93" fmla="*/ 1131196 w 3006830"/>
              <a:gd name="connsiteY93" fmla="*/ 3577275 h 4019798"/>
              <a:gd name="connsiteX94" fmla="*/ 1124269 w 3006830"/>
              <a:gd name="connsiteY94" fmla="*/ 3560975 h 4019798"/>
              <a:gd name="connsiteX95" fmla="*/ 1115304 w 3006830"/>
              <a:gd name="connsiteY95" fmla="*/ 3509633 h 4019798"/>
              <a:gd name="connsiteX96" fmla="*/ 1133234 w 3006830"/>
              <a:gd name="connsiteY96" fmla="*/ 3484369 h 4019798"/>
              <a:gd name="connsiteX97" fmla="*/ 1124269 w 3006830"/>
              <a:gd name="connsiteY97" fmla="*/ 3440769 h 4019798"/>
              <a:gd name="connsiteX98" fmla="*/ 1116934 w 3006830"/>
              <a:gd name="connsiteY98" fmla="*/ 3391056 h 4019798"/>
              <a:gd name="connsiteX99" fmla="*/ 1114897 w 3006830"/>
              <a:gd name="connsiteY99" fmla="*/ 3379646 h 4019798"/>
              <a:gd name="connsiteX100" fmla="*/ 1130381 w 3006830"/>
              <a:gd name="connsiteY100" fmla="*/ 3267589 h 4019798"/>
              <a:gd name="connsiteX101" fmla="*/ 1130789 w 3006830"/>
              <a:gd name="connsiteY101" fmla="*/ 3261477 h 4019798"/>
              <a:gd name="connsiteX102" fmla="*/ 1136901 w 3006830"/>
              <a:gd name="connsiteY102" fmla="*/ 2977870 h 4019798"/>
              <a:gd name="connsiteX103" fmla="*/ 1124269 w 3006830"/>
              <a:gd name="connsiteY103" fmla="*/ 2959533 h 4019798"/>
              <a:gd name="connsiteX104" fmla="*/ 1049700 w 3006830"/>
              <a:gd name="connsiteY104" fmla="*/ 2930602 h 4019798"/>
              <a:gd name="connsiteX105" fmla="*/ 1010989 w 3006830"/>
              <a:gd name="connsiteY105" fmla="*/ 2920008 h 4019798"/>
              <a:gd name="connsiteX106" fmla="*/ 781985 w 3006830"/>
              <a:gd name="connsiteY106" fmla="*/ 2918378 h 4019798"/>
              <a:gd name="connsiteX107" fmla="*/ 766501 w 3006830"/>
              <a:gd name="connsiteY107" fmla="*/ 2918378 h 4019798"/>
              <a:gd name="connsiteX108" fmla="*/ 760389 w 3006830"/>
              <a:gd name="connsiteY108" fmla="*/ 2961979 h 4019798"/>
              <a:gd name="connsiteX109" fmla="*/ 740829 w 3006830"/>
              <a:gd name="connsiteY109" fmla="*/ 2976648 h 4019798"/>
              <a:gd name="connsiteX110" fmla="*/ 713936 w 3006830"/>
              <a:gd name="connsiteY110" fmla="*/ 2993762 h 4019798"/>
              <a:gd name="connsiteX111" fmla="*/ 621845 w 3006830"/>
              <a:gd name="connsiteY111" fmla="*/ 3187315 h 4019798"/>
              <a:gd name="connsiteX112" fmla="*/ 536682 w 3006830"/>
              <a:gd name="connsiteY112" fmla="*/ 3322599 h 4019798"/>
              <a:gd name="connsiteX113" fmla="*/ 530977 w 3006830"/>
              <a:gd name="connsiteY113" fmla="*/ 3356420 h 4019798"/>
              <a:gd name="connsiteX114" fmla="*/ 528532 w 3006830"/>
              <a:gd name="connsiteY114" fmla="*/ 3377609 h 4019798"/>
              <a:gd name="connsiteX115" fmla="*/ 503268 w 3006830"/>
              <a:gd name="connsiteY115" fmla="*/ 3415097 h 4019798"/>
              <a:gd name="connsiteX116" fmla="*/ 495118 w 3006830"/>
              <a:gd name="connsiteY116" fmla="*/ 3429359 h 4019798"/>
              <a:gd name="connsiteX117" fmla="*/ 485746 w 3006830"/>
              <a:gd name="connsiteY117" fmla="*/ 3512078 h 4019798"/>
              <a:gd name="connsiteX118" fmla="*/ 481672 w 3006830"/>
              <a:gd name="connsiteY118" fmla="*/ 3539786 h 4019798"/>
              <a:gd name="connsiteX119" fmla="*/ 475967 w 3006830"/>
              <a:gd name="connsiteY119" fmla="*/ 3604168 h 4019798"/>
              <a:gd name="connsiteX120" fmla="*/ 482487 w 3006830"/>
              <a:gd name="connsiteY120" fmla="*/ 3668143 h 4019798"/>
              <a:gd name="connsiteX121" fmla="*/ 463742 w 3006830"/>
              <a:gd name="connsiteY121" fmla="*/ 3693814 h 4019798"/>
              <a:gd name="connsiteX122" fmla="*/ 397323 w 3006830"/>
              <a:gd name="connsiteY122" fmla="*/ 3706038 h 4019798"/>
              <a:gd name="connsiteX123" fmla="*/ 372467 w 3006830"/>
              <a:gd name="connsiteY123" fmla="*/ 3680775 h 4019798"/>
              <a:gd name="connsiteX124" fmla="*/ 282413 w 3006830"/>
              <a:gd name="connsiteY124" fmla="*/ 3697481 h 4019798"/>
              <a:gd name="connsiteX125" fmla="*/ 233923 w 3006830"/>
              <a:gd name="connsiteY125" fmla="*/ 3697074 h 4019798"/>
              <a:gd name="connsiteX126" fmla="*/ 169134 w 3006830"/>
              <a:gd name="connsiteY126" fmla="*/ 3688517 h 4019798"/>
              <a:gd name="connsiteX127" fmla="*/ 64411 w 3006830"/>
              <a:gd name="connsiteY127" fmla="*/ 3661216 h 4019798"/>
              <a:gd name="connsiteX128" fmla="*/ 15513 w 3006830"/>
              <a:gd name="connsiteY128" fmla="*/ 3640842 h 4019798"/>
              <a:gd name="connsiteX129" fmla="*/ 4511 w 3006830"/>
              <a:gd name="connsiteY129" fmla="*/ 3609465 h 4019798"/>
              <a:gd name="connsiteX130" fmla="*/ 33443 w 3006830"/>
              <a:gd name="connsiteY130" fmla="*/ 3559345 h 4019798"/>
              <a:gd name="connsiteX131" fmla="*/ 42815 w 3006830"/>
              <a:gd name="connsiteY131" fmla="*/ 3551603 h 4019798"/>
              <a:gd name="connsiteX132" fmla="*/ 128386 w 3006830"/>
              <a:gd name="connsiteY132" fmla="*/ 3527562 h 4019798"/>
              <a:gd name="connsiteX133" fmla="*/ 148760 w 3006830"/>
              <a:gd name="connsiteY133" fmla="*/ 3521042 h 4019798"/>
              <a:gd name="connsiteX134" fmla="*/ 251852 w 3006830"/>
              <a:gd name="connsiteY134" fmla="*/ 3413467 h 4019798"/>
              <a:gd name="connsiteX135" fmla="*/ 264484 w 3006830"/>
              <a:gd name="connsiteY135" fmla="*/ 3372719 h 4019798"/>
              <a:gd name="connsiteX136" fmla="*/ 266114 w 3006830"/>
              <a:gd name="connsiteY136" fmla="*/ 3365385 h 4019798"/>
              <a:gd name="connsiteX137" fmla="*/ 313789 w 3006830"/>
              <a:gd name="connsiteY137" fmla="*/ 3327489 h 4019798"/>
              <a:gd name="connsiteX138" fmla="*/ 317864 w 3006830"/>
              <a:gd name="connsiteY138" fmla="*/ 3325044 h 4019798"/>
              <a:gd name="connsiteX139" fmla="*/ 317864 w 3006830"/>
              <a:gd name="connsiteY139" fmla="*/ 3315672 h 4019798"/>
              <a:gd name="connsiteX140" fmla="*/ 333756 w 3006830"/>
              <a:gd name="connsiteY140" fmla="*/ 3284296 h 4019798"/>
              <a:gd name="connsiteX141" fmla="*/ 340683 w 3006830"/>
              <a:gd name="connsiteY141" fmla="*/ 3275331 h 4019798"/>
              <a:gd name="connsiteX142" fmla="*/ 393656 w 3006830"/>
              <a:gd name="connsiteY142" fmla="*/ 3113154 h 4019798"/>
              <a:gd name="connsiteX143" fmla="*/ 446221 w 3006830"/>
              <a:gd name="connsiteY143" fmla="*/ 2950569 h 4019798"/>
              <a:gd name="connsiteX144" fmla="*/ 471485 w 3006830"/>
              <a:gd name="connsiteY144" fmla="*/ 2865406 h 4019798"/>
              <a:gd name="connsiteX145" fmla="*/ 498378 w 3006830"/>
              <a:gd name="connsiteY145" fmla="*/ 2773315 h 4019798"/>
              <a:gd name="connsiteX146" fmla="*/ 503268 w 3006830"/>
              <a:gd name="connsiteY146" fmla="*/ 2750496 h 4019798"/>
              <a:gd name="connsiteX147" fmla="*/ 563983 w 3006830"/>
              <a:gd name="connsiteY147" fmla="*/ 2596876 h 4019798"/>
              <a:gd name="connsiteX148" fmla="*/ 569687 w 3006830"/>
              <a:gd name="connsiteY148" fmla="*/ 2559795 h 4019798"/>
              <a:gd name="connsiteX149" fmla="*/ 575392 w 3006830"/>
              <a:gd name="connsiteY149" fmla="*/ 2503155 h 4019798"/>
              <a:gd name="connsiteX150" fmla="*/ 584764 w 3006830"/>
              <a:gd name="connsiteY150" fmla="*/ 2471779 h 4019798"/>
              <a:gd name="connsiteX151" fmla="*/ 594544 w 3006830"/>
              <a:gd name="connsiteY151" fmla="*/ 2389875 h 4019798"/>
              <a:gd name="connsiteX152" fmla="*/ 606768 w 3006830"/>
              <a:gd name="connsiteY152" fmla="*/ 2355239 h 4019798"/>
              <a:gd name="connsiteX153" fmla="*/ 629180 w 3006830"/>
              <a:gd name="connsiteY153" fmla="*/ 2316529 h 4019798"/>
              <a:gd name="connsiteX154" fmla="*/ 643849 w 3006830"/>
              <a:gd name="connsiteY154" fmla="*/ 2235033 h 4019798"/>
              <a:gd name="connsiteX155" fmla="*/ 691117 w 3006830"/>
              <a:gd name="connsiteY155" fmla="*/ 2056148 h 4019798"/>
              <a:gd name="connsiteX156" fmla="*/ 667075 w 3006830"/>
              <a:gd name="connsiteY156" fmla="*/ 2006843 h 4019798"/>
              <a:gd name="connsiteX157" fmla="*/ 635699 w 3006830"/>
              <a:gd name="connsiteY157" fmla="*/ 1988914 h 4019798"/>
              <a:gd name="connsiteX158" fmla="*/ 627957 w 3006830"/>
              <a:gd name="connsiteY158" fmla="*/ 1975060 h 4019798"/>
              <a:gd name="connsiteX159" fmla="*/ 643034 w 3006830"/>
              <a:gd name="connsiteY159" fmla="*/ 1817772 h 4019798"/>
              <a:gd name="connsiteX160" fmla="*/ 742867 w 3006830"/>
              <a:gd name="connsiteY160" fmla="*/ 1400104 h 4019798"/>
              <a:gd name="connsiteX161" fmla="*/ 852072 w 3006830"/>
              <a:gd name="connsiteY161" fmla="*/ 916832 h 4019798"/>
              <a:gd name="connsiteX162" fmla="*/ 926641 w 3006830"/>
              <a:gd name="connsiteY162" fmla="*/ 800292 h 4019798"/>
              <a:gd name="connsiteX163" fmla="*/ 932753 w 3006830"/>
              <a:gd name="connsiteY163" fmla="*/ 795810 h 4019798"/>
              <a:gd name="connsiteX164" fmla="*/ 1017916 w 3006830"/>
              <a:gd name="connsiteY164" fmla="*/ 761989 h 4019798"/>
              <a:gd name="connsiteX165" fmla="*/ 1030548 w 3006830"/>
              <a:gd name="connsiteY165" fmla="*/ 749357 h 4019798"/>
              <a:gd name="connsiteX166" fmla="*/ 1050107 w 3006830"/>
              <a:gd name="connsiteY166" fmla="*/ 721241 h 4019798"/>
              <a:gd name="connsiteX167" fmla="*/ 1147903 w 3006830"/>
              <a:gd name="connsiteY167" fmla="*/ 662156 h 4019798"/>
              <a:gd name="connsiteX168" fmla="*/ 1156868 w 3006830"/>
              <a:gd name="connsiteY168" fmla="*/ 629558 h 4019798"/>
              <a:gd name="connsiteX169" fmla="*/ 1128344 w 3006830"/>
              <a:gd name="connsiteY169" fmla="*/ 567621 h 4019798"/>
              <a:gd name="connsiteX170" fmla="*/ 1113675 w 3006830"/>
              <a:gd name="connsiteY170" fmla="*/ 441709 h 4019798"/>
              <a:gd name="connsiteX171" fmla="*/ 1127529 w 3006830"/>
              <a:gd name="connsiteY171" fmla="*/ 346766 h 4019798"/>
              <a:gd name="connsiteX172" fmla="*/ 1112045 w 3006830"/>
              <a:gd name="connsiteY172" fmla="*/ 285644 h 4019798"/>
              <a:gd name="connsiteX173" fmla="*/ 1066407 w 3006830"/>
              <a:gd name="connsiteY173" fmla="*/ 247748 h 4019798"/>
              <a:gd name="connsiteX174" fmla="*/ 1070482 w 3006830"/>
              <a:gd name="connsiteY174" fmla="*/ 278717 h 4019798"/>
              <a:gd name="connsiteX175" fmla="*/ 1079039 w 3006830"/>
              <a:gd name="connsiteY175" fmla="*/ 541950 h 4019798"/>
              <a:gd name="connsiteX176" fmla="*/ 1067222 w 3006830"/>
              <a:gd name="connsiteY176" fmla="*/ 561509 h 4019798"/>
              <a:gd name="connsiteX177" fmla="*/ 1054590 w 3006830"/>
              <a:gd name="connsiteY177" fmla="*/ 542765 h 4019798"/>
              <a:gd name="connsiteX178" fmla="*/ 1059480 w 3006830"/>
              <a:gd name="connsiteY178" fmla="*/ 326392 h 4019798"/>
              <a:gd name="connsiteX179" fmla="*/ 1063554 w 3006830"/>
              <a:gd name="connsiteY179" fmla="*/ 259565 h 4019798"/>
              <a:gd name="connsiteX180" fmla="*/ 1058257 w 3006830"/>
              <a:gd name="connsiteY180" fmla="*/ 241229 h 4019798"/>
              <a:gd name="connsiteX181" fmla="*/ 1060294 w 3006830"/>
              <a:gd name="connsiteY181" fmla="*/ 210668 h 4019798"/>
              <a:gd name="connsiteX182" fmla="*/ 1277889 w 3006830"/>
              <a:gd name="connsiteY182" fmla="*/ 0 h 4019798"/>
              <a:gd name="connsiteX183" fmla="*/ 1281149 w 3006830"/>
              <a:gd name="connsiteY183" fmla="*/ 0 h 4019798"/>
              <a:gd name="connsiteX184" fmla="*/ 1287261 w 3006830"/>
              <a:gd name="connsiteY184" fmla="*/ 4482 h 4019798"/>
              <a:gd name="connsiteX185" fmla="*/ 1656439 w 3006830"/>
              <a:gd name="connsiteY185" fmla="*/ 220855 h 4019798"/>
              <a:gd name="connsiteX186" fmla="*/ 1662144 w 3006830"/>
              <a:gd name="connsiteY186" fmla="*/ 255491 h 4019798"/>
              <a:gd name="connsiteX187" fmla="*/ 1441697 w 3006830"/>
              <a:gd name="connsiteY187" fmla="*/ 520761 h 4019798"/>
              <a:gd name="connsiteX188" fmla="*/ 1429880 w 3006830"/>
              <a:gd name="connsiteY188" fmla="*/ 536652 h 4019798"/>
              <a:gd name="connsiteX189" fmla="*/ 1403393 w 3006830"/>
              <a:gd name="connsiteY189" fmla="*/ 547654 h 4019798"/>
              <a:gd name="connsiteX190" fmla="*/ 1378537 w 3006830"/>
              <a:gd name="connsiteY190" fmla="*/ 616926 h 4019798"/>
              <a:gd name="connsiteX191" fmla="*/ 1370387 w 3006830"/>
              <a:gd name="connsiteY191" fmla="*/ 658082 h 4019798"/>
              <a:gd name="connsiteX192" fmla="*/ 1379760 w 3006830"/>
              <a:gd name="connsiteY192" fmla="*/ 683345 h 4019798"/>
              <a:gd name="connsiteX193" fmla="*/ 1440067 w 3006830"/>
              <a:gd name="connsiteY193" fmla="*/ 744468 h 4019798"/>
              <a:gd name="connsiteX194" fmla="*/ 1460848 w 3006830"/>
              <a:gd name="connsiteY194" fmla="*/ 753432 h 4019798"/>
              <a:gd name="connsiteX195" fmla="*/ 1470220 w 3006830"/>
              <a:gd name="connsiteY195" fmla="*/ 733466 h 4019798"/>
              <a:gd name="connsiteX196" fmla="*/ 1468590 w 3006830"/>
              <a:gd name="connsiteY196" fmla="*/ 678863 h 4019798"/>
              <a:gd name="connsiteX197" fmla="*/ 1510153 w 3006830"/>
              <a:gd name="connsiteY197" fmla="*/ 565176 h 4019798"/>
              <a:gd name="connsiteX198" fmla="*/ 1506486 w 3006830"/>
              <a:gd name="connsiteY198" fmla="*/ 543579 h 4019798"/>
              <a:gd name="connsiteX199" fmla="*/ 1471443 w 3006830"/>
              <a:gd name="connsiteY199" fmla="*/ 511796 h 4019798"/>
              <a:gd name="connsiteX200" fmla="*/ 1483260 w 3006830"/>
              <a:gd name="connsiteY200" fmla="*/ 495904 h 4019798"/>
              <a:gd name="connsiteX201" fmla="*/ 1706559 w 3006830"/>
              <a:gd name="connsiteY201" fmla="*/ 235116 h 4019798"/>
              <a:gd name="connsiteX202" fmla="*/ 1743232 w 3006830"/>
              <a:gd name="connsiteY202" fmla="*/ 208630 h 4019798"/>
              <a:gd name="connsiteX203" fmla="*/ 2067180 w 3006830"/>
              <a:gd name="connsiteY203" fmla="*/ 551729 h 4019798"/>
              <a:gd name="connsiteX204" fmla="*/ 2055770 w 3006830"/>
              <a:gd name="connsiteY204" fmla="*/ 565583 h 4019798"/>
              <a:gd name="connsiteX205" fmla="*/ 1957975 w 3006830"/>
              <a:gd name="connsiteY205" fmla="*/ 662971 h 4019798"/>
              <a:gd name="connsiteX206" fmla="*/ 1943713 w 3006830"/>
              <a:gd name="connsiteY206" fmla="*/ 704127 h 4019798"/>
              <a:gd name="connsiteX207" fmla="*/ 1963680 w 3006830"/>
              <a:gd name="connsiteY207" fmla="*/ 806812 h 4019798"/>
              <a:gd name="connsiteX208" fmla="*/ 2013392 w 3006830"/>
              <a:gd name="connsiteY208" fmla="*/ 920092 h 4019798"/>
              <a:gd name="connsiteX209" fmla="*/ 2030099 w 3006830"/>
              <a:gd name="connsiteY209" fmla="*/ 933539 h 4019798"/>
              <a:gd name="connsiteX210" fmla="*/ 2107928 w 3006830"/>
              <a:gd name="connsiteY210" fmla="*/ 972249 h 4019798"/>
              <a:gd name="connsiteX211" fmla="*/ 2224875 w 3006830"/>
              <a:gd name="connsiteY211" fmla="*/ 1142169 h 4019798"/>
              <a:gd name="connsiteX212" fmla="*/ 2304741 w 3006830"/>
              <a:gd name="connsiteY212" fmla="*/ 1398067 h 4019798"/>
              <a:gd name="connsiteX213" fmla="*/ 2381755 w 3006830"/>
              <a:gd name="connsiteY213" fmla="*/ 1669042 h 4019798"/>
              <a:gd name="connsiteX214" fmla="*/ 2439210 w 3006830"/>
              <a:gd name="connsiteY214" fmla="*/ 2050444 h 4019798"/>
              <a:gd name="connsiteX215" fmla="*/ 2485663 w 3006830"/>
              <a:gd name="connsiteY215" fmla="*/ 2142127 h 4019798"/>
              <a:gd name="connsiteX216" fmla="*/ 2541895 w 3006830"/>
              <a:gd name="connsiteY216" fmla="*/ 2200804 h 4019798"/>
              <a:gd name="connsiteX217" fmla="*/ 2920852 w 3006830"/>
              <a:gd name="connsiteY217" fmla="*/ 2779427 h 4019798"/>
              <a:gd name="connsiteX218" fmla="*/ 3006831 w 3006830"/>
              <a:gd name="connsiteY218" fmla="*/ 2890669 h 4019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</a:cxnLst>
            <a:rect l="l" t="t" r="r" b="b"/>
            <a:pathLst>
              <a:path w="3006830" h="4019798">
                <a:moveTo>
                  <a:pt x="3006831" y="2890669"/>
                </a:moveTo>
                <a:cubicBezTo>
                  <a:pt x="3006831" y="2891892"/>
                  <a:pt x="3006831" y="2892707"/>
                  <a:pt x="3006831" y="2893929"/>
                </a:cubicBezTo>
                <a:cubicBezTo>
                  <a:pt x="2990124" y="2913488"/>
                  <a:pt x="2974232" y="2933047"/>
                  <a:pt x="2956711" y="2951792"/>
                </a:cubicBezTo>
                <a:cubicBezTo>
                  <a:pt x="2948968" y="2959941"/>
                  <a:pt x="2940004" y="2968498"/>
                  <a:pt x="2929817" y="2972166"/>
                </a:cubicBezTo>
                <a:cubicBezTo>
                  <a:pt x="2870732" y="2992132"/>
                  <a:pt x="2812462" y="3014543"/>
                  <a:pt x="2752155" y="3027990"/>
                </a:cubicBezTo>
                <a:cubicBezTo>
                  <a:pt x="2695923" y="3040622"/>
                  <a:pt x="2637246" y="3043475"/>
                  <a:pt x="2579791" y="3050809"/>
                </a:cubicBezTo>
                <a:cubicBezTo>
                  <a:pt x="2548007" y="3054884"/>
                  <a:pt x="2515816" y="3058144"/>
                  <a:pt x="2481180" y="3062219"/>
                </a:cubicBezTo>
                <a:cubicBezTo>
                  <a:pt x="2486070" y="3070368"/>
                  <a:pt x="2488923" y="3075258"/>
                  <a:pt x="2491775" y="3080148"/>
                </a:cubicBezTo>
                <a:cubicBezTo>
                  <a:pt x="2516224" y="3123341"/>
                  <a:pt x="2541895" y="3166126"/>
                  <a:pt x="2564307" y="3210134"/>
                </a:cubicBezTo>
                <a:cubicBezTo>
                  <a:pt x="2592830" y="3265959"/>
                  <a:pt x="2618909" y="3323006"/>
                  <a:pt x="2646618" y="3379239"/>
                </a:cubicBezTo>
                <a:cubicBezTo>
                  <a:pt x="2658842" y="3404095"/>
                  <a:pt x="2671474" y="3428951"/>
                  <a:pt x="2686143" y="3452178"/>
                </a:cubicBezTo>
                <a:cubicBezTo>
                  <a:pt x="2699183" y="3472552"/>
                  <a:pt x="2716704" y="3483961"/>
                  <a:pt x="2744413" y="3478257"/>
                </a:cubicBezTo>
                <a:cubicBezTo>
                  <a:pt x="2791273" y="3468070"/>
                  <a:pt x="2810425" y="3481517"/>
                  <a:pt x="2829169" y="3525932"/>
                </a:cubicBezTo>
                <a:cubicBezTo>
                  <a:pt x="2840986" y="3553641"/>
                  <a:pt x="2855656" y="3580534"/>
                  <a:pt x="2871547" y="3605798"/>
                </a:cubicBezTo>
                <a:cubicBezTo>
                  <a:pt x="2890291" y="3635952"/>
                  <a:pt x="2912295" y="3664068"/>
                  <a:pt x="2932669" y="3693407"/>
                </a:cubicBezTo>
                <a:cubicBezTo>
                  <a:pt x="2937152" y="3699519"/>
                  <a:pt x="2942041" y="3705631"/>
                  <a:pt x="2929409" y="3709706"/>
                </a:cubicBezTo>
                <a:cubicBezTo>
                  <a:pt x="2913925" y="3689739"/>
                  <a:pt x="2899663" y="3669365"/>
                  <a:pt x="2882957" y="3650621"/>
                </a:cubicBezTo>
                <a:cubicBezTo>
                  <a:pt x="2867472" y="3633099"/>
                  <a:pt x="2850358" y="3616800"/>
                  <a:pt x="2832429" y="3601723"/>
                </a:cubicBezTo>
                <a:cubicBezTo>
                  <a:pt x="2822242" y="3593166"/>
                  <a:pt x="2816130" y="3596834"/>
                  <a:pt x="2816537" y="3610280"/>
                </a:cubicBezTo>
                <a:cubicBezTo>
                  <a:pt x="2816945" y="3619652"/>
                  <a:pt x="2818167" y="3629024"/>
                  <a:pt x="2821020" y="3637989"/>
                </a:cubicBezTo>
                <a:cubicBezTo>
                  <a:pt x="2834466" y="3679552"/>
                  <a:pt x="2847913" y="3721523"/>
                  <a:pt x="2862582" y="3762678"/>
                </a:cubicBezTo>
                <a:cubicBezTo>
                  <a:pt x="2873177" y="3792424"/>
                  <a:pt x="2867880" y="3817688"/>
                  <a:pt x="2849136" y="3842137"/>
                </a:cubicBezTo>
                <a:cubicBezTo>
                  <a:pt x="2799831" y="3906111"/>
                  <a:pt x="2738708" y="3957454"/>
                  <a:pt x="2676364" y="4007982"/>
                </a:cubicBezTo>
                <a:cubicBezTo>
                  <a:pt x="2671474" y="4012056"/>
                  <a:pt x="2664954" y="4014094"/>
                  <a:pt x="2654360" y="4019799"/>
                </a:cubicBezTo>
                <a:cubicBezTo>
                  <a:pt x="2656397" y="4006759"/>
                  <a:pt x="2656397" y="3997795"/>
                  <a:pt x="2659250" y="3990460"/>
                </a:cubicBezTo>
                <a:cubicBezTo>
                  <a:pt x="2676771" y="3944007"/>
                  <a:pt x="2694293" y="3897554"/>
                  <a:pt x="2713445" y="3851917"/>
                </a:cubicBezTo>
                <a:cubicBezTo>
                  <a:pt x="2719557" y="3837247"/>
                  <a:pt x="2718742" y="3826653"/>
                  <a:pt x="2710185" y="3812798"/>
                </a:cubicBezTo>
                <a:cubicBezTo>
                  <a:pt x="2671066" y="3750454"/>
                  <a:pt x="2632763" y="3687702"/>
                  <a:pt x="2594868" y="3624135"/>
                </a:cubicBezTo>
                <a:cubicBezTo>
                  <a:pt x="2564307" y="3572385"/>
                  <a:pt x="2534968" y="3519820"/>
                  <a:pt x="2505222" y="3467662"/>
                </a:cubicBezTo>
                <a:cubicBezTo>
                  <a:pt x="2502777" y="3463180"/>
                  <a:pt x="2499517" y="3458698"/>
                  <a:pt x="2496665" y="3454215"/>
                </a:cubicBezTo>
                <a:cubicBezTo>
                  <a:pt x="2493405" y="3501483"/>
                  <a:pt x="2491775" y="3547121"/>
                  <a:pt x="2493812" y="3593166"/>
                </a:cubicBezTo>
                <a:cubicBezTo>
                  <a:pt x="2495442" y="3628210"/>
                  <a:pt x="2507259" y="3659993"/>
                  <a:pt x="2533338" y="3686479"/>
                </a:cubicBezTo>
                <a:cubicBezTo>
                  <a:pt x="2551675" y="3705223"/>
                  <a:pt x="2560639" y="3730487"/>
                  <a:pt x="2558194" y="3756974"/>
                </a:cubicBezTo>
                <a:cubicBezTo>
                  <a:pt x="2556564" y="3777755"/>
                  <a:pt x="2550860" y="3797722"/>
                  <a:pt x="2546785" y="3818096"/>
                </a:cubicBezTo>
                <a:cubicBezTo>
                  <a:pt x="2541895" y="3844175"/>
                  <a:pt x="2534968" y="3870253"/>
                  <a:pt x="2532116" y="3896332"/>
                </a:cubicBezTo>
                <a:cubicBezTo>
                  <a:pt x="2528856" y="3928116"/>
                  <a:pt x="2529263" y="3959899"/>
                  <a:pt x="2527226" y="3991682"/>
                </a:cubicBezTo>
                <a:cubicBezTo>
                  <a:pt x="2526818" y="3995757"/>
                  <a:pt x="2521929" y="3999832"/>
                  <a:pt x="2519076" y="4003499"/>
                </a:cubicBezTo>
                <a:cubicBezTo>
                  <a:pt x="2517039" y="3999425"/>
                  <a:pt x="2513372" y="3995350"/>
                  <a:pt x="2513372" y="3990868"/>
                </a:cubicBezTo>
                <a:cubicBezTo>
                  <a:pt x="2512964" y="3958269"/>
                  <a:pt x="2513779" y="3926078"/>
                  <a:pt x="2512964" y="3893480"/>
                </a:cubicBezTo>
                <a:cubicBezTo>
                  <a:pt x="2512557" y="3880033"/>
                  <a:pt x="2510519" y="3866178"/>
                  <a:pt x="2506852" y="3853547"/>
                </a:cubicBezTo>
                <a:cubicBezTo>
                  <a:pt x="2502777" y="3838877"/>
                  <a:pt x="2492590" y="3836840"/>
                  <a:pt x="2482811" y="3848249"/>
                </a:cubicBezTo>
                <a:cubicBezTo>
                  <a:pt x="2474253" y="3858029"/>
                  <a:pt x="2466919" y="3869031"/>
                  <a:pt x="2460806" y="3880440"/>
                </a:cubicBezTo>
                <a:cubicBezTo>
                  <a:pt x="2446545" y="3907741"/>
                  <a:pt x="2433505" y="3935858"/>
                  <a:pt x="2419243" y="3963159"/>
                </a:cubicBezTo>
                <a:cubicBezTo>
                  <a:pt x="2403352" y="3993720"/>
                  <a:pt x="2376458" y="4010019"/>
                  <a:pt x="2342637" y="4013279"/>
                </a:cubicBezTo>
                <a:cubicBezTo>
                  <a:pt x="2329190" y="4014502"/>
                  <a:pt x="2315336" y="4014909"/>
                  <a:pt x="2301889" y="4013279"/>
                </a:cubicBezTo>
                <a:cubicBezTo>
                  <a:pt x="2249324" y="4007574"/>
                  <a:pt x="2196759" y="4001462"/>
                  <a:pt x="2144601" y="3994535"/>
                </a:cubicBezTo>
                <a:cubicBezTo>
                  <a:pt x="2134414" y="3993312"/>
                  <a:pt x="2124635" y="3988015"/>
                  <a:pt x="2114855" y="3984348"/>
                </a:cubicBezTo>
                <a:cubicBezTo>
                  <a:pt x="2114855" y="3982718"/>
                  <a:pt x="2114855" y="3981088"/>
                  <a:pt x="2114855" y="3979458"/>
                </a:cubicBezTo>
                <a:cubicBezTo>
                  <a:pt x="2121782" y="3976198"/>
                  <a:pt x="2128302" y="3971308"/>
                  <a:pt x="2135229" y="3970086"/>
                </a:cubicBezTo>
                <a:cubicBezTo>
                  <a:pt x="2171902" y="3962751"/>
                  <a:pt x="2208983" y="3955009"/>
                  <a:pt x="2245657" y="3949305"/>
                </a:cubicBezTo>
                <a:cubicBezTo>
                  <a:pt x="2259918" y="3947267"/>
                  <a:pt x="2270513" y="3941970"/>
                  <a:pt x="2277847" y="3929746"/>
                </a:cubicBezTo>
                <a:cubicBezTo>
                  <a:pt x="2282737" y="3921596"/>
                  <a:pt x="2288442" y="3913854"/>
                  <a:pt x="2291294" y="3905297"/>
                </a:cubicBezTo>
                <a:cubicBezTo>
                  <a:pt x="2314521" y="3838470"/>
                  <a:pt x="2336525" y="3771235"/>
                  <a:pt x="2340600" y="3700334"/>
                </a:cubicBezTo>
                <a:cubicBezTo>
                  <a:pt x="2349564" y="3551603"/>
                  <a:pt x="2333672" y="3404910"/>
                  <a:pt x="2308816" y="3258625"/>
                </a:cubicBezTo>
                <a:cubicBezTo>
                  <a:pt x="2302704" y="3221951"/>
                  <a:pt x="2290887" y="3189353"/>
                  <a:pt x="2262363" y="3163274"/>
                </a:cubicBezTo>
                <a:cubicBezTo>
                  <a:pt x="2255844" y="3168164"/>
                  <a:pt x="2248916" y="3172646"/>
                  <a:pt x="2242804" y="3178351"/>
                </a:cubicBezTo>
                <a:cubicBezTo>
                  <a:pt x="2207761" y="3212579"/>
                  <a:pt x="2164975" y="3224804"/>
                  <a:pt x="2117300" y="3224396"/>
                </a:cubicBezTo>
                <a:cubicBezTo>
                  <a:pt x="2085109" y="3223989"/>
                  <a:pt x="2054548" y="3234176"/>
                  <a:pt x="2030099" y="3254550"/>
                </a:cubicBezTo>
                <a:cubicBezTo>
                  <a:pt x="2004835" y="3275739"/>
                  <a:pt x="1976719" y="3276146"/>
                  <a:pt x="1947380" y="3273701"/>
                </a:cubicBezTo>
                <a:cubicBezTo>
                  <a:pt x="1935564" y="3272479"/>
                  <a:pt x="1927414" y="3266774"/>
                  <a:pt x="1923747" y="3254550"/>
                </a:cubicBezTo>
                <a:cubicBezTo>
                  <a:pt x="1911930" y="3213394"/>
                  <a:pt x="1898890" y="3172646"/>
                  <a:pt x="1886666" y="3131490"/>
                </a:cubicBezTo>
                <a:cubicBezTo>
                  <a:pt x="1841435" y="2981538"/>
                  <a:pt x="1793760" y="2831992"/>
                  <a:pt x="1752197" y="2680817"/>
                </a:cubicBezTo>
                <a:cubicBezTo>
                  <a:pt x="1723673" y="2577317"/>
                  <a:pt x="1703299" y="2471371"/>
                  <a:pt x="1679258" y="2366241"/>
                </a:cubicBezTo>
                <a:cubicBezTo>
                  <a:pt x="1666626" y="2311639"/>
                  <a:pt x="1653994" y="2257444"/>
                  <a:pt x="1642585" y="2202434"/>
                </a:cubicBezTo>
                <a:cubicBezTo>
                  <a:pt x="1639325" y="2186950"/>
                  <a:pt x="1631990" y="2182060"/>
                  <a:pt x="1617321" y="2186950"/>
                </a:cubicBezTo>
                <a:cubicBezTo>
                  <a:pt x="1603059" y="2191840"/>
                  <a:pt x="1588390" y="2195915"/>
                  <a:pt x="1574128" y="2200397"/>
                </a:cubicBezTo>
                <a:cubicBezTo>
                  <a:pt x="1557829" y="2205694"/>
                  <a:pt x="1549272" y="2217103"/>
                  <a:pt x="1550087" y="2234625"/>
                </a:cubicBezTo>
                <a:cubicBezTo>
                  <a:pt x="1551309" y="2261926"/>
                  <a:pt x="1552939" y="2288820"/>
                  <a:pt x="1552531" y="2316121"/>
                </a:cubicBezTo>
                <a:cubicBezTo>
                  <a:pt x="1552124" y="2343422"/>
                  <a:pt x="1549272" y="2371131"/>
                  <a:pt x="1547642" y="2398432"/>
                </a:cubicBezTo>
                <a:cubicBezTo>
                  <a:pt x="1545604" y="2431438"/>
                  <a:pt x="1543567" y="2464037"/>
                  <a:pt x="1541122" y="2497043"/>
                </a:cubicBezTo>
                <a:cubicBezTo>
                  <a:pt x="1535010" y="2583021"/>
                  <a:pt x="1529713" y="2669407"/>
                  <a:pt x="1522378" y="2754978"/>
                </a:cubicBezTo>
                <a:cubicBezTo>
                  <a:pt x="1519933" y="2781464"/>
                  <a:pt x="1510153" y="2806728"/>
                  <a:pt x="1507709" y="2833214"/>
                </a:cubicBezTo>
                <a:cubicBezTo>
                  <a:pt x="1506079" y="2851551"/>
                  <a:pt x="1497114" y="2858886"/>
                  <a:pt x="1482445" y="2861331"/>
                </a:cubicBezTo>
                <a:cubicBezTo>
                  <a:pt x="1472665" y="2862960"/>
                  <a:pt x="1462071" y="2860108"/>
                  <a:pt x="1451884" y="2858478"/>
                </a:cubicBezTo>
                <a:cubicBezTo>
                  <a:pt x="1433140" y="2856034"/>
                  <a:pt x="1414395" y="2852773"/>
                  <a:pt x="1393206" y="2849921"/>
                </a:cubicBezTo>
                <a:cubicBezTo>
                  <a:pt x="1390762" y="2884150"/>
                  <a:pt x="1389132" y="2913896"/>
                  <a:pt x="1386687" y="2943234"/>
                </a:cubicBezTo>
                <a:cubicBezTo>
                  <a:pt x="1385872" y="2951384"/>
                  <a:pt x="1383019" y="2959126"/>
                  <a:pt x="1380574" y="2966868"/>
                </a:cubicBezTo>
                <a:cubicBezTo>
                  <a:pt x="1377722" y="2975425"/>
                  <a:pt x="1372425" y="2983982"/>
                  <a:pt x="1372017" y="2992540"/>
                </a:cubicBezTo>
                <a:cubicBezTo>
                  <a:pt x="1363053" y="3106227"/>
                  <a:pt x="1351643" y="3219506"/>
                  <a:pt x="1320675" y="3329934"/>
                </a:cubicBezTo>
                <a:cubicBezTo>
                  <a:pt x="1310895" y="3364977"/>
                  <a:pt x="1307635" y="3398798"/>
                  <a:pt x="1329232" y="3432211"/>
                </a:cubicBezTo>
                <a:cubicBezTo>
                  <a:pt x="1335752" y="3442398"/>
                  <a:pt x="1334122" y="3461143"/>
                  <a:pt x="1330047" y="3473774"/>
                </a:cubicBezTo>
                <a:cubicBezTo>
                  <a:pt x="1324342" y="3490481"/>
                  <a:pt x="1309265" y="3503928"/>
                  <a:pt x="1307635" y="3523487"/>
                </a:cubicBezTo>
                <a:cubicBezTo>
                  <a:pt x="1307635" y="3524302"/>
                  <a:pt x="1306413" y="3525117"/>
                  <a:pt x="1305598" y="3525932"/>
                </a:cubicBezTo>
                <a:cubicBezTo>
                  <a:pt x="1302338" y="3524709"/>
                  <a:pt x="1299486" y="3523487"/>
                  <a:pt x="1294189" y="3521450"/>
                </a:cubicBezTo>
                <a:cubicBezTo>
                  <a:pt x="1295004" y="3532044"/>
                  <a:pt x="1296226" y="3541009"/>
                  <a:pt x="1296633" y="3549566"/>
                </a:cubicBezTo>
                <a:cubicBezTo>
                  <a:pt x="1299486" y="3613133"/>
                  <a:pt x="1312933" y="3673033"/>
                  <a:pt x="1346346" y="3728450"/>
                </a:cubicBezTo>
                <a:cubicBezTo>
                  <a:pt x="1359386" y="3750046"/>
                  <a:pt x="1365905" y="3775718"/>
                  <a:pt x="1374462" y="3799759"/>
                </a:cubicBezTo>
                <a:cubicBezTo>
                  <a:pt x="1376092" y="3804241"/>
                  <a:pt x="1376500" y="3811576"/>
                  <a:pt x="1374055" y="3814428"/>
                </a:cubicBezTo>
                <a:cubicBezTo>
                  <a:pt x="1353681" y="3836840"/>
                  <a:pt x="1332084" y="3858029"/>
                  <a:pt x="1299486" y="3860474"/>
                </a:cubicBezTo>
                <a:cubicBezTo>
                  <a:pt x="1282779" y="3861696"/>
                  <a:pt x="1266072" y="3862919"/>
                  <a:pt x="1249773" y="3865771"/>
                </a:cubicBezTo>
                <a:cubicBezTo>
                  <a:pt x="1218805" y="3871068"/>
                  <a:pt x="1198838" y="3855584"/>
                  <a:pt x="1183354" y="3831950"/>
                </a:cubicBezTo>
                <a:cubicBezTo>
                  <a:pt x="1176019" y="3820948"/>
                  <a:pt x="1169499" y="3809539"/>
                  <a:pt x="1160942" y="3799759"/>
                </a:cubicBezTo>
                <a:cubicBezTo>
                  <a:pt x="1140976" y="3776533"/>
                  <a:pt x="1134049" y="3750046"/>
                  <a:pt x="1133641" y="3719893"/>
                </a:cubicBezTo>
                <a:cubicBezTo>
                  <a:pt x="1133234" y="3672218"/>
                  <a:pt x="1132419" y="3624950"/>
                  <a:pt x="1131196" y="3577275"/>
                </a:cubicBezTo>
                <a:cubicBezTo>
                  <a:pt x="1131196" y="3571570"/>
                  <a:pt x="1128344" y="3564643"/>
                  <a:pt x="1124269" y="3560975"/>
                </a:cubicBezTo>
                <a:cubicBezTo>
                  <a:pt x="1106340" y="3545899"/>
                  <a:pt x="1102673" y="3529599"/>
                  <a:pt x="1115304" y="3509633"/>
                </a:cubicBezTo>
                <a:cubicBezTo>
                  <a:pt x="1120602" y="3501076"/>
                  <a:pt x="1126714" y="3493741"/>
                  <a:pt x="1133234" y="3484369"/>
                </a:cubicBezTo>
                <a:cubicBezTo>
                  <a:pt x="1114897" y="3472552"/>
                  <a:pt x="1118564" y="3458290"/>
                  <a:pt x="1124269" y="3440769"/>
                </a:cubicBezTo>
                <a:cubicBezTo>
                  <a:pt x="1129974" y="3424469"/>
                  <a:pt x="1136901" y="3405318"/>
                  <a:pt x="1116934" y="3391056"/>
                </a:cubicBezTo>
                <a:cubicBezTo>
                  <a:pt x="1114490" y="3389426"/>
                  <a:pt x="1114082" y="3382906"/>
                  <a:pt x="1114897" y="3379646"/>
                </a:cubicBezTo>
                <a:cubicBezTo>
                  <a:pt x="1124269" y="3342973"/>
                  <a:pt x="1110007" y="3302632"/>
                  <a:pt x="1130381" y="3267589"/>
                </a:cubicBezTo>
                <a:cubicBezTo>
                  <a:pt x="1131196" y="3265959"/>
                  <a:pt x="1130789" y="3263514"/>
                  <a:pt x="1130789" y="3261477"/>
                </a:cubicBezTo>
                <a:cubicBezTo>
                  <a:pt x="1132826" y="3166941"/>
                  <a:pt x="1134456" y="3072406"/>
                  <a:pt x="1136901" y="2977870"/>
                </a:cubicBezTo>
                <a:cubicBezTo>
                  <a:pt x="1137308" y="2967683"/>
                  <a:pt x="1133234" y="2962793"/>
                  <a:pt x="1124269" y="2959533"/>
                </a:cubicBezTo>
                <a:cubicBezTo>
                  <a:pt x="1099413" y="2950161"/>
                  <a:pt x="1074964" y="2939567"/>
                  <a:pt x="1049700" y="2930602"/>
                </a:cubicBezTo>
                <a:cubicBezTo>
                  <a:pt x="1037068" y="2926120"/>
                  <a:pt x="1024029" y="2920008"/>
                  <a:pt x="1010989" y="2920008"/>
                </a:cubicBezTo>
                <a:cubicBezTo>
                  <a:pt x="934790" y="2918785"/>
                  <a:pt x="858184" y="2918785"/>
                  <a:pt x="781985" y="2918378"/>
                </a:cubicBezTo>
                <a:cubicBezTo>
                  <a:pt x="776688" y="2918378"/>
                  <a:pt x="771798" y="2918378"/>
                  <a:pt x="766501" y="2918378"/>
                </a:cubicBezTo>
                <a:cubicBezTo>
                  <a:pt x="764463" y="2933862"/>
                  <a:pt x="762426" y="2948124"/>
                  <a:pt x="760389" y="2961979"/>
                </a:cubicBezTo>
                <a:cubicBezTo>
                  <a:pt x="758759" y="2973388"/>
                  <a:pt x="752239" y="2979500"/>
                  <a:pt x="740829" y="2976648"/>
                </a:cubicBezTo>
                <a:cubicBezTo>
                  <a:pt x="724938" y="2972573"/>
                  <a:pt x="719233" y="2980315"/>
                  <a:pt x="713936" y="2993762"/>
                </a:cubicBezTo>
                <a:cubicBezTo>
                  <a:pt x="687042" y="3060181"/>
                  <a:pt x="662186" y="3127008"/>
                  <a:pt x="621845" y="3187315"/>
                </a:cubicBezTo>
                <a:cubicBezTo>
                  <a:pt x="592099" y="3231731"/>
                  <a:pt x="563983" y="3276961"/>
                  <a:pt x="536682" y="3322599"/>
                </a:cubicBezTo>
                <a:cubicBezTo>
                  <a:pt x="531384" y="3331563"/>
                  <a:pt x="532607" y="3345011"/>
                  <a:pt x="530977" y="3356420"/>
                </a:cubicBezTo>
                <a:cubicBezTo>
                  <a:pt x="530162" y="3363347"/>
                  <a:pt x="531792" y="3371904"/>
                  <a:pt x="528532" y="3377609"/>
                </a:cubicBezTo>
                <a:cubicBezTo>
                  <a:pt x="521197" y="3390648"/>
                  <a:pt x="511825" y="3402465"/>
                  <a:pt x="503268" y="3415097"/>
                </a:cubicBezTo>
                <a:cubicBezTo>
                  <a:pt x="500008" y="3419579"/>
                  <a:pt x="495118" y="3424469"/>
                  <a:pt x="495118" y="3429359"/>
                </a:cubicBezTo>
                <a:cubicBezTo>
                  <a:pt x="495118" y="3457475"/>
                  <a:pt x="489821" y="3484369"/>
                  <a:pt x="485746" y="3512078"/>
                </a:cubicBezTo>
                <a:cubicBezTo>
                  <a:pt x="484117" y="3521450"/>
                  <a:pt x="482487" y="3530414"/>
                  <a:pt x="481672" y="3539786"/>
                </a:cubicBezTo>
                <a:cubicBezTo>
                  <a:pt x="479227" y="3560975"/>
                  <a:pt x="475559" y="3582572"/>
                  <a:pt x="475967" y="3604168"/>
                </a:cubicBezTo>
                <a:cubicBezTo>
                  <a:pt x="475967" y="3625357"/>
                  <a:pt x="480449" y="3646954"/>
                  <a:pt x="482487" y="3668143"/>
                </a:cubicBezTo>
                <a:cubicBezTo>
                  <a:pt x="484524" y="3685664"/>
                  <a:pt x="480857" y="3690554"/>
                  <a:pt x="463742" y="3693814"/>
                </a:cubicBezTo>
                <a:cubicBezTo>
                  <a:pt x="441738" y="3697889"/>
                  <a:pt x="419735" y="3701964"/>
                  <a:pt x="397323" y="3706038"/>
                </a:cubicBezTo>
                <a:cubicBezTo>
                  <a:pt x="373689" y="3710521"/>
                  <a:pt x="369614" y="3706446"/>
                  <a:pt x="372467" y="3680775"/>
                </a:cubicBezTo>
                <a:cubicBezTo>
                  <a:pt x="344758" y="3702371"/>
                  <a:pt x="312975" y="3697481"/>
                  <a:pt x="282413" y="3697481"/>
                </a:cubicBezTo>
                <a:cubicBezTo>
                  <a:pt x="266114" y="3697481"/>
                  <a:pt x="249815" y="3698296"/>
                  <a:pt x="233923" y="3697074"/>
                </a:cubicBezTo>
                <a:cubicBezTo>
                  <a:pt x="212327" y="3695444"/>
                  <a:pt x="190323" y="3693407"/>
                  <a:pt x="169134" y="3688517"/>
                </a:cubicBezTo>
                <a:cubicBezTo>
                  <a:pt x="134090" y="3680775"/>
                  <a:pt x="99047" y="3671403"/>
                  <a:pt x="64411" y="3661216"/>
                </a:cubicBezTo>
                <a:cubicBezTo>
                  <a:pt x="47704" y="3656326"/>
                  <a:pt x="30998" y="3648991"/>
                  <a:pt x="15513" y="3640842"/>
                </a:cubicBezTo>
                <a:cubicBezTo>
                  <a:pt x="-1193" y="3632285"/>
                  <a:pt x="-3638" y="3625765"/>
                  <a:pt x="4511" y="3609465"/>
                </a:cubicBezTo>
                <a:cubicBezTo>
                  <a:pt x="13069" y="3592351"/>
                  <a:pt x="23256" y="3575645"/>
                  <a:pt x="33443" y="3559345"/>
                </a:cubicBezTo>
                <a:cubicBezTo>
                  <a:pt x="35480" y="3556086"/>
                  <a:pt x="39147" y="3552418"/>
                  <a:pt x="42815" y="3551603"/>
                </a:cubicBezTo>
                <a:cubicBezTo>
                  <a:pt x="71338" y="3543454"/>
                  <a:pt x="99862" y="3535712"/>
                  <a:pt x="128386" y="3527562"/>
                </a:cubicBezTo>
                <a:cubicBezTo>
                  <a:pt x="135313" y="3525524"/>
                  <a:pt x="144277" y="3525524"/>
                  <a:pt x="148760" y="3521042"/>
                </a:cubicBezTo>
                <a:cubicBezTo>
                  <a:pt x="183803" y="3485999"/>
                  <a:pt x="218846" y="3450548"/>
                  <a:pt x="251852" y="3413467"/>
                </a:cubicBezTo>
                <a:cubicBezTo>
                  <a:pt x="261224" y="3403280"/>
                  <a:pt x="275486" y="3391056"/>
                  <a:pt x="264484" y="3372719"/>
                </a:cubicBezTo>
                <a:cubicBezTo>
                  <a:pt x="263669" y="3371089"/>
                  <a:pt x="264892" y="3367422"/>
                  <a:pt x="266114" y="3365385"/>
                </a:cubicBezTo>
                <a:cubicBezTo>
                  <a:pt x="277524" y="3347455"/>
                  <a:pt x="285673" y="3324636"/>
                  <a:pt x="313789" y="3327489"/>
                </a:cubicBezTo>
                <a:cubicBezTo>
                  <a:pt x="315012" y="3327489"/>
                  <a:pt x="316234" y="3326266"/>
                  <a:pt x="317864" y="3325044"/>
                </a:cubicBezTo>
                <a:cubicBezTo>
                  <a:pt x="317864" y="3321784"/>
                  <a:pt x="318679" y="3318524"/>
                  <a:pt x="317864" y="3315672"/>
                </a:cubicBezTo>
                <a:cubicBezTo>
                  <a:pt x="312160" y="3299373"/>
                  <a:pt x="317457" y="3289593"/>
                  <a:pt x="333756" y="3284296"/>
                </a:cubicBezTo>
                <a:cubicBezTo>
                  <a:pt x="336608" y="3283481"/>
                  <a:pt x="339461" y="3278591"/>
                  <a:pt x="340683" y="3275331"/>
                </a:cubicBezTo>
                <a:cubicBezTo>
                  <a:pt x="358612" y="3221544"/>
                  <a:pt x="376134" y="3167349"/>
                  <a:pt x="393656" y="3113154"/>
                </a:cubicBezTo>
                <a:cubicBezTo>
                  <a:pt x="411177" y="3058959"/>
                  <a:pt x="429107" y="3004764"/>
                  <a:pt x="446221" y="2950569"/>
                </a:cubicBezTo>
                <a:cubicBezTo>
                  <a:pt x="455185" y="2922045"/>
                  <a:pt x="458853" y="2891484"/>
                  <a:pt x="471485" y="2865406"/>
                </a:cubicBezTo>
                <a:cubicBezTo>
                  <a:pt x="485746" y="2835659"/>
                  <a:pt x="495933" y="2805913"/>
                  <a:pt x="498378" y="2773315"/>
                </a:cubicBezTo>
                <a:cubicBezTo>
                  <a:pt x="498786" y="2765573"/>
                  <a:pt x="501231" y="2757830"/>
                  <a:pt x="503268" y="2750496"/>
                </a:cubicBezTo>
                <a:cubicBezTo>
                  <a:pt x="519160" y="2697523"/>
                  <a:pt x="528939" y="2642921"/>
                  <a:pt x="563983" y="2596876"/>
                </a:cubicBezTo>
                <a:cubicBezTo>
                  <a:pt x="570910" y="2587911"/>
                  <a:pt x="572132" y="2571612"/>
                  <a:pt x="569687" y="2559795"/>
                </a:cubicBezTo>
                <a:cubicBezTo>
                  <a:pt x="566020" y="2539828"/>
                  <a:pt x="568465" y="2521492"/>
                  <a:pt x="575392" y="2503155"/>
                </a:cubicBezTo>
                <a:cubicBezTo>
                  <a:pt x="579060" y="2492968"/>
                  <a:pt x="583134" y="2482374"/>
                  <a:pt x="584764" y="2471779"/>
                </a:cubicBezTo>
                <a:cubicBezTo>
                  <a:pt x="589247" y="2444885"/>
                  <a:pt x="598211" y="2418399"/>
                  <a:pt x="594544" y="2389875"/>
                </a:cubicBezTo>
                <a:cubicBezTo>
                  <a:pt x="593321" y="2378058"/>
                  <a:pt x="592506" y="2362982"/>
                  <a:pt x="606768" y="2355239"/>
                </a:cubicBezTo>
                <a:cubicBezTo>
                  <a:pt x="622253" y="2346682"/>
                  <a:pt x="627142" y="2333643"/>
                  <a:pt x="629180" y="2316529"/>
                </a:cubicBezTo>
                <a:cubicBezTo>
                  <a:pt x="632440" y="2289227"/>
                  <a:pt x="636922" y="2261926"/>
                  <a:pt x="643849" y="2235033"/>
                </a:cubicBezTo>
                <a:cubicBezTo>
                  <a:pt x="658926" y="2175133"/>
                  <a:pt x="675633" y="2116048"/>
                  <a:pt x="691117" y="2056148"/>
                </a:cubicBezTo>
                <a:cubicBezTo>
                  <a:pt x="697229" y="2032107"/>
                  <a:pt x="689079" y="2017030"/>
                  <a:pt x="667075" y="2006843"/>
                </a:cubicBezTo>
                <a:cubicBezTo>
                  <a:pt x="656073" y="2001546"/>
                  <a:pt x="645479" y="1995841"/>
                  <a:pt x="635699" y="1988914"/>
                </a:cubicBezTo>
                <a:cubicBezTo>
                  <a:pt x="631625" y="1986062"/>
                  <a:pt x="627550" y="1979542"/>
                  <a:pt x="627957" y="1975060"/>
                </a:cubicBezTo>
                <a:cubicBezTo>
                  <a:pt x="632032" y="1922495"/>
                  <a:pt x="632032" y="1868707"/>
                  <a:pt x="643034" y="1817772"/>
                </a:cubicBezTo>
                <a:cubicBezTo>
                  <a:pt x="673595" y="1678006"/>
                  <a:pt x="710268" y="1539463"/>
                  <a:pt x="742867" y="1400104"/>
                </a:cubicBezTo>
                <a:cubicBezTo>
                  <a:pt x="780355" y="1239149"/>
                  <a:pt x="814991" y="1077787"/>
                  <a:pt x="852072" y="916832"/>
                </a:cubicBezTo>
                <a:cubicBezTo>
                  <a:pt x="863074" y="869564"/>
                  <a:pt x="876928" y="823111"/>
                  <a:pt x="926641" y="800292"/>
                </a:cubicBezTo>
                <a:cubicBezTo>
                  <a:pt x="929086" y="799070"/>
                  <a:pt x="931123" y="797440"/>
                  <a:pt x="932753" y="795810"/>
                </a:cubicBezTo>
                <a:cubicBezTo>
                  <a:pt x="955979" y="771361"/>
                  <a:pt x="988170" y="769324"/>
                  <a:pt x="1017916" y="761989"/>
                </a:cubicBezTo>
                <a:cubicBezTo>
                  <a:pt x="1026066" y="759952"/>
                  <a:pt x="1029733" y="757507"/>
                  <a:pt x="1030548" y="749357"/>
                </a:cubicBezTo>
                <a:cubicBezTo>
                  <a:pt x="1031771" y="736318"/>
                  <a:pt x="1039106" y="727761"/>
                  <a:pt x="1050107" y="721241"/>
                </a:cubicBezTo>
                <a:cubicBezTo>
                  <a:pt x="1083113" y="701682"/>
                  <a:pt x="1115304" y="681716"/>
                  <a:pt x="1147903" y="662156"/>
                </a:cubicBezTo>
                <a:cubicBezTo>
                  <a:pt x="1167462" y="650747"/>
                  <a:pt x="1168277" y="649117"/>
                  <a:pt x="1156868" y="629558"/>
                </a:cubicBezTo>
                <a:cubicBezTo>
                  <a:pt x="1145458" y="609999"/>
                  <a:pt x="1130789" y="592070"/>
                  <a:pt x="1128344" y="567621"/>
                </a:cubicBezTo>
                <a:cubicBezTo>
                  <a:pt x="1124269" y="525650"/>
                  <a:pt x="1118564" y="483680"/>
                  <a:pt x="1113675" y="441709"/>
                </a:cubicBezTo>
                <a:cubicBezTo>
                  <a:pt x="1110007" y="408703"/>
                  <a:pt x="1115304" y="377327"/>
                  <a:pt x="1127529" y="346766"/>
                </a:cubicBezTo>
                <a:cubicBezTo>
                  <a:pt x="1145865" y="301943"/>
                  <a:pt x="1145051" y="314575"/>
                  <a:pt x="1112045" y="285644"/>
                </a:cubicBezTo>
                <a:cubicBezTo>
                  <a:pt x="1098190" y="273420"/>
                  <a:pt x="1083928" y="262010"/>
                  <a:pt x="1066407" y="247748"/>
                </a:cubicBezTo>
                <a:cubicBezTo>
                  <a:pt x="1068037" y="261195"/>
                  <a:pt x="1070074" y="270160"/>
                  <a:pt x="1070482" y="278717"/>
                </a:cubicBezTo>
                <a:cubicBezTo>
                  <a:pt x="1073334" y="366325"/>
                  <a:pt x="1076186" y="454341"/>
                  <a:pt x="1079039" y="541950"/>
                </a:cubicBezTo>
                <a:cubicBezTo>
                  <a:pt x="1079446" y="550507"/>
                  <a:pt x="1080261" y="561509"/>
                  <a:pt x="1067222" y="561509"/>
                </a:cubicBezTo>
                <a:cubicBezTo>
                  <a:pt x="1054997" y="561509"/>
                  <a:pt x="1054182" y="552137"/>
                  <a:pt x="1054590" y="542765"/>
                </a:cubicBezTo>
                <a:cubicBezTo>
                  <a:pt x="1056220" y="470640"/>
                  <a:pt x="1057442" y="398516"/>
                  <a:pt x="1059480" y="326392"/>
                </a:cubicBezTo>
                <a:cubicBezTo>
                  <a:pt x="1059887" y="303981"/>
                  <a:pt x="1062739" y="281977"/>
                  <a:pt x="1063554" y="259565"/>
                </a:cubicBezTo>
                <a:cubicBezTo>
                  <a:pt x="1063962" y="253453"/>
                  <a:pt x="1062332" y="244489"/>
                  <a:pt x="1058257" y="241229"/>
                </a:cubicBezTo>
                <a:cubicBezTo>
                  <a:pt x="1044403" y="229412"/>
                  <a:pt x="1049700" y="220855"/>
                  <a:pt x="1060294" y="210668"/>
                </a:cubicBezTo>
                <a:cubicBezTo>
                  <a:pt x="1132826" y="140581"/>
                  <a:pt x="1205358" y="70494"/>
                  <a:pt x="1277889" y="0"/>
                </a:cubicBezTo>
                <a:cubicBezTo>
                  <a:pt x="1279112" y="0"/>
                  <a:pt x="1279927" y="0"/>
                  <a:pt x="1281149" y="0"/>
                </a:cubicBezTo>
                <a:cubicBezTo>
                  <a:pt x="1283187" y="1630"/>
                  <a:pt x="1285224" y="3260"/>
                  <a:pt x="1287261" y="4482"/>
                </a:cubicBezTo>
                <a:cubicBezTo>
                  <a:pt x="1410321" y="76606"/>
                  <a:pt x="1533380" y="148731"/>
                  <a:pt x="1656439" y="220855"/>
                </a:cubicBezTo>
                <a:cubicBezTo>
                  <a:pt x="1678443" y="233894"/>
                  <a:pt x="1678851" y="235524"/>
                  <a:pt x="1662144" y="255491"/>
                </a:cubicBezTo>
                <a:cubicBezTo>
                  <a:pt x="1587575" y="343099"/>
                  <a:pt x="1508116" y="426632"/>
                  <a:pt x="1441697" y="520761"/>
                </a:cubicBezTo>
                <a:cubicBezTo>
                  <a:pt x="1438029" y="526058"/>
                  <a:pt x="1433547" y="531355"/>
                  <a:pt x="1429880" y="536652"/>
                </a:cubicBezTo>
                <a:cubicBezTo>
                  <a:pt x="1410728" y="527280"/>
                  <a:pt x="1410321" y="528095"/>
                  <a:pt x="1403393" y="547654"/>
                </a:cubicBezTo>
                <a:cubicBezTo>
                  <a:pt x="1395651" y="570881"/>
                  <a:pt x="1385872" y="593700"/>
                  <a:pt x="1378537" y="616926"/>
                </a:cubicBezTo>
                <a:cubicBezTo>
                  <a:pt x="1374462" y="629965"/>
                  <a:pt x="1370795" y="644227"/>
                  <a:pt x="1370387" y="658082"/>
                </a:cubicBezTo>
                <a:cubicBezTo>
                  <a:pt x="1369980" y="666639"/>
                  <a:pt x="1374055" y="676826"/>
                  <a:pt x="1379760" y="683345"/>
                </a:cubicBezTo>
                <a:cubicBezTo>
                  <a:pt x="1398911" y="704534"/>
                  <a:pt x="1419285" y="724908"/>
                  <a:pt x="1440067" y="744468"/>
                </a:cubicBezTo>
                <a:cubicBezTo>
                  <a:pt x="1445364" y="749357"/>
                  <a:pt x="1453921" y="753840"/>
                  <a:pt x="1460848" y="753432"/>
                </a:cubicBezTo>
                <a:cubicBezTo>
                  <a:pt x="1472258" y="752617"/>
                  <a:pt x="1470220" y="741615"/>
                  <a:pt x="1470220" y="733466"/>
                </a:cubicBezTo>
                <a:cubicBezTo>
                  <a:pt x="1469813" y="715129"/>
                  <a:pt x="1467775" y="696792"/>
                  <a:pt x="1468590" y="678863"/>
                </a:cubicBezTo>
                <a:cubicBezTo>
                  <a:pt x="1470628" y="636893"/>
                  <a:pt x="1491409" y="601034"/>
                  <a:pt x="1510153" y="565176"/>
                </a:cubicBezTo>
                <a:cubicBezTo>
                  <a:pt x="1515043" y="556211"/>
                  <a:pt x="1514228" y="550099"/>
                  <a:pt x="1506486" y="543579"/>
                </a:cubicBezTo>
                <a:cubicBezTo>
                  <a:pt x="1494669" y="533392"/>
                  <a:pt x="1483260" y="522798"/>
                  <a:pt x="1471443" y="511796"/>
                </a:cubicBezTo>
                <a:cubicBezTo>
                  <a:pt x="1475925" y="506091"/>
                  <a:pt x="1479592" y="500794"/>
                  <a:pt x="1483260" y="495904"/>
                </a:cubicBezTo>
                <a:cubicBezTo>
                  <a:pt x="1557421" y="408703"/>
                  <a:pt x="1631583" y="321502"/>
                  <a:pt x="1706559" y="235116"/>
                </a:cubicBezTo>
                <a:cubicBezTo>
                  <a:pt x="1715931" y="224114"/>
                  <a:pt x="1730193" y="217595"/>
                  <a:pt x="1743232" y="208630"/>
                </a:cubicBezTo>
                <a:cubicBezTo>
                  <a:pt x="1852437" y="324355"/>
                  <a:pt x="1959605" y="438042"/>
                  <a:pt x="2067180" y="551729"/>
                </a:cubicBezTo>
                <a:cubicBezTo>
                  <a:pt x="2062290" y="557434"/>
                  <a:pt x="2059438" y="561916"/>
                  <a:pt x="2055770" y="565583"/>
                </a:cubicBezTo>
                <a:cubicBezTo>
                  <a:pt x="2023172" y="598182"/>
                  <a:pt x="1991388" y="631188"/>
                  <a:pt x="1957975" y="662971"/>
                </a:cubicBezTo>
                <a:cubicBezTo>
                  <a:pt x="1944936" y="675196"/>
                  <a:pt x="1940046" y="686605"/>
                  <a:pt x="1943713" y="704127"/>
                </a:cubicBezTo>
                <a:cubicBezTo>
                  <a:pt x="1950640" y="738355"/>
                  <a:pt x="1953085" y="773806"/>
                  <a:pt x="1963680" y="806812"/>
                </a:cubicBezTo>
                <a:cubicBezTo>
                  <a:pt x="1976312" y="845930"/>
                  <a:pt x="1995871" y="882604"/>
                  <a:pt x="2013392" y="920092"/>
                </a:cubicBezTo>
                <a:cubicBezTo>
                  <a:pt x="2016245" y="925797"/>
                  <a:pt x="2023579" y="930279"/>
                  <a:pt x="2030099" y="933539"/>
                </a:cubicBezTo>
                <a:cubicBezTo>
                  <a:pt x="2056178" y="946578"/>
                  <a:pt x="2087961" y="953098"/>
                  <a:pt x="2107928" y="972249"/>
                </a:cubicBezTo>
                <a:cubicBezTo>
                  <a:pt x="2158048" y="1020332"/>
                  <a:pt x="2204093" y="1072490"/>
                  <a:pt x="2224875" y="1142169"/>
                </a:cubicBezTo>
                <a:cubicBezTo>
                  <a:pt x="2250546" y="1227740"/>
                  <a:pt x="2279070" y="1312496"/>
                  <a:pt x="2304741" y="1398067"/>
                </a:cubicBezTo>
                <a:cubicBezTo>
                  <a:pt x="2332043" y="1488120"/>
                  <a:pt x="2363418" y="1577358"/>
                  <a:pt x="2381755" y="1669042"/>
                </a:cubicBezTo>
                <a:cubicBezTo>
                  <a:pt x="2406612" y="1794953"/>
                  <a:pt x="2421688" y="1922902"/>
                  <a:pt x="2439210" y="2050444"/>
                </a:cubicBezTo>
                <a:cubicBezTo>
                  <a:pt x="2444100" y="2087524"/>
                  <a:pt x="2455917" y="2118086"/>
                  <a:pt x="2485663" y="2142127"/>
                </a:cubicBezTo>
                <a:cubicBezTo>
                  <a:pt x="2506444" y="2159241"/>
                  <a:pt x="2527226" y="2178393"/>
                  <a:pt x="2541895" y="2200804"/>
                </a:cubicBezTo>
                <a:cubicBezTo>
                  <a:pt x="2668622" y="2393135"/>
                  <a:pt x="2793718" y="2586689"/>
                  <a:pt x="2920852" y="2779427"/>
                </a:cubicBezTo>
                <a:cubicBezTo>
                  <a:pt x="2946116" y="2817323"/>
                  <a:pt x="2977900" y="2853181"/>
                  <a:pt x="3006831" y="289066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4066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06058" y="2067276"/>
            <a:ext cx="34353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ФИО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Дата рождения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Данные об образовании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ИНН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СНИЛС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Паспорт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Контактная информация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Субъект / Муниципалитет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Место работы, должность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Преподаваемый предмет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Нагрузка по предмету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Классное руководство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Квалификационная категория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Дата аттестации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218731" y="1791158"/>
            <a:ext cx="1417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ПЕДАГОГ</a:t>
            </a:r>
            <a:endParaRPr lang="ru-RU" dirty="0">
              <a:solidFill>
                <a:srgbClr val="92D05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6058" y="5178128"/>
            <a:ext cx="324143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Подать заявку на: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АТТЕСТАЦИЮ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ПРОХОЖДЕНИЕ КПК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УЧАСТИЕ В КОНКУРСЕ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1591399" y="5492990"/>
            <a:ext cx="241412" cy="2414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2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1591399" y="5884267"/>
            <a:ext cx="241412" cy="2414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3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1591399" y="6257368"/>
            <a:ext cx="241412" cy="2414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32168" y="1727200"/>
            <a:ext cx="3315322" cy="4987117"/>
          </a:xfrm>
          <a:prstGeom prst="rect">
            <a:avLst/>
          </a:prstGeom>
          <a:noFill/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914295" y="1727200"/>
            <a:ext cx="3315322" cy="3685608"/>
          </a:xfrm>
          <a:prstGeom prst="rect">
            <a:avLst/>
          </a:prstGeom>
          <a:noFill/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396422" y="1727199"/>
            <a:ext cx="3315322" cy="4321175"/>
          </a:xfrm>
          <a:prstGeom prst="rect">
            <a:avLst/>
          </a:prstGeom>
          <a:noFill/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914295" y="2325892"/>
            <a:ext cx="3435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Название (полное / краткое)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Адрес (юридический, фактический, почтовый)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ФИО руководителя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Банковские реквизиты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Кадровый состав</a:t>
            </a:r>
            <a:endParaRPr lang="ru-RU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5326942" y="1791158"/>
            <a:ext cx="2637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ОБРАЗОВАТЕЛЬНАЯ </a:t>
            </a:r>
          </a:p>
          <a:p>
            <a:pPr algn="ctr"/>
            <a:r>
              <a:rPr lang="ru-RU" sz="16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ОРГАНИЗАЦИЯ</a:t>
            </a:r>
            <a:endParaRPr lang="ru-RU" sz="1600" dirty="0">
              <a:solidFill>
                <a:srgbClr val="92D050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88185" y="3772320"/>
            <a:ext cx="324143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Подать заявку на: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ПРОХОЖДЕНИЕ КПК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УЧАСТИЕ В КОНКУРСЕ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СФОРМИРОВАТЬ ОТЧЕТЫ</a:t>
            </a:r>
          </a:p>
        </p:txBody>
      </p:sp>
      <p:sp>
        <p:nvSpPr>
          <p:cNvPr id="20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5073526" y="4058901"/>
            <a:ext cx="241412" cy="2414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21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5073526" y="4450178"/>
            <a:ext cx="241412" cy="2414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476477" y="2561563"/>
            <a:ext cx="34353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Название (полное / краткое)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Адрес (юридический, фактический, почтовый)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ФИО руководителя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Банковские реквизиты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Кадровый состав</a:t>
            </a:r>
          </a:p>
          <a:p>
            <a:pPr marL="285750" indent="-285750">
              <a:buClr>
                <a:srgbClr val="92D050"/>
              </a:buClr>
              <a:buSzPct val="130000"/>
              <a:buFont typeface="Wingdings" panose="05000000000000000000" pitchFamily="2" charset="2"/>
              <a:buChar char="§"/>
            </a:pPr>
            <a:r>
              <a:rPr lang="ru-RU" sz="1400" dirty="0" smtClean="0"/>
              <a:t>Подведомственные организации</a:t>
            </a:r>
            <a:endParaRPr lang="ru-RU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8396422" y="1791158"/>
            <a:ext cx="3315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МУНИЦИПАЛЬНЫЙ </a:t>
            </a:r>
          </a:p>
          <a:p>
            <a:pPr algn="ctr"/>
            <a:r>
              <a:rPr lang="ru-RU" sz="16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ОРГАН УПРАВЛЕНИЯ ОБРАЗОВАНИЕМ</a:t>
            </a:r>
            <a:endParaRPr lang="ru-RU" sz="1600" dirty="0">
              <a:solidFill>
                <a:srgbClr val="92D050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476477" y="4147985"/>
            <a:ext cx="3241432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Подать заявку на: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ПРОХОЖДЕНИЕ КПК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СФОРМИРОВАТЬ ОТЧЕТЫ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УПРАВЛЯТЬ КОНТИНГЕНТОМ ПРЕПОДАВАТЕЛЕЙ В МУНИЦИПАЛИТЕТЕ</a:t>
            </a:r>
          </a:p>
        </p:txBody>
      </p:sp>
      <p:sp>
        <p:nvSpPr>
          <p:cNvPr id="27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8635708" y="4454831"/>
            <a:ext cx="241412" cy="2414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DD7FF-EA2E-4EC2-B957-07A511AC094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89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Минцифры рассказало регионам о порядке разработки стратегий цифровой  трансформации | Digital Russi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9" b="8052"/>
          <a:stretch/>
        </p:blipFill>
        <p:spPr bwMode="auto">
          <a:xfrm>
            <a:off x="1" y="0"/>
            <a:ext cx="12192000" cy="684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2" y="803219"/>
            <a:ext cx="12191998" cy="2244782"/>
            <a:chOff x="4275907" y="2620491"/>
            <a:chExt cx="12191998" cy="224478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275907" y="2620491"/>
              <a:ext cx="12191998" cy="2244782"/>
            </a:xfrm>
            <a:prstGeom prst="rect">
              <a:avLst/>
            </a:prstGeom>
            <a:solidFill>
              <a:srgbClr val="EEF9FB">
                <a:alpha val="9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558605" y="2879259"/>
              <a:ext cx="9588500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3600" b="1" dirty="0">
                  <a:solidFill>
                    <a:srgbClr val="39124A"/>
                  </a:solidFill>
                  <a:latin typeface="Arial Black" panose="020B0A04020102020204" pitchFamily="34" charset="0"/>
                </a:rPr>
                <a:t>ЦИФРОВАЯ ТРАНСФОРМАЦИЯ СИСТЕМЫ ОБЩЕГО ОБРАЗОВАНИЯ ТОМСКОЙ ОБЛАСТИ</a:t>
              </a: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600200" y="3430682"/>
            <a:ext cx="2667000" cy="2208118"/>
            <a:chOff x="4275907" y="2620491"/>
            <a:chExt cx="5902475" cy="3646423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4275907" y="2620491"/>
              <a:ext cx="5902475" cy="3646423"/>
            </a:xfrm>
            <a:prstGeom prst="rect">
              <a:avLst/>
            </a:prstGeom>
            <a:solidFill>
              <a:srgbClr val="EEF9FB">
                <a:alpha val="9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759721" y="2729197"/>
              <a:ext cx="5079996" cy="6607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39124A"/>
                  </a:solidFill>
                  <a:latin typeface="Arial Black" panose="020B0A04020102020204" pitchFamily="34" charset="0"/>
                </a:rPr>
                <a:t>ТОИПКРО</a:t>
              </a:r>
              <a:endParaRPr lang="ru-RU" sz="2000" b="1" dirty="0">
                <a:solidFill>
                  <a:srgbClr val="39124A"/>
                </a:solidFill>
                <a:latin typeface="Arial Black" panose="020B0A04020102020204" pitchFamily="34" charset="0"/>
              </a:endParaRPr>
            </a:p>
          </p:txBody>
        </p:sp>
      </p:grpSp>
      <p:pic>
        <p:nvPicPr>
          <p:cNvPr id="1026" name="Picture 2" descr="http://qrcoder.ru/code/?https%3A%2F%2Ftoipkro.ru%2F&amp;4&amp;0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3924986"/>
            <a:ext cx="1562100" cy="156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Группа 9"/>
          <p:cNvGrpSpPr/>
          <p:nvPr/>
        </p:nvGrpSpPr>
        <p:grpSpPr>
          <a:xfrm>
            <a:off x="4622800" y="3422650"/>
            <a:ext cx="3251200" cy="2622550"/>
            <a:chOff x="4275907" y="2620491"/>
            <a:chExt cx="5902475" cy="3646423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4275907" y="2620491"/>
              <a:ext cx="5902475" cy="3646423"/>
            </a:xfrm>
            <a:prstGeom prst="rect">
              <a:avLst/>
            </a:prstGeom>
            <a:solidFill>
              <a:srgbClr val="EEF9FB">
                <a:alpha val="9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759720" y="2729197"/>
              <a:ext cx="5079995" cy="13722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39124A"/>
                  </a:solidFill>
                  <a:latin typeface="Arial Black" panose="020B0A04020102020204" pitchFamily="34" charset="0"/>
                </a:rPr>
                <a:t>РЕГИОНАЛЬНЫЕ ИНФОРМАЦИОННЫЕ СИСТЕМЫ</a:t>
              </a:r>
              <a:endParaRPr lang="ru-RU" sz="1600" b="1" dirty="0">
                <a:solidFill>
                  <a:srgbClr val="39124A"/>
                </a:solidFill>
                <a:latin typeface="Arial Black" panose="020B0A04020102020204" pitchFamily="34" charset="0"/>
              </a:endParaRPr>
            </a:p>
          </p:txBody>
        </p:sp>
      </p:grpSp>
      <p:pic>
        <p:nvPicPr>
          <p:cNvPr id="1028" name="Picture 4" descr="http://qrcoder.ru/code/?https%3A%2F%2Ftoipkro.ru%2Findex.php%3Fact%3Ddepartments%26page%3D36&amp;4&amp;0"/>
          <p:cNvPicPr>
            <a:picLocks noChangeAspect="1" noChangeArrowheads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49" y="4332174"/>
            <a:ext cx="1624125" cy="16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Группа 20"/>
          <p:cNvGrpSpPr/>
          <p:nvPr/>
        </p:nvGrpSpPr>
        <p:grpSpPr>
          <a:xfrm>
            <a:off x="8265510" y="3422650"/>
            <a:ext cx="2796189" cy="2208118"/>
            <a:chOff x="4275907" y="2620491"/>
            <a:chExt cx="5902475" cy="3646423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4275907" y="2620491"/>
              <a:ext cx="5902475" cy="3646423"/>
            </a:xfrm>
            <a:prstGeom prst="rect">
              <a:avLst/>
            </a:prstGeom>
            <a:solidFill>
              <a:srgbClr val="EEF9FB">
                <a:alpha val="9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275907" y="2729197"/>
              <a:ext cx="5902475" cy="24904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39124A"/>
                  </a:solidFill>
                  <a:latin typeface="Arial Black" panose="020B0A04020102020204" pitchFamily="34" charset="0"/>
                </a:rPr>
                <a:t>НАШИ КОНТАКТЫ:</a:t>
              </a:r>
            </a:p>
            <a:p>
              <a:pPr algn="ctr"/>
              <a:endParaRPr lang="ru-RU" sz="2000" b="1" dirty="0" smtClean="0">
                <a:solidFill>
                  <a:srgbClr val="39124A"/>
                </a:solidFill>
                <a:latin typeface="Arial Black" panose="020B0A04020102020204" pitchFamily="34" charset="0"/>
              </a:endParaRPr>
            </a:p>
            <a:p>
              <a:pPr algn="ctr"/>
              <a:r>
                <a:rPr lang="ru-RU" sz="1600" b="1" dirty="0">
                  <a:solidFill>
                    <a:schemeClr val="accent4">
                      <a:lumMod val="50000"/>
                    </a:schemeClr>
                  </a:solidFill>
                </a:rPr>
                <a:t>т</a:t>
              </a:r>
              <a:r>
                <a:rPr lang="ru-RU" sz="1600" b="1" dirty="0" smtClean="0">
                  <a:solidFill>
                    <a:schemeClr val="accent4">
                      <a:lumMod val="50000"/>
                    </a:schemeClr>
                  </a:solidFill>
                </a:rPr>
                <a:t>ел</a:t>
              </a:r>
              <a:r>
                <a:rPr lang="ru-RU" sz="1600" b="1" dirty="0">
                  <a:solidFill>
                    <a:schemeClr val="accent4">
                      <a:lumMod val="50000"/>
                    </a:schemeClr>
                  </a:solidFill>
                </a:rPr>
                <a:t>. (3822) </a:t>
              </a:r>
              <a:r>
                <a:rPr lang="ru-RU" sz="1600" b="1" dirty="0" smtClean="0">
                  <a:solidFill>
                    <a:schemeClr val="accent4">
                      <a:lumMod val="50000"/>
                    </a:schemeClr>
                  </a:solidFill>
                </a:rPr>
                <a:t>55-79-89</a:t>
              </a:r>
            </a:p>
            <a:p>
              <a:pPr algn="ctr"/>
              <a:r>
                <a:rPr lang="en-US" sz="1600" b="1" dirty="0">
                  <a:solidFill>
                    <a:schemeClr val="accent4">
                      <a:lumMod val="50000"/>
                    </a:schemeClr>
                  </a:solidFill>
                </a:rPr>
                <a:t>e-mail:</a:t>
              </a:r>
              <a:r>
                <a:rPr lang="en-US" sz="1600" b="1" dirty="0"/>
                <a:t> </a:t>
              </a:r>
              <a:r>
                <a:rPr lang="en-US" sz="1600" b="1" dirty="0">
                  <a:hlinkClick r:id="rId6"/>
                </a:rPr>
                <a:t>toipkro@edu.tomsk.ru</a:t>
              </a:r>
              <a:endParaRPr lang="ru-RU" sz="1600" b="1" dirty="0">
                <a:solidFill>
                  <a:srgbClr val="39124A"/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21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10366</TotalTime>
  <Words>1081</Words>
  <Application>Microsoft Office PowerPoint</Application>
  <PresentationFormat>Широкоэкранный</PresentationFormat>
  <Paragraphs>237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9" baseType="lpstr">
      <vt:lpstr>맑은 고딕</vt:lpstr>
      <vt:lpstr>Arial</vt:lpstr>
      <vt:lpstr>Arial Black</vt:lpstr>
      <vt:lpstr>Calibri</vt:lpstr>
      <vt:lpstr>Calibri Light</vt:lpstr>
      <vt:lpstr>Century Gothic</vt:lpstr>
      <vt:lpstr>PT Astra Serif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Целевая модель цифровой образовательной среды Томской области</dc:title>
  <dc:creator>Ильмира Ренатовна Ахметшина</dc:creator>
  <cp:lastModifiedBy>Оксана Михайловна Замятина</cp:lastModifiedBy>
  <cp:revision>317</cp:revision>
  <cp:lastPrinted>2021-07-09T09:52:22Z</cp:lastPrinted>
  <dcterms:created xsi:type="dcterms:W3CDTF">2020-08-27T04:08:17Z</dcterms:created>
  <dcterms:modified xsi:type="dcterms:W3CDTF">2021-08-13T08:29:11Z</dcterms:modified>
</cp:coreProperties>
</file>