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23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001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25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04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06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9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69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86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92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87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85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6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s://yandex.ru/images/search?pos=9&amp;img_url=https://www.defi-metiers.fr/sites/default/files/visuel_accroche/dossiers/fotolia_45252862_subscription_xxl.jpg&amp;text=%D1%81%D0%BA%D0%B0%D1%87%D0%B0%D1%82%D1%8C%2B%D0%BA%D0%B0%D1%80%D1%82%D0%B8%D0%BD%D0%BA%D0%B8%2B%D0%BF%D1%80%D0%B5%D0%B4%D0%BF%D1%80%D0%B8%D1%8F%D1%82%D0%B8%D0%B9%2B%D1%80%D0%B0%D0%B7%D0%BB%D0%B8%D1%87%D0%BD%D1%8B%D1%85%2B%D1%81%D1%84%D0%B5%D1%80&amp;rpt=simage&amp;lr=67&amp;source=wi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251" y="642746"/>
            <a:ext cx="2847004" cy="1719453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0042652" y="283718"/>
            <a:ext cx="1824355" cy="2247265"/>
            <a:chOff x="10042652" y="283718"/>
            <a:chExt cx="1824355" cy="224726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19285" y="1991863"/>
              <a:ext cx="1671978" cy="53902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042652" y="283718"/>
              <a:ext cx="1823974" cy="171386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-228600" y="781818"/>
            <a:ext cx="10972800" cy="1305434"/>
          </a:xfrm>
          <a:prstGeom prst="rect">
            <a:avLst/>
          </a:prstGeom>
        </p:spPr>
        <p:txBody>
          <a:bodyPr vert="horz" wrap="square" lIns="0" tIns="73609" rIns="0" bIns="0" rtlCol="0">
            <a:spAutoFit/>
          </a:bodyPr>
          <a:lstStyle/>
          <a:p>
            <a:pPr marL="4333875" marR="5080" indent="-1649730">
              <a:lnSpc>
                <a:spcPct val="100000"/>
              </a:lnSpc>
              <a:spcBef>
                <a:spcPts val="95"/>
              </a:spcBef>
            </a:pPr>
            <a:r>
              <a:rPr sz="4000" b="1" u="sng" dirty="0" err="1">
                <a:solidFill>
                  <a:srgbClr val="001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1F5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Технолого-экономический</a:t>
            </a:r>
            <a:r>
              <a:rPr sz="4000" b="1" dirty="0">
                <a:solidFill>
                  <a:srgbClr val="001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1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001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4000" b="1" u="sng" dirty="0" err="1" smtClean="0">
                <a:solidFill>
                  <a:srgbClr val="001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1F5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</a:t>
            </a:r>
            <a:endParaRPr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1447800" y="2667000"/>
            <a:ext cx="9753600" cy="33439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ts val="4315"/>
              </a:lnSpc>
              <a:spcBef>
                <a:spcPts val="100"/>
              </a:spcBef>
              <a:buNone/>
            </a:pPr>
            <a:r>
              <a:rPr b="1" dirty="0"/>
              <a:t>Направление подготовки:</a:t>
            </a:r>
          </a:p>
          <a:p>
            <a:pPr marL="12700">
              <a:lnSpc>
                <a:spcPts val="5275"/>
              </a:lnSpc>
            </a:pPr>
            <a:r>
              <a:rPr sz="4400" b="1" spc="-150" dirty="0">
                <a:solidFill>
                  <a:srgbClr val="001F5F"/>
                </a:solidFill>
                <a:latin typeface="Arial"/>
                <a:cs typeface="Arial"/>
              </a:rPr>
              <a:t>38.03.02 МЕНЕДЖМЕНТ</a:t>
            </a:r>
            <a:endParaRPr sz="4400" spc="-150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1930"/>
              </a:spcBef>
              <a:buNone/>
            </a:pPr>
            <a:r>
              <a:rPr b="1" dirty="0"/>
              <a:t>Направленность (профиль):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ru-RU" b="1" spc="-150" dirty="0" smtClean="0">
                <a:solidFill>
                  <a:srgbClr val="006FC0"/>
                </a:solidFill>
                <a:latin typeface="Arial"/>
                <a:cs typeface="Arial"/>
              </a:rPr>
              <a:t>Государственное и муниципальное управление</a:t>
            </a:r>
            <a:endParaRPr b="1" spc="-15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1910"/>
              </a:spcBef>
              <a:buNone/>
            </a:pPr>
            <a:r>
              <a:rPr b="1" dirty="0"/>
              <a:t>Квалификация: Бакалавр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87033" y="1592249"/>
            <a:ext cx="5289169" cy="493420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11860" y="1698497"/>
            <a:ext cx="5431740" cy="50731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u="sng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Актуализированная цель программы:</a:t>
            </a:r>
            <a:r>
              <a:rPr sz="2400" b="1" spc="-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spc="-150" dirty="0">
                <a:solidFill>
                  <a:schemeClr val="tx1"/>
                </a:solidFill>
                <a:latin typeface="Microsoft Sans Serif"/>
                <a:cs typeface="Microsoft Sans Serif"/>
              </a:rPr>
              <a:t>подготовка высококвалифицированных бакалавров в области Менеджмента для профессиональной деятельности</a:t>
            </a:r>
          </a:p>
          <a:p>
            <a:pPr marL="12700">
              <a:lnSpc>
                <a:spcPts val="2870"/>
              </a:lnSpc>
            </a:pPr>
            <a:r>
              <a:rPr sz="2400" spc="-150" dirty="0">
                <a:solidFill>
                  <a:schemeClr val="tx1"/>
                </a:solidFill>
                <a:latin typeface="Microsoft Sans Serif"/>
                <a:cs typeface="Microsoft Sans Serif"/>
              </a:rPr>
              <a:t>в </a:t>
            </a:r>
            <a:r>
              <a:rPr sz="2400" spc="-150" dirty="0" err="1" smtClean="0">
                <a:solidFill>
                  <a:schemeClr val="tx1"/>
                </a:solidFill>
                <a:latin typeface="Microsoft Sans Serif"/>
                <a:cs typeface="Microsoft Sans Serif"/>
              </a:rPr>
              <a:t>сфер</a:t>
            </a:r>
            <a:r>
              <a:rPr lang="ru-RU" sz="2400" spc="-150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е  государственного и муниципального управления</a:t>
            </a:r>
            <a:endParaRPr sz="2400" spc="-150" dirty="0">
              <a:solidFill>
                <a:schemeClr val="tx1"/>
              </a:solidFill>
              <a:latin typeface="Microsoft Sans Serif"/>
              <a:cs typeface="Microsoft Sans Serif"/>
            </a:endParaRPr>
          </a:p>
          <a:p>
            <a:pPr marL="12700">
              <a:lnSpc>
                <a:spcPts val="2875"/>
              </a:lnSpc>
              <a:spcBef>
                <a:spcPts val="2170"/>
              </a:spcBef>
            </a:pPr>
            <a:r>
              <a:rPr sz="2400" b="1" u="sng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Целевая аудитория:</a:t>
            </a:r>
            <a:endParaRPr sz="2400" spc="-150" dirty="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150" dirty="0">
                <a:latin typeface="Microsoft Sans Serif"/>
                <a:cs typeface="Microsoft Sans Serif"/>
              </a:rPr>
              <a:t>выпускники школ, </a:t>
            </a:r>
            <a:r>
              <a:rPr sz="2400" spc="-150" dirty="0" err="1">
                <a:latin typeface="Microsoft Sans Serif"/>
                <a:cs typeface="Microsoft Sans Serif"/>
              </a:rPr>
              <a:t>выпускники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150" dirty="0" smtClean="0">
                <a:latin typeface="Microsoft Sans Serif"/>
                <a:cs typeface="Microsoft Sans Serif"/>
              </a:rPr>
              <a:t>СПО</a:t>
            </a:r>
            <a:endParaRPr sz="2400" spc="-15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sz="2400" b="1" u="sng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Федеральный государственный</a:t>
            </a:r>
            <a:endParaRPr sz="2400" spc="-150" dirty="0">
              <a:latin typeface="Arial"/>
              <a:cs typeface="Arial"/>
            </a:endParaRPr>
          </a:p>
          <a:p>
            <a:pPr marL="12700" marR="106045">
              <a:lnSpc>
                <a:spcPct val="100000"/>
              </a:lnSpc>
            </a:pPr>
            <a:r>
              <a:rPr sz="2400" b="1" u="sng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образовательный стандарт высшего</a:t>
            </a:r>
            <a:r>
              <a:rPr sz="2400" b="1" spc="-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u="sng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образования: 38.03.02</a:t>
            </a:r>
            <a:endParaRPr sz="2400" spc="-150" dirty="0">
              <a:latin typeface="Arial"/>
              <a:cs typeface="Arial"/>
            </a:endParaRPr>
          </a:p>
          <a:p>
            <a:pPr marL="12700">
              <a:lnSpc>
                <a:spcPts val="3345"/>
              </a:lnSpc>
            </a:pPr>
            <a:r>
              <a:rPr sz="2800" spc="-150" dirty="0">
                <a:latin typeface="Microsoft Sans Serif"/>
                <a:cs typeface="Microsoft Sans Serif"/>
              </a:rPr>
              <a:t>Менеджмент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9600" y="316506"/>
            <a:ext cx="10972800" cy="1059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1F5F"/>
                </a:solidFill>
                <a:latin typeface="Arial"/>
                <a:cs typeface="Arial"/>
              </a:rPr>
              <a:t>38.03.02 МЕНЕДЖМЕНТ</a:t>
            </a:r>
          </a:p>
          <a:p>
            <a:pPr marL="12700">
              <a:spcBef>
                <a:spcPts val="25"/>
              </a:spcBef>
            </a:pPr>
            <a:r>
              <a:rPr sz="2400" b="0" dirty="0">
                <a:latin typeface="Microsoft Sans Serif"/>
                <a:cs typeface="Microsoft Sans Serif"/>
              </a:rPr>
              <a:t>Направленность (профиль): </a:t>
            </a:r>
            <a:r>
              <a:rPr lang="ru-RU" sz="2400" b="1" spc="-150" dirty="0" smtClean="0">
                <a:solidFill>
                  <a:srgbClr val="006FC0"/>
                </a:solidFill>
                <a:latin typeface="Arial"/>
                <a:cs typeface="Arial"/>
              </a:rPr>
              <a:t>Государственное и муниципальное управление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152400"/>
            <a:ext cx="9185961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0" dirty="0">
                <a:solidFill>
                  <a:srgbClr val="001F5F"/>
                </a:solidFill>
                <a:latin typeface="Arial"/>
                <a:cs typeface="Arial"/>
              </a:rPr>
              <a:t>38.03.02 МЕНЕДЖМЕНТ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667631"/>
            <a:ext cx="11277600" cy="5257850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00" spc="-250" dirty="0" err="1" smtClean="0">
                <a:latin typeface="Microsoft Sans Serif"/>
                <a:cs typeface="Microsoft Sans Serif"/>
              </a:rPr>
              <a:t>Направленность</a:t>
            </a:r>
            <a:r>
              <a:rPr lang="ru-RU" sz="2400" spc="-250" dirty="0" smtClean="0">
                <a:latin typeface="Microsoft Sans Serif"/>
                <a:cs typeface="Microsoft Sans Serif"/>
              </a:rPr>
              <a:t> </a:t>
            </a:r>
            <a:r>
              <a:rPr sz="2400" spc="-250" dirty="0" smtClean="0">
                <a:latin typeface="Microsoft Sans Serif"/>
                <a:cs typeface="Microsoft Sans Serif"/>
              </a:rPr>
              <a:t>(</a:t>
            </a:r>
            <a:r>
              <a:rPr sz="2400" spc="-250" dirty="0" err="1" smtClean="0">
                <a:latin typeface="Microsoft Sans Serif"/>
                <a:cs typeface="Microsoft Sans Serif"/>
              </a:rPr>
              <a:t>профиль</a:t>
            </a:r>
            <a:r>
              <a:rPr sz="2400" spc="-250" dirty="0">
                <a:latin typeface="Microsoft Sans Serif"/>
                <a:cs typeface="Microsoft Sans Serif"/>
              </a:rPr>
              <a:t>):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lang="ru-RU" sz="2400" b="1" spc="-150" dirty="0" smtClean="0">
                <a:solidFill>
                  <a:srgbClr val="006FC0"/>
                </a:solidFill>
                <a:latin typeface="Arial"/>
                <a:cs typeface="Arial"/>
              </a:rPr>
              <a:t>Государственное и муниципальное управление</a:t>
            </a:r>
          </a:p>
          <a:p>
            <a:pPr marL="12700">
              <a:lnSpc>
                <a:spcPct val="100000"/>
              </a:lnSpc>
              <a:spcBef>
                <a:spcPts val="1555"/>
              </a:spcBef>
              <a:tabLst>
                <a:tab pos="2161540" algn="l"/>
              </a:tabLst>
            </a:pPr>
            <a:r>
              <a:rPr sz="2400" b="1" spc="-150" dirty="0" smtClean="0">
                <a:solidFill>
                  <a:srgbClr val="FF0000"/>
                </a:solidFill>
                <a:latin typeface="Arial"/>
                <a:cs typeface="Arial"/>
              </a:rPr>
              <a:t>ТИПЫ </a:t>
            </a:r>
            <a:r>
              <a:rPr sz="2400" b="1" spc="-150" dirty="0">
                <a:solidFill>
                  <a:srgbClr val="FF0000"/>
                </a:solidFill>
                <a:latin typeface="Arial"/>
                <a:cs typeface="Arial"/>
              </a:rPr>
              <a:t>ЗАДАЧ	ПРОФЕССИОНАЛЬНОЙ ДЕЯТЕЛЬНОСТИ ВЫПУСКНИКОВ</a:t>
            </a:r>
            <a:r>
              <a:rPr sz="2400" b="1" spc="-370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12700" marR="5583555">
              <a:lnSpc>
                <a:spcPct val="100000"/>
              </a:lnSpc>
              <a:spcBef>
                <a:spcPts val="15"/>
              </a:spcBef>
            </a:pPr>
            <a:r>
              <a:rPr sz="2000" b="1" spc="-150" dirty="0">
                <a:solidFill>
                  <a:srgbClr val="006FC0"/>
                </a:solidFill>
                <a:latin typeface="Arial"/>
                <a:cs typeface="Arial"/>
              </a:rPr>
              <a:t>ИНФОРМАЦИОННО-АНАЛИТИЧЕСКИЙ ОРГАНИЗАЦИОННО-УПРАВЛЕНЧЕСКИЙ ПРЕДПРИНИМАТЕЛЬСКИЙ</a:t>
            </a:r>
            <a:endParaRPr sz="2000" spc="-150" dirty="0">
              <a:latin typeface="Arial"/>
              <a:cs typeface="Arial"/>
            </a:endParaRPr>
          </a:p>
          <a:p>
            <a:pPr marL="12700">
              <a:lnSpc>
                <a:spcPts val="3360"/>
              </a:lnSpc>
              <a:spcBef>
                <a:spcPts val="1500"/>
              </a:spcBef>
            </a:pPr>
            <a:r>
              <a:rPr sz="2400" b="1" spc="-1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ОБЛАСТИ ПРОФЕССИОНАЛЬНОЙ ДЕЯТЕЛЬНОСТИ</a:t>
            </a:r>
            <a:endParaRPr sz="2400" spc="-150" dirty="0">
              <a:latin typeface="Arial"/>
              <a:cs typeface="Arial"/>
            </a:endParaRPr>
          </a:p>
          <a:p>
            <a:pPr marL="12700">
              <a:lnSpc>
                <a:spcPts val="3840"/>
              </a:lnSpc>
            </a:pPr>
            <a:r>
              <a:rPr sz="2000" b="1" u="sng" spc="-15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01 Образование и наука</a:t>
            </a:r>
            <a:r>
              <a:rPr sz="2000" b="1" spc="-1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(в сферах: образование и научные исследования).</a:t>
            </a:r>
          </a:p>
          <a:p>
            <a:pPr marL="12700">
              <a:lnSpc>
                <a:spcPct val="100000"/>
              </a:lnSpc>
              <a:tabLst>
                <a:tab pos="593090" algn="l"/>
                <a:tab pos="2362835" algn="l"/>
                <a:tab pos="2776855" algn="l"/>
                <a:tab pos="5071110" algn="l"/>
                <a:tab pos="6104890" algn="l"/>
                <a:tab pos="6402070" algn="l"/>
                <a:tab pos="8025130" algn="l"/>
                <a:tab pos="9125585" algn="l"/>
              </a:tabLst>
            </a:pPr>
            <a:r>
              <a:rPr sz="2000" b="1" u="sng" spc="-15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08	Финансы	и	экономика</a:t>
            </a:r>
            <a:r>
              <a:rPr sz="2000" b="1" spc="-1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(</a:t>
            </a:r>
            <a:r>
              <a:rPr sz="2000" spc="-150" dirty="0" smtClean="0">
                <a:latin typeface="Microsoft Sans Serif"/>
                <a:cs typeface="Microsoft Sans Serif"/>
              </a:rPr>
              <a:t>в</a:t>
            </a:r>
            <a:r>
              <a:rPr lang="ru-RU" sz="2000" spc="-150" dirty="0" smtClean="0">
                <a:latin typeface="Microsoft Sans Serif"/>
                <a:cs typeface="Microsoft Sans Serif"/>
              </a:rPr>
              <a:t> </a:t>
            </a:r>
            <a:r>
              <a:rPr sz="2000" spc="-150" dirty="0" err="1" smtClean="0">
                <a:latin typeface="Microsoft Sans Serif"/>
                <a:cs typeface="Microsoft Sans Serif"/>
              </a:rPr>
              <a:t>сферах</a:t>
            </a:r>
            <a:r>
              <a:rPr lang="ru-RU" sz="2000" spc="-150" dirty="0" smtClean="0">
                <a:latin typeface="Microsoft Sans Serif"/>
                <a:cs typeface="Microsoft Sans Serif"/>
              </a:rPr>
              <a:t>:  </a:t>
            </a:r>
            <a:r>
              <a:rPr sz="2000" spc="-150" dirty="0" err="1" smtClean="0">
                <a:latin typeface="Microsoft Sans Serif"/>
                <a:cs typeface="Microsoft Sans Serif"/>
              </a:rPr>
              <a:t>организации</a:t>
            </a:r>
            <a:r>
              <a:rPr lang="ru-RU" sz="2000" spc="-150" dirty="0" smtClean="0">
                <a:latin typeface="Microsoft Sans Serif"/>
                <a:cs typeface="Microsoft Sans Serif"/>
              </a:rPr>
              <a:t> </a:t>
            </a:r>
            <a:r>
              <a:rPr sz="2000" spc="-150" dirty="0" err="1" smtClean="0">
                <a:latin typeface="Microsoft Sans Serif"/>
                <a:cs typeface="Microsoft Sans Serif"/>
              </a:rPr>
              <a:t>закупок</a:t>
            </a:r>
            <a:r>
              <a:rPr sz="2000" spc="-150" dirty="0" smtClean="0">
                <a:latin typeface="Microsoft Sans Serif"/>
                <a:cs typeface="Microsoft Sans Serif"/>
              </a:rPr>
              <a:t>,</a:t>
            </a:r>
            <a:r>
              <a:rPr lang="ru-RU" sz="2000" spc="-150" dirty="0" smtClean="0">
                <a:latin typeface="Microsoft Sans Serif"/>
                <a:cs typeface="Microsoft Sans Serif"/>
              </a:rPr>
              <a:t> </a:t>
            </a:r>
            <a:r>
              <a:rPr sz="2000" spc="-150" dirty="0" err="1" smtClean="0">
                <a:latin typeface="Microsoft Sans Serif"/>
                <a:cs typeface="Microsoft Sans Serif"/>
              </a:rPr>
              <a:t>управления</a:t>
            </a:r>
            <a:r>
              <a:rPr lang="ru-RU" sz="2000" spc="-150" dirty="0" smtClean="0">
                <a:latin typeface="Microsoft Sans Serif"/>
                <a:cs typeface="Microsoft Sans Serif"/>
              </a:rPr>
              <a:t> </a:t>
            </a:r>
            <a:r>
              <a:rPr sz="2000" spc="-150" dirty="0" err="1" smtClean="0">
                <a:latin typeface="Microsoft Sans Serif"/>
                <a:cs typeface="Microsoft Sans Serif"/>
              </a:rPr>
              <a:t>проектами</a:t>
            </a:r>
            <a:r>
              <a:rPr sz="2000" spc="-150" dirty="0">
                <a:latin typeface="Microsoft Sans Serif"/>
                <a:cs typeface="Microsoft Sans Serif"/>
              </a:rPr>
              <a:t>, информационно-аналитической поддержки </a:t>
            </a:r>
            <a:r>
              <a:rPr sz="2000" spc="-150" dirty="0" err="1">
                <a:latin typeface="Microsoft Sans Serif"/>
                <a:cs typeface="Microsoft Sans Serif"/>
              </a:rPr>
              <a:t>управленческих</a:t>
            </a:r>
            <a:r>
              <a:rPr sz="2000" spc="-150" dirty="0">
                <a:latin typeface="Microsoft Sans Serif"/>
                <a:cs typeface="Microsoft Sans Serif"/>
              </a:rPr>
              <a:t> </a:t>
            </a:r>
            <a:r>
              <a:rPr sz="2000" spc="-150" dirty="0" err="1" smtClean="0">
                <a:latin typeface="Microsoft Sans Serif"/>
                <a:cs typeface="Microsoft Sans Serif"/>
              </a:rPr>
              <a:t>решений</a:t>
            </a:r>
            <a:r>
              <a:rPr lang="ru-RU" sz="2000" spc="-150" dirty="0" smtClean="0">
                <a:latin typeface="Microsoft Sans Serif"/>
                <a:cs typeface="Microsoft Sans Serif"/>
              </a:rPr>
              <a:t>).</a:t>
            </a:r>
            <a:endParaRPr sz="2000" spc="-150" dirty="0">
              <a:latin typeface="Microsoft Sans Serif"/>
              <a:cs typeface="Microsoft Sans Serif"/>
            </a:endParaRPr>
          </a:p>
          <a:p>
            <a:pPr marL="12700" marR="708025">
              <a:lnSpc>
                <a:spcPts val="3840"/>
              </a:lnSpc>
              <a:spcBef>
                <a:spcPts val="125"/>
              </a:spcBef>
            </a:pPr>
            <a:r>
              <a:rPr sz="2000" b="1" u="sng" spc="-15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40 Сквозные виды профессиональной деятельности в</a:t>
            </a:r>
            <a:r>
              <a:rPr sz="2000" b="1" spc="-1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b="1" u="sng" spc="-15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промышленности</a:t>
            </a:r>
            <a:r>
              <a:rPr sz="2000" b="1" spc="-1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(в сферах стратегического и тактического </a:t>
            </a:r>
            <a:r>
              <a:rPr sz="2000" spc="-150" dirty="0" err="1">
                <a:latin typeface="Microsoft Sans Serif"/>
                <a:cs typeface="Microsoft Sans Serif"/>
              </a:rPr>
              <a:t>планирования</a:t>
            </a:r>
            <a:r>
              <a:rPr sz="2000" spc="-150" dirty="0">
                <a:latin typeface="Microsoft Sans Serif"/>
                <a:cs typeface="Microsoft Sans Serif"/>
              </a:rPr>
              <a:t> </a:t>
            </a:r>
            <a:r>
              <a:rPr sz="2000" spc="-150" dirty="0" smtClean="0">
                <a:latin typeface="Microsoft Sans Serif"/>
                <a:cs typeface="Microsoft Sans Serif"/>
              </a:rPr>
              <a:t>и</a:t>
            </a:r>
            <a:r>
              <a:rPr lang="ru-RU" sz="2000" spc="-150" dirty="0" smtClean="0">
                <a:latin typeface="Microsoft Sans Serif"/>
                <a:cs typeface="Microsoft Sans Serif"/>
              </a:rPr>
              <a:t> </a:t>
            </a:r>
            <a:r>
              <a:rPr sz="2000" spc="-150" dirty="0" err="1" smtClean="0">
                <a:latin typeface="Microsoft Sans Serif"/>
                <a:cs typeface="Microsoft Sans Serif"/>
              </a:rPr>
              <a:t>организации</a:t>
            </a:r>
            <a:r>
              <a:rPr sz="2000" spc="-150" dirty="0" smtClean="0">
                <a:latin typeface="Microsoft Sans Serif"/>
                <a:cs typeface="Microsoft Sans Serif"/>
              </a:rPr>
              <a:t> </a:t>
            </a:r>
            <a:r>
              <a:rPr sz="2000" spc="-150" dirty="0">
                <a:latin typeface="Microsoft Sans Serif"/>
                <a:cs typeface="Microsoft Sans Serif"/>
              </a:rPr>
              <a:t>производства, логистики, организации сетей поставок).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7213" rIns="0" bIns="0" rtlCol="0">
            <a:spAutoFit/>
          </a:bodyPr>
          <a:lstStyle/>
          <a:p>
            <a:pPr marL="238379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УНИКАЛЬНОСТЬ</a:t>
            </a:r>
            <a:r>
              <a:rPr spc="-65" dirty="0"/>
              <a:t> </a:t>
            </a:r>
            <a:r>
              <a:rPr spc="-10" dirty="0"/>
              <a:t>ПРОГРАММЫ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35782" y="3288029"/>
            <a:ext cx="2781300" cy="31848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46685" algn="ctr">
              <a:lnSpc>
                <a:spcPct val="100000"/>
              </a:lnSpc>
              <a:spcBef>
                <a:spcPts val="95"/>
              </a:spcBef>
            </a:pPr>
            <a:r>
              <a:rPr sz="1600" b="1" spc="-35" dirty="0">
                <a:solidFill>
                  <a:srgbClr val="FF0000"/>
                </a:solidFill>
                <a:latin typeface="Calibri"/>
                <a:cs typeface="Calibri"/>
              </a:rPr>
              <a:t>МОДУЛИ</a:t>
            </a:r>
            <a:r>
              <a:rPr sz="16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РЕШЕНИЯ</a:t>
            </a:r>
            <a:endParaRPr sz="1600" dirty="0">
              <a:latin typeface="Calibri"/>
              <a:cs typeface="Calibri"/>
            </a:endParaRPr>
          </a:p>
          <a:p>
            <a:pPr marR="146685" algn="ctr">
              <a:lnSpc>
                <a:spcPct val="100000"/>
              </a:lnSpc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ПРОФЕССИОНАЛЬНЫХ</a:t>
            </a:r>
            <a:endParaRPr sz="1600" dirty="0">
              <a:latin typeface="Calibri"/>
              <a:cs typeface="Calibri"/>
            </a:endParaRPr>
          </a:p>
          <a:p>
            <a:pPr marR="147320" algn="ctr">
              <a:lnSpc>
                <a:spcPts val="1810"/>
              </a:lnSpc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ЗАДАЧ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ts val="2290"/>
              </a:lnSpc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Позволяют выпускникам</a:t>
            </a:r>
            <a:endParaRPr sz="2000" spc="-150" dirty="0">
              <a:latin typeface="Microsoft Sans Serif"/>
              <a:cs typeface="Microsoft Sans Serif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качественно на</a:t>
            </a:r>
            <a:endParaRPr sz="2000" spc="-150" dirty="0">
              <a:latin typeface="Microsoft Sans Serif"/>
              <a:cs typeface="Microsoft Sans Serif"/>
            </a:endParaRPr>
          </a:p>
          <a:p>
            <a:pPr marL="12700" marR="5080" indent="-635" algn="ctr">
              <a:lnSpc>
                <a:spcPct val="100000"/>
              </a:lnSpc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современном уровне организовать работу по оптимизации управленчских процессов в учреждениях и на предприятиях</a:t>
            </a:r>
            <a:endParaRPr sz="2000" spc="-15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3453460"/>
            <a:ext cx="3059683" cy="33002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28905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ПОЛИУНИВЕРСАЛЬНЫЕ</a:t>
            </a:r>
            <a:endParaRPr sz="1600" dirty="0">
              <a:latin typeface="Calibri"/>
              <a:cs typeface="Calibri"/>
            </a:endParaRPr>
          </a:p>
          <a:p>
            <a:pPr marR="127635" algn="ctr">
              <a:lnSpc>
                <a:spcPct val="100000"/>
              </a:lnSpc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МОДУЛИ</a:t>
            </a:r>
            <a:endParaRPr sz="1600" dirty="0">
              <a:latin typeface="Calibri"/>
              <a:cs typeface="Calibri"/>
            </a:endParaRPr>
          </a:p>
          <a:p>
            <a:pPr marL="12700" marR="5080" indent="116839">
              <a:lnSpc>
                <a:spcPct val="100000"/>
              </a:lnSpc>
              <a:spcBef>
                <a:spcPts val="160"/>
              </a:spcBef>
            </a:pPr>
            <a:r>
              <a:rPr sz="2000" spc="-150" dirty="0" err="1" smtClean="0">
                <a:solidFill>
                  <a:srgbClr val="001F5F"/>
                </a:solidFill>
                <a:latin typeface="Microsoft Sans Serif"/>
                <a:cs typeface="Microsoft Sans Serif"/>
              </a:rPr>
              <a:t>Навыки</a:t>
            </a:r>
            <a:r>
              <a:rPr lang="ru-RU" sz="2000" spc="-150" dirty="0" smtClean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50" dirty="0" err="1" smtClean="0">
                <a:solidFill>
                  <a:srgbClr val="001F5F"/>
                </a:solidFill>
                <a:latin typeface="Microsoft Sans Serif"/>
                <a:cs typeface="Microsoft Sans Serif"/>
              </a:rPr>
              <a:t>общекультурного</a:t>
            </a: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, гражданского саморазвития,</a:t>
            </a:r>
            <a:endParaRPr sz="2000" spc="-150" dirty="0">
              <a:latin typeface="Microsoft Sans Serif"/>
              <a:cs typeface="Microsoft Sans Serif"/>
            </a:endParaRPr>
          </a:p>
          <a:p>
            <a:pPr marL="192405" marR="184785" algn="ctr">
              <a:lnSpc>
                <a:spcPct val="100000"/>
              </a:lnSpc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здорового образа жизни, командной работы,</a:t>
            </a:r>
            <a:endParaRPr sz="2000" spc="-150" dirty="0">
              <a:latin typeface="Microsoft Sans Serif"/>
              <a:cs typeface="Microsoft Sans Serif"/>
            </a:endParaRPr>
          </a:p>
          <a:p>
            <a:pPr marL="227329" marR="219710" indent="635" algn="ctr">
              <a:lnSpc>
                <a:spcPct val="100000"/>
              </a:lnSpc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предпринимательства, проектирования, самопрезентации, в том числе на иностранном языке</a:t>
            </a:r>
            <a:endParaRPr sz="2000" spc="-15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61276" y="3850385"/>
            <a:ext cx="3439924" cy="2868991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-3175" algn="ctr">
              <a:lnSpc>
                <a:spcPct val="91700"/>
              </a:lnSpc>
              <a:spcBef>
                <a:spcPts val="300"/>
              </a:spcBef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Умение оценить рыночные возможности, принять и реализовать управленческие решения на основе знаний управленческих, экономических и организационных теорий при разработке бизнес-планов развития и создания новых направлений деятельности и</a:t>
            </a:r>
            <a:endParaRPr sz="2000" spc="-150" dirty="0">
              <a:latin typeface="Microsoft Sans Serif"/>
              <a:cs typeface="Microsoft Sans Serif"/>
            </a:endParaRPr>
          </a:p>
          <a:p>
            <a:pPr algn="ctr">
              <a:lnSpc>
                <a:spcPts val="2195"/>
              </a:lnSpc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новых организаций</a:t>
            </a:r>
            <a:endParaRPr sz="2000" spc="-150" dirty="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67983" y="3431794"/>
            <a:ext cx="24707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МОДУЛИ</a:t>
            </a:r>
            <a:r>
              <a:rPr sz="1600" b="1" spc="2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КОМПЕТЕНЦИЙ</a:t>
            </a:r>
            <a:r>
              <a:rPr sz="1600" b="1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48525" y="3675634"/>
            <a:ext cx="9131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РЕСУРСОВ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697338" y="3586429"/>
            <a:ext cx="2342261" cy="25333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4325" marR="477520" indent="1270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МОДУЛИ </a:t>
            </a:r>
            <a:r>
              <a:rPr sz="1600" b="1" spc="-25" dirty="0">
                <a:solidFill>
                  <a:srgbClr val="FF0000"/>
                </a:solidFill>
                <a:latin typeface="Calibri"/>
                <a:cs typeface="Calibri"/>
              </a:rPr>
              <a:t>ПРАКТИЧЕСКОЙ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ПОДГОТОВКИ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ts val="1914"/>
              </a:lnSpc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Навыки практической</a:t>
            </a:r>
            <a:endParaRPr sz="2000" spc="-150" dirty="0">
              <a:latin typeface="Microsoft Sans Serif"/>
              <a:cs typeface="Microsoft Sans Serif"/>
            </a:endParaRPr>
          </a:p>
          <a:p>
            <a:pPr marL="12700" marR="5080" indent="-635" algn="ctr">
              <a:lnSpc>
                <a:spcPct val="100000"/>
              </a:lnSpc>
            </a:pP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деятельности в организациях различных форм собственности и сфер деятельности</a:t>
            </a:r>
            <a:endParaRPr sz="2000" spc="-150" dirty="0">
              <a:latin typeface="Microsoft Sans Serif"/>
              <a:cs typeface="Microsoft Sans Serif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124" y="1673732"/>
            <a:ext cx="2046986" cy="175526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8117" y="1673732"/>
            <a:ext cx="2351278" cy="175526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96360" y="1673732"/>
            <a:ext cx="2764916" cy="164287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77508" y="1673732"/>
            <a:ext cx="2405253" cy="175526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352477"/>
            <a:ext cx="10972800" cy="987322"/>
          </a:xfrm>
          <a:prstGeom prst="rect">
            <a:avLst/>
          </a:prstGeom>
        </p:spPr>
        <p:txBody>
          <a:bodyPr vert="horz" wrap="square" lIns="0" tIns="307213" rIns="0" bIns="0" rtlCol="0">
            <a:spAutoFit/>
          </a:bodyPr>
          <a:lstStyle/>
          <a:p>
            <a:pPr marL="2563495" algn="l">
              <a:lnSpc>
                <a:spcPct val="100000"/>
              </a:lnSpc>
              <a:spcBef>
                <a:spcPts val="105"/>
              </a:spcBef>
            </a:pPr>
            <a:r>
              <a:rPr spc="-35" dirty="0">
                <a:solidFill>
                  <a:srgbClr val="001F5F"/>
                </a:solidFill>
              </a:rPr>
              <a:t>СТРАТЕГИЧЕСКИЕ</a:t>
            </a:r>
            <a:r>
              <a:rPr spc="-90" dirty="0">
                <a:solidFill>
                  <a:srgbClr val="001F5F"/>
                </a:solidFill>
              </a:rPr>
              <a:t> </a:t>
            </a:r>
            <a:r>
              <a:rPr spc="-10" dirty="0">
                <a:solidFill>
                  <a:srgbClr val="001F5F"/>
                </a:solidFill>
              </a:rPr>
              <a:t>ПАРТНЕРЫ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1946" y="1523238"/>
            <a:ext cx="2008886" cy="167474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63725" y="3528440"/>
            <a:ext cx="13208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solidFill>
                  <a:srgbClr val="0D1D51"/>
                </a:solidFill>
                <a:latin typeface="Calibri"/>
                <a:cs typeface="Calibri"/>
              </a:rPr>
              <a:t>ОРГАНЫ</a:t>
            </a:r>
            <a:r>
              <a:rPr sz="1400" b="1" spc="-45" dirty="0">
                <a:solidFill>
                  <a:srgbClr val="0D1D51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ВЛАСТИ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2043" y="4106671"/>
            <a:ext cx="2185035" cy="1136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  <a:tabLst>
                <a:tab pos="1541780" algn="l"/>
              </a:tabLst>
            </a:pPr>
            <a:r>
              <a:rPr sz="1400" spc="-10" dirty="0">
                <a:latin typeface="Calibri"/>
                <a:cs typeface="Calibri"/>
              </a:rPr>
              <a:t>Администрация</a:t>
            </a:r>
            <a:r>
              <a:rPr sz="1400" dirty="0">
                <a:latin typeface="Calibri"/>
                <a:cs typeface="Calibri"/>
              </a:rPr>
              <a:t>	</a:t>
            </a:r>
            <a:r>
              <a:rPr sz="1400" spc="-35" dirty="0">
                <a:latin typeface="Calibri"/>
                <a:cs typeface="Calibri"/>
              </a:rPr>
              <a:t>Томской </a:t>
            </a:r>
            <a:r>
              <a:rPr sz="1400" spc="-10" dirty="0">
                <a:latin typeface="Calibri"/>
                <a:cs typeface="Calibri"/>
              </a:rPr>
              <a:t>области</a:t>
            </a:r>
            <a:endParaRPr sz="1400" dirty="0">
              <a:latin typeface="Calibri"/>
              <a:cs typeface="Calibri"/>
            </a:endParaRPr>
          </a:p>
          <a:p>
            <a:pPr marL="85725" marR="78105" indent="1905" algn="ctr">
              <a:lnSpc>
                <a:spcPct val="100000"/>
              </a:lnSpc>
              <a:spcBef>
                <a:spcPts val="340"/>
              </a:spcBef>
              <a:tabLst>
                <a:tab pos="1471930" algn="l"/>
              </a:tabLst>
            </a:pPr>
            <a:r>
              <a:rPr sz="1400" dirty="0">
                <a:latin typeface="Calibri"/>
                <a:cs typeface="Calibri"/>
              </a:rPr>
              <a:t>Структуры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управления образованием</a:t>
            </a:r>
            <a:r>
              <a:rPr sz="1400" dirty="0">
                <a:latin typeface="Calibri"/>
                <a:cs typeface="Calibri"/>
              </a:rPr>
              <a:t>	</a:t>
            </a:r>
            <a:r>
              <a:rPr sz="1400" spc="-10" dirty="0">
                <a:latin typeface="Calibri"/>
                <a:cs typeface="Calibri"/>
              </a:rPr>
              <a:t>томской области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32123" y="5549595"/>
            <a:ext cx="236283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1915">
              <a:lnSpc>
                <a:spcPct val="100000"/>
              </a:lnSpc>
              <a:spcBef>
                <a:spcPts val="100"/>
              </a:spcBef>
              <a:tabLst>
                <a:tab pos="1555750" algn="l"/>
              </a:tabLst>
            </a:pPr>
            <a:r>
              <a:rPr sz="1400" b="1" dirty="0">
                <a:solidFill>
                  <a:srgbClr val="0D1D51"/>
                </a:solidFill>
                <a:latin typeface="Calibri"/>
                <a:cs typeface="Calibri"/>
              </a:rPr>
              <a:t>ПУБЛИЧНОЕ</a:t>
            </a:r>
            <a:r>
              <a:rPr sz="1400" b="1" spc="-70" dirty="0">
                <a:solidFill>
                  <a:srgbClr val="0D1D51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АКЦИОНЕРНОЕ ОБЩЕСТВО</a:t>
            </a:r>
            <a:r>
              <a:rPr sz="1400" b="1" dirty="0">
                <a:solidFill>
                  <a:srgbClr val="0D1D51"/>
                </a:solidFill>
                <a:latin typeface="Calibri"/>
                <a:cs typeface="Calibri"/>
              </a:rPr>
              <a:t>	</a:t>
            </a: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СБЕРБАНК</a:t>
            </a:r>
            <a:endParaRPr sz="1400">
              <a:latin typeface="Calibri"/>
              <a:cs typeface="Calibri"/>
            </a:endParaRPr>
          </a:p>
          <a:p>
            <a:pPr marL="864869">
              <a:lnSpc>
                <a:spcPct val="100000"/>
              </a:lnSpc>
              <a:spcBef>
                <a:spcPts val="5"/>
              </a:spcBef>
            </a:pP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РОССИИ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7470" y="3471164"/>
            <a:ext cx="23469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22960" marR="5080" indent="-810895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Calibri"/>
                <a:cs typeface="Calibri"/>
              </a:rPr>
              <a:t>ПРОФИЛЬНЫЕ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ОРГАНИЗАЦИИ БИЗНЕСА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29914" y="3505580"/>
            <a:ext cx="216789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5015" marR="5080" indent="-74295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ФЕДЕРАЛЬНАЯ</a:t>
            </a:r>
            <a:r>
              <a:rPr sz="1400" b="1" spc="-55" dirty="0">
                <a:solidFill>
                  <a:srgbClr val="0D1D51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НАЛОГОВАЯ СЛУЖБА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94830" y="5454497"/>
            <a:ext cx="23393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6619" marR="5080" indent="-884555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ОРГАНИЗАЦИИ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СОЦИАЛЬНОЙ СФЕРЫ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54159" y="3696715"/>
            <a:ext cx="2420620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marR="210185" indent="220979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ОБРАЗОВАТЕЛЬНЫЕ ОРГАНИЗАЦИИ</a:t>
            </a:r>
            <a:r>
              <a:rPr sz="1400" b="1" spc="-60" dirty="0">
                <a:solidFill>
                  <a:srgbClr val="0D1D51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ТОМСКОЙ</a:t>
            </a:r>
            <a:endParaRPr sz="1400">
              <a:latin typeface="Calibri"/>
              <a:cs typeface="Calibri"/>
            </a:endParaRPr>
          </a:p>
          <a:p>
            <a:pPr marL="178435" marR="5080" indent="-166370">
              <a:lnSpc>
                <a:spcPct val="100000"/>
              </a:lnSpc>
              <a:spcBef>
                <a:spcPts val="5"/>
              </a:spcBef>
            </a:pP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ОБЛАСТИ</a:t>
            </a:r>
            <a:r>
              <a:rPr sz="1400" b="1" spc="-45" dirty="0">
                <a:solidFill>
                  <a:srgbClr val="0D1D51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1D51"/>
                </a:solidFill>
                <a:latin typeface="Calibri"/>
                <a:cs typeface="Calibri"/>
              </a:rPr>
              <a:t>И</a:t>
            </a:r>
            <a:r>
              <a:rPr sz="1400" b="1" spc="-5" dirty="0">
                <a:solidFill>
                  <a:srgbClr val="0D1D51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1D51"/>
                </a:solidFill>
                <a:latin typeface="Calibri"/>
                <a:cs typeface="Calibri"/>
              </a:rPr>
              <a:t>ДРУГИХ</a:t>
            </a:r>
            <a:r>
              <a:rPr sz="1400" b="1" spc="-20" dirty="0">
                <a:solidFill>
                  <a:srgbClr val="0D1D51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РЕГИОНОВ РОССИЙСКОЙ</a:t>
            </a:r>
            <a:r>
              <a:rPr sz="1400" b="1" dirty="0">
                <a:solidFill>
                  <a:srgbClr val="0D1D51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D1D51"/>
                </a:solidFill>
                <a:latin typeface="Calibri"/>
                <a:cs typeface="Calibri"/>
              </a:rPr>
              <a:t>ФЕДЕРАЦИИ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84511" y="4942556"/>
            <a:ext cx="1197610" cy="10502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354965" algn="l"/>
              </a:tabLst>
            </a:pPr>
            <a:r>
              <a:rPr sz="1400" spc="-10" dirty="0">
                <a:latin typeface="Calibri"/>
                <a:cs typeface="Calibri"/>
              </a:rPr>
              <a:t>Школы,</a:t>
            </a:r>
            <a:endParaRPr sz="1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4965" algn="l"/>
              </a:tabLst>
            </a:pPr>
            <a:r>
              <a:rPr sz="1400" spc="-10" dirty="0">
                <a:latin typeface="Calibri"/>
                <a:cs typeface="Calibri"/>
              </a:rPr>
              <a:t>Колледжи</a:t>
            </a:r>
            <a:endParaRPr sz="1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4965" algn="l"/>
              </a:tabLst>
            </a:pPr>
            <a:r>
              <a:rPr sz="1400" spc="-20" dirty="0">
                <a:latin typeface="Calibri"/>
                <a:cs typeface="Calibri"/>
              </a:rPr>
              <a:t>Техникумы</a:t>
            </a:r>
            <a:endParaRPr sz="1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4965" algn="l"/>
              </a:tabLst>
            </a:pPr>
            <a:r>
              <a:rPr sz="1400" spc="-20" dirty="0">
                <a:latin typeface="Calibri"/>
                <a:cs typeface="Calibri"/>
              </a:rPr>
              <a:t>ВУЗы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52545" y="1541525"/>
            <a:ext cx="1722120" cy="182752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52545" y="4110863"/>
            <a:ext cx="1726564" cy="123008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175115" y="1667636"/>
            <a:ext cx="2286380" cy="182753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556502" y="1541525"/>
            <a:ext cx="2013584" cy="182752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94881" y="4251312"/>
            <a:ext cx="1560829" cy="123508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352477"/>
            <a:ext cx="10972800" cy="987322"/>
          </a:xfrm>
          <a:prstGeom prst="rect">
            <a:avLst/>
          </a:prstGeom>
        </p:spPr>
        <p:txBody>
          <a:bodyPr vert="horz" wrap="square" lIns="0" tIns="307213" rIns="0" bIns="0" rtlCol="0">
            <a:spAutoFit/>
          </a:bodyPr>
          <a:lstStyle/>
          <a:p>
            <a:pPr marL="2481580" algn="l">
              <a:lnSpc>
                <a:spcPct val="100000"/>
              </a:lnSpc>
              <a:spcBef>
                <a:spcPts val="105"/>
              </a:spcBef>
            </a:pPr>
            <a:r>
              <a:rPr dirty="0"/>
              <a:t>НА</a:t>
            </a:r>
            <a:r>
              <a:rPr spc="-60" dirty="0"/>
              <a:t> </a:t>
            </a:r>
            <a:r>
              <a:rPr spc="-25" dirty="0"/>
              <a:t>СКОЛЬКО</a:t>
            </a:r>
            <a:r>
              <a:rPr spc="-65" dirty="0"/>
              <a:t> </a:t>
            </a:r>
            <a:r>
              <a:rPr spc="-10" dirty="0"/>
              <a:t>ВОСТРЕБОВАНА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8217" y="4035932"/>
            <a:ext cx="188341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001" y="3885754"/>
            <a:ext cx="29132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Предприятия различных</a:t>
            </a:r>
            <a:endParaRPr sz="18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сфер деятельности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4400" y="4035931"/>
            <a:ext cx="3276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Для тех кто собирается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начать собственное дело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58200" y="3867576"/>
            <a:ext cx="287896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Государственные и</a:t>
            </a:r>
            <a:endParaRPr sz="1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муниципальные</a:t>
            </a:r>
            <a:endParaRPr sz="1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организации и учреждения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8" name="object 8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9200" y="1758406"/>
            <a:ext cx="2550541" cy="178993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05158" y="1905000"/>
            <a:ext cx="2189099" cy="172935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63000" y="1741261"/>
            <a:ext cx="2017395" cy="17367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226</Words>
  <Application>Microsoft Office PowerPoint</Application>
  <PresentationFormat>Произвольный</PresentationFormat>
  <Paragraphs>65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Технолого-экономический  факультет</vt:lpstr>
      <vt:lpstr>38.03.02 МЕНЕДЖМЕНТ Направленность (профиль): Государственное и муниципальное управление</vt:lpstr>
      <vt:lpstr>38.03.02 МЕНЕДЖМЕНТ</vt:lpstr>
      <vt:lpstr>УНИКАЛЬНОСТЬ ПРОГРАММЫ</vt:lpstr>
      <vt:lpstr>СТРАТЕГИЧЕСКИЕ ПАРТНЕРЫ</vt:lpstr>
      <vt:lpstr>НА СКОЛЬКО ВОСТРЕБОВАНА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>Миссия университета</dc:subject>
  <dc:creator>Ирина Багдасарьян</dc:creator>
  <cp:lastModifiedBy>User</cp:lastModifiedBy>
  <cp:revision>4</cp:revision>
  <dcterms:created xsi:type="dcterms:W3CDTF">2024-01-15T08:10:35Z</dcterms:created>
  <dcterms:modified xsi:type="dcterms:W3CDTF">2024-01-25T09:34:00Z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2024-01-15T00:00:00Z</vt:filetime>
  </property>
  <property fmtid="{D5CDD505-2E9C-101B-9397-08002B2CF9AE}" pid="5" name="Producer">
    <vt:lpwstr>Microsoft® PowerPoint® 2010</vt:lpwstr>
  </property>
</Properties>
</file>