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sldIdLst>
    <p:sldId id="258" r:id="rId2"/>
    <p:sldId id="279" r:id="rId3"/>
    <p:sldId id="273" r:id="rId4"/>
    <p:sldId id="285" r:id="rId5"/>
    <p:sldId id="284" r:id="rId6"/>
    <p:sldId id="282" r:id="rId7"/>
    <p:sldId id="271" r:id="rId8"/>
    <p:sldId id="274" r:id="rId9"/>
    <p:sldId id="276" r:id="rId10"/>
    <p:sldId id="280" r:id="rId11"/>
    <p:sldId id="277" r:id="rId12"/>
    <p:sldId id="28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578CD17-8F45-4608-A037-8B5A4624272B}">
          <p14:sldIdLst>
            <p14:sldId id="258"/>
            <p14:sldId id="279"/>
            <p14:sldId id="273"/>
            <p14:sldId id="285"/>
            <p14:sldId id="284"/>
            <p14:sldId id="282"/>
            <p14:sldId id="271"/>
            <p14:sldId id="274"/>
            <p14:sldId id="276"/>
            <p14:sldId id="280"/>
            <p14:sldId id="277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6" d="100"/>
          <a:sy n="46" d="100"/>
        </p:scale>
        <p:origin x="75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982D-ED5E-4520-8E4C-475D04C265B9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9987-EFB7-4641-A42F-1FAD21728A5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11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982D-ED5E-4520-8E4C-475D04C265B9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9987-EFB7-4641-A42F-1FAD21728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935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982D-ED5E-4520-8E4C-475D04C265B9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9987-EFB7-4641-A42F-1FAD21728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815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982D-ED5E-4520-8E4C-475D04C265B9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9987-EFB7-4641-A42F-1FAD21728A5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8152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982D-ED5E-4520-8E4C-475D04C265B9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9987-EFB7-4641-A42F-1FAD21728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883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982D-ED5E-4520-8E4C-475D04C265B9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9987-EFB7-4641-A42F-1FAD21728A5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9049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982D-ED5E-4520-8E4C-475D04C265B9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9987-EFB7-4641-A42F-1FAD21728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187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982D-ED5E-4520-8E4C-475D04C265B9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9987-EFB7-4641-A42F-1FAD21728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349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982D-ED5E-4520-8E4C-475D04C265B9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9987-EFB7-4641-A42F-1FAD21728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21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982D-ED5E-4520-8E4C-475D04C265B9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9987-EFB7-4641-A42F-1FAD21728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29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982D-ED5E-4520-8E4C-475D04C265B9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9987-EFB7-4641-A42F-1FAD21728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8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982D-ED5E-4520-8E4C-475D04C265B9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9987-EFB7-4641-A42F-1FAD21728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51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982D-ED5E-4520-8E4C-475D04C265B9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9987-EFB7-4641-A42F-1FAD21728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32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982D-ED5E-4520-8E4C-475D04C265B9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9987-EFB7-4641-A42F-1FAD21728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39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982D-ED5E-4520-8E4C-475D04C265B9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9987-EFB7-4641-A42F-1FAD21728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5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982D-ED5E-4520-8E4C-475D04C265B9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9987-EFB7-4641-A42F-1FAD21728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48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982D-ED5E-4520-8E4C-475D04C265B9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9987-EFB7-4641-A42F-1FAD21728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27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45B982D-ED5E-4520-8E4C-475D04C265B9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0709987-EFB7-4641-A42F-1FAD21728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901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1000">
              <a:schemeClr val="tx1">
                <a:lumMod val="85000"/>
              </a:schemeClr>
            </a:gs>
            <a:gs pos="49000">
              <a:schemeClr val="tx1">
                <a:lumMod val="75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1333" y="324195"/>
            <a:ext cx="11231736" cy="40732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«Янтарный городской округ» Калининградская область</a:t>
            </a:r>
            <a:b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Спортивный комплекс «Янтарь»</a:t>
            </a:r>
            <a:b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</a:t>
            </a:r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девиантного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 младших школьников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примере МБУ СК Янтарь</a:t>
            </a:r>
            <a:endParaRPr lang="ru-RU" sz="1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006" y="4397433"/>
            <a:ext cx="11579629" cy="2136370"/>
          </a:xfrm>
        </p:spPr>
        <p:txBody>
          <a:bodyPr>
            <a:noAutofit/>
          </a:bodyPr>
          <a:lstStyle/>
          <a:p>
            <a:pPr algn="r"/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Круглик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Виктория Владимировна</a:t>
            </a:r>
          </a:p>
          <a:p>
            <a:pPr algn="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учебной части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Янтарный, 2022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D:\Rezerv_Papkova\КСЕРОКС\герб_заголовок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4990" y="324195"/>
            <a:ext cx="1734407" cy="161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ownloads\Янтарь_логотип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948" y="198935"/>
            <a:ext cx="2066794" cy="1892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503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6000">
              <a:schemeClr val="bg2">
                <a:lumMod val="40000"/>
                <a:lumOff val="60000"/>
              </a:schemeClr>
            </a:gs>
            <a:gs pos="9000">
              <a:schemeClr val="tx1">
                <a:lumMod val="7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5073040" y="714895"/>
            <a:ext cx="6939420" cy="598653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мы  открыли лагерь дневного пребывания при спортивном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комплексе Янтарь,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 детей 6-7 летнего возраста –выпускников детского сада за две смены составил 35 человек.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лагерь при спорткомплексе посетило уже 48 детей 6-7 летнего возраста.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начала мы определяем самооценку, поведение в конфликтных ситуациях каждого ребенка по  методике «Рисунок несуществующего животного», разработанной А.М.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Прихожан.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 темперамент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 методике,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 которой Р. 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Кашапов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Цель данной методики: изучение и выявление темперамента у детей дошкольного возраста.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в процессе игр, тренировок с учетом темперамента мы выявляем направленность каждого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в 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досуговой деятельности.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активно проявляющие себя в спорте, в лагере знакомятся с тренерами,  работой различных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секций спорткомплекса.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не проявляющих особого интереса к спорту мы подготовили экскурсии в профильные отряды детской школы искусств и школьный волонтерский отряд. В рамках лагеря мы посещаем пленэры, концерты вокалистов из ДШИ, участвуем в театрализованных акциях волонтеров по сбору корма для бездомных животных, посещаем мастер-классы по лепке из глины.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концу смены лагеря, дети и их родители имеют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представление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всех секций дополнительного образования в Янтарном, ребенок лично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имел возможность все попробовать,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уже понимает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чем бы он хотел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в дальнейшем.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 к первому классу школы, у детей формируется положительная привычка к занятию спортом, либо другой внеурочной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темпераменте детей и потенциальном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передаем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школу, для проведения совместной работы психолого-педагогической службы, родителей, учителей и педагогов дополнительного образования.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лагеря дневного пребывания спорткомплексом заключен договор с центром занятости населения, по которому мы привлекаем на работу вожатыми подростков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14-летнего возраста, в основном из детей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состоящих на профилактическом учете.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315" y="483692"/>
            <a:ext cx="3083839" cy="23128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8054" y="1276872"/>
            <a:ext cx="2999984" cy="22499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46" y="3369030"/>
            <a:ext cx="4200395" cy="31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08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6000">
              <a:schemeClr val="bg2">
                <a:lumMod val="40000"/>
                <a:lumOff val="60000"/>
              </a:schemeClr>
            </a:gs>
            <a:gs pos="9000">
              <a:schemeClr val="tx1">
                <a:lumMod val="7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161" y="98212"/>
            <a:ext cx="10396654" cy="96581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работы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3965171" y="1064030"/>
            <a:ext cx="7290262" cy="535339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совместным усилиям и проведенной работе по вовлечению детей в досуговую деятельность контингент обучающихся увеличился почти вдвое.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за счет привлечения детей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предшкольного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возраста и младшего школьного возраста.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в летний период 2 подростка 14 летнего возраста, состоящих на учете КДН работали вожатыми в лагере дневного пребывания при спорткомплексе.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Двое стали посещать спорткомплекс секции: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Грепплинг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Бокс.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Двое детей младшего школьного возраста, состоящих на учете КДН посещали наш лагерь летом, и пришли в сентябре в секцию Бокса, на сегодняшний посещают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01.01.2022 года на учете КДН ни один ребенок не состоит!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марте мы открываем секцию конного спорта,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которую планируем привлечь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подростков, ранее состоявших на учете КДН, с целью исключить рецидивы.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Иппотерапия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лечение различных болезней с помощью верховой езды и общения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лошадьми, в том числе расстройства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психоэмоциональной сферы: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Депрессии,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неврозоподобные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состояния, алкоголизм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наркомания, задержка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психомоторного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Спорткомплекс Янтарь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проводит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агитационную работу посредством освещения своей деятельности в социальных сетях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Инстаграм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Фейсбук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распространением мотивационных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роликов.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предложить Вашему вниманию один из наших мотивационных роликов.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1" y="2784878"/>
            <a:ext cx="2593536" cy="34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45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6000">
              <a:schemeClr val="bg2">
                <a:lumMod val="40000"/>
                <a:lumOff val="60000"/>
              </a:schemeClr>
            </a:gs>
            <a:gs pos="9000">
              <a:schemeClr val="tx1">
                <a:lumMod val="7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161" y="98212"/>
            <a:ext cx="10396654" cy="965817"/>
          </a:xfrm>
        </p:spPr>
        <p:txBody>
          <a:bodyPr>
            <a:norm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108161" y="1064030"/>
            <a:ext cx="10147272" cy="5353396"/>
          </a:xfrm>
        </p:spPr>
        <p:txBody>
          <a:bodyPr>
            <a:normAutofit/>
          </a:bodyPr>
          <a:lstStyle/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82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">
              <a:schemeClr val="tx1">
                <a:lumMod val="85000"/>
              </a:schemeClr>
            </a:gs>
            <a:gs pos="70000">
              <a:schemeClr val="bg2">
                <a:lumMod val="40000"/>
                <a:lumOff val="60000"/>
              </a:schemeClr>
            </a:gs>
            <a:gs pos="100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667" y="98212"/>
            <a:ext cx="10912148" cy="6412656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Существенными признаками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девиантного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 являются: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Отклонение от социальных стандартов.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девиациям относят любые действия, которые не соответствуют действующим правилам, законам и установкам социума.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Деструктивность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Выражается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возможности наносить ощутимый урон личности либо окружающим людям.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повторяющиеся действия (многократные).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примеру, осознанное регулярное воровство денег ребёнком из кармана родителей является формой девиаций —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делинквентным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поведением.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дезадаптация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Любое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человека, отклоняющееся от нормы, всегда вызывает либо усиливает состояние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дезадаптации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социуме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девиаций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по-разному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себя у людей разного пола, возраста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Девиантность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выражаться в мягких несоответствиях общественным нормам, а именно в форме чрезвычайно индивидуализированного мышления и поведения, в различных формах социальной патологии (пьянство, проституция, наркомания и т.д.). Такого рода отклонения дезорганизуют общественную систему, подрывают ее основы, наносят ущерб самой личности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923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">
              <a:schemeClr val="tx1">
                <a:lumMod val="85000"/>
              </a:schemeClr>
            </a:gs>
            <a:gs pos="70000">
              <a:schemeClr val="bg2">
                <a:lumMod val="40000"/>
                <a:lumOff val="60000"/>
              </a:schemeClr>
            </a:gs>
            <a:gs pos="100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161" y="98212"/>
            <a:ext cx="10396654" cy="61668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374073" y="325677"/>
            <a:ext cx="11130742" cy="634113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«Янтарный городской округ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Калининградская область- численность населения 6500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из них 600 школьников, 70 – дошкольники (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группы детских садов).  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образования МО «Янтарный городской округ» представлена 5 бюджетными учреждениями:</a:t>
            </a:r>
          </a:p>
          <a:p>
            <a:pPr algn="r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(МБОУ СОШ им. Любушкина)</a:t>
            </a:r>
          </a:p>
          <a:p>
            <a:pPr algn="r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искусств </a:t>
            </a:r>
          </a:p>
          <a:p>
            <a:pPr algn="r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детских сада (МБДОУ детский сад № 4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Янтарик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МБДОУ детский сад № 2 «Ветерок»</a:t>
            </a:r>
          </a:p>
          <a:p>
            <a:pPr algn="r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комплекс «Янтарь»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1375515"/>
            <a:ext cx="2583363" cy="17222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28" y="2638470"/>
            <a:ext cx="2573316" cy="17155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94" y="4622847"/>
            <a:ext cx="2737576" cy="182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94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">
              <a:schemeClr val="tx1">
                <a:lumMod val="85000"/>
              </a:schemeClr>
            </a:gs>
            <a:gs pos="70000">
              <a:schemeClr val="bg2">
                <a:lumMod val="40000"/>
                <a:lumOff val="60000"/>
              </a:schemeClr>
            </a:gs>
            <a:gs pos="100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161" y="98212"/>
            <a:ext cx="10396654" cy="61668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225469" y="325677"/>
            <a:ext cx="11599102" cy="6341130"/>
          </a:xfrm>
        </p:spPr>
        <p:txBody>
          <a:bodyPr>
            <a:noAutofit/>
          </a:bodyPr>
          <a:lstStyle/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в нашем спорткомплексе функционирует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секций для детей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взрослых, такие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вольная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борьба,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грэпплинг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бокс, футбол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парусный спорт, настольный теннис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волейбол, бадминтон, художественная гимнастика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танцы, сухое плавание, шахматы,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зумба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на 01.01.2022 г., СК Янтарь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посещает более 300 человек,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 около 200 человек-дети.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46" y="180365"/>
            <a:ext cx="1828800" cy="23454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38" y="-39469"/>
            <a:ext cx="2382489" cy="42355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411" y="2993690"/>
            <a:ext cx="2833337" cy="21250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896" y="3218810"/>
            <a:ext cx="1670072" cy="29690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603" y="2993690"/>
            <a:ext cx="2395603" cy="319413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34" y="3218810"/>
            <a:ext cx="3215303" cy="180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6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">
              <a:schemeClr val="tx1">
                <a:lumMod val="85000"/>
              </a:schemeClr>
            </a:gs>
            <a:gs pos="70000">
              <a:schemeClr val="bg2">
                <a:lumMod val="40000"/>
                <a:lumOff val="60000"/>
              </a:schemeClr>
            </a:gs>
            <a:gs pos="100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161" y="98212"/>
            <a:ext cx="10396654" cy="61668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374073" y="325677"/>
            <a:ext cx="11130742" cy="6341130"/>
          </a:xfrm>
        </p:spPr>
        <p:txBody>
          <a:bodyPr>
            <a:normAutofit/>
          </a:bodyPr>
          <a:lstStyle/>
          <a:p>
            <a:pPr algn="r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01.01.2019 </a:t>
            </a: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школьном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профилактическом учете состояли 8 человек,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учете КДН состояли 3 человека.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01.01.2020</a:t>
            </a: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школьном профилактическом учете состояли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человек</a:t>
            </a: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от 10 до 15 лет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6 из них -девочки.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учете КДН - 6 человек в возрасте от 7 до 12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численности учащихся, состоящих на профилактическом учете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алкоголизм, наркомания (употребление СНЮС, марихуаны) и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табакокурение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составил более 30 %.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того,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появились, так называемые «династии»- старшие братья привлекли к своей преступной деятельности младших членов семей.  В муниципалитете стали совершаться преступления с участием групп несовершеннолетних- автомобильные кражи, поджоги.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4" y="98212"/>
            <a:ext cx="4107397" cy="410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1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">
              <a:schemeClr val="tx1">
                <a:lumMod val="85000"/>
              </a:schemeClr>
            </a:gs>
            <a:gs pos="70000">
              <a:schemeClr val="bg2">
                <a:lumMod val="40000"/>
                <a:lumOff val="60000"/>
              </a:schemeClr>
            </a:gs>
            <a:gs pos="100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161" y="98212"/>
            <a:ext cx="10396654" cy="61668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450937" y="98212"/>
            <a:ext cx="11053878" cy="6568595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Муниципалитетом принято решение о создании единой психолого-педагогической службы.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создана на базе школы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Янтарного в 2021 году,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штат входят социальный педагог, психолог-дефектолог,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занимаются коррекцией девиаций.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служба медиации-разрешения споров и конфликтов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решили проводить посредством организации совместной деятельности учащихся, учителей, педагогов дополнительного образования, воспитателей и родителей.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поставлена задача проведения профилактической работы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поведением не только подростков, но и младших школьников.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успешной работы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 младших школьников средствами дополнительного образования необходимо: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профилактике и воспитанию, направленные на утверждение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 мотивации ребенка, оказанию помощи для его творческого познания,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включения в спортивную и (или) творческую жизнь, волонтерскую деятельность.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 деятельности с учетом интересов школьника, его способностей,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какой сфере он может достигнуть успеха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Прогноз взаимоотношений воспитанника со взрослыми, сверстниками.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Изучение и обобщение опыта педагогов - практиков</a:t>
            </a:r>
            <a:endParaRPr lang="ru-RU" dirty="0"/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5" y="37237"/>
            <a:ext cx="2417525" cy="2417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961" y="4335921"/>
            <a:ext cx="2330886" cy="23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57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6000">
              <a:schemeClr val="bg2">
                <a:lumMod val="40000"/>
                <a:lumOff val="60000"/>
              </a:schemeClr>
            </a:gs>
            <a:gs pos="9000">
              <a:schemeClr val="tx1">
                <a:lumMod val="7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161" y="98212"/>
            <a:ext cx="10396654" cy="616683"/>
          </a:xfrm>
        </p:spPr>
        <p:txBody>
          <a:bodyPr>
            <a:noAutofit/>
          </a:bodyPr>
          <a:lstStyle/>
          <a:p>
            <a:pPr lvl="0" algn="ctr"/>
            <a:r>
              <a:rPr lang="ru-RU" sz="2500" dirty="0"/>
              <a:t>Анализ дополнительных общеобразовательных программ и контингента в </a:t>
            </a:r>
            <a:r>
              <a:rPr lang="ru-RU" sz="2500" dirty="0" smtClean="0"/>
              <a:t>спорткомплексе </a:t>
            </a:r>
            <a:endParaRPr lang="ru-RU" sz="25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7528142" y="1047405"/>
            <a:ext cx="4471792" cy="4929446"/>
          </a:xfrm>
        </p:spPr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статистическим отчетам 1-ДОП, 1-ДО за 2019 год, контингент обучающихся в спорткомплексе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человек, из них 85 в дети в возрасте от 10 лет.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показал, что занимающихся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школьного возраста всего 5 человек.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Девочки-только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человека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Следовательно в основном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секции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10 лет.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секций не позволяла заниматься в спорткомплексе младшим школьникам, секций для девочек не было совсем.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1" y="1501155"/>
            <a:ext cx="5706997" cy="340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07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6000">
              <a:schemeClr val="bg2">
                <a:lumMod val="40000"/>
                <a:lumOff val="60000"/>
              </a:schemeClr>
            </a:gs>
            <a:gs pos="9000">
              <a:schemeClr val="tx1">
                <a:lumMod val="7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3291840" y="714896"/>
            <a:ext cx="7963593" cy="5702530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мы предприняли ряд мер, направленных на увеличение контингента обучающихся среди детей дошкольного, младшего школьного возраста, а также девочек.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Спорткомплекс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Янтарь принял участие в Региональном проекте «Успех каждого ребенка», открыли несколько новых секций: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ДООП Спортивно-оздоровительная группа «Сухое плавание». Программа рассчитана для детей 5-10 летнего возраста.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ДООП «Художественная гимнастика» для девочек с 5 лет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ДООП «Спортивные танцы» для детей с 5 лет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первого сентября 2020 года контингент наших воспитанников увеличился более чем на 30 % и ставил 140 человек. Увеличение произошло за счет учащихся младших классов школы, и за счет привлечения в спорткомплекс девочек.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января 2021 года мы решили начать вовлечение в спорт с подготовительных групп детских садов. Нашими воспитанниками стали 50 человек.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Спорткомплексом заключены договоры о Сетевом взаимодействии с детскими садами Янтарного. Для этих групп адаптирована программа Спортивно-оздоровительная группа «Сухое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 приводит детей к нам, в зал. Смена обстановки пробуждает интерес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тренировка проходит в игровой форме, детей знакомят с основными спортивными упражнениями-бег, приседания, кувырки,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эстафеты. Малыши,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довольные тренировками, дома рассказывают родителям о своих занятиях, просят записать их в секции.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к 1 сентября будущие школьники готовы регулярно посещать спортзал, родители с удовольствием интересуются, какие секции еще в спортзале.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50 человек дошкольников- выпускников детских садов, в сентябре 2021 года в спорткомплекс записались 35 человек.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январе 2022 года в мы снова заключили договоры о сетевом взаимодействии с детскими садами. На сегодняшний день охват составил 70 человек – 3 подготовительные группы детских садов. Это – будущие первоклассники 2022 года.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для родителей, которые приводят детей на занятия, в основном это-мамы, мы открыли секцию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»-танцевальный фитнесс. Во время тренировки ребенка, мама может провести время с пользой для себя и своего здоровья. Это направление новое для нас, но на сегодняшний день в секции занимается уже 10 женщин. В планах открыть секции бокса для родителей-пап!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47" y="252382"/>
            <a:ext cx="2127859" cy="2127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47" y="4465799"/>
            <a:ext cx="2127859" cy="22000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47" y="2573260"/>
            <a:ext cx="2127859" cy="16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6000">
              <a:schemeClr val="bg2">
                <a:lumMod val="40000"/>
                <a:lumOff val="60000"/>
              </a:schemeClr>
            </a:gs>
            <a:gs pos="9000">
              <a:schemeClr val="tx1">
                <a:lumMod val="7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161" y="98212"/>
            <a:ext cx="10396654" cy="616683"/>
          </a:xfrm>
        </p:spPr>
        <p:txBody>
          <a:bodyPr>
            <a:noAutofit/>
          </a:bodyPr>
          <a:lstStyle/>
          <a:p>
            <a:pPr lvl="0" algn="ctr"/>
            <a:r>
              <a:rPr lang="ru-RU" sz="2500" dirty="0"/>
              <a:t>Анализ охвата детей в летней оздоровительной кампании в МО «Янтарный городской округ»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3208712" y="714895"/>
            <a:ext cx="8046721" cy="6024108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Калининградская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- одно из основных туристических направлений в стране.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прусской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архитектуры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красивых ландшафтов Балтийского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моря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привлекают в регион несколько сотен тысяч туристов.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для местных жителей летний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сезон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усиленной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 сфере обслуживания.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кафе и точках розничной торговли заняты и подростки.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трудность с приобретением путевок в загородные лагеря-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раскупаются еще ранней весной- жителями других регионов России.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 родители работают, а дети, проживающие на территории Янтарного в основном находятся либо дома, либо в пришкольном лагере.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чем, остро стоит проблема занятости детей от 6 до 14 лет в летний период.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2020 года, в поселке летом работали два лагеря дневного пребывания: на базе школы и на базе детской школы искусств. Эти учреждения принимают детей с 7-летнего возраста, которые уже являются школьниками.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 мы выявили, что группа детей, выпускников детского сада, остается не охваченной в летней оздоровительной кампании.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идея, собрать эту категорию воспитанников, с целью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оздоровления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поведения. 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31" y="1331578"/>
            <a:ext cx="4287362" cy="225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3753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1680</TotalTime>
  <Words>1533</Words>
  <Application>Microsoft Office PowerPoint</Application>
  <PresentationFormat>Широкоэкранный</PresentationFormat>
  <Paragraphs>133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Сектор</vt:lpstr>
      <vt:lpstr>               Муниципальное образование «Янтарный городской округ» Калининградская область  Муниципальное бюджетное учреждение Спортивный комплекс «Янтарь»      «профилактика девиантного поведения младших школьников» на примере МБУ СК Янтарь</vt:lpstr>
      <vt:lpstr>Существенными признаками девиантного поведения являются:   1. Отклонение от социальных стандартов.   К таким девиациям относят любые действия, которые не соответствуют действующим правилам, законам и установкам социума.   2. Деструктивность.   Выражается в возможности наносить ощутимый урон личности либо окружающим людям.   3. Регулярно повторяющиеся действия (многократные).   К примеру, осознанное регулярное воровство денег ребёнком из кармана родителей является формой девиаций — делинквентным поведением.   4. Социальная дезадаптация.   Любое поведение человека, отклоняющееся от нормы, всегда вызывает либо усиливает состояние дезадаптации в социуме.   Один вид девиаций по-разному проявляет себя у людей разного пола, возраста.  Девиантность может выражаться в мягких несоответствиях общественным нормам, а именно в форме чрезвычайно индивидуализированного мышления и поведения, в различных формах социальной патологии (пьянство, проституция, наркомания и т.д.). Такого рода отклонения дезорганизуют общественную систему, подрывают ее основы, наносят ущерб самой личности.</vt:lpstr>
      <vt:lpstr> </vt:lpstr>
      <vt:lpstr> </vt:lpstr>
      <vt:lpstr> </vt:lpstr>
      <vt:lpstr> </vt:lpstr>
      <vt:lpstr>Анализ дополнительных общеобразовательных программ и контингента в спорткомплексе </vt:lpstr>
      <vt:lpstr>Презентация PowerPoint</vt:lpstr>
      <vt:lpstr>Анализ охвата детей в летней оздоровительной кампании в МО «Янтарный городской округ» </vt:lpstr>
      <vt:lpstr>Презентация PowerPoint</vt:lpstr>
      <vt:lpstr>Итоги работы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САМОПРЕЗЕНТАЦИЯ</dc:title>
  <dc:creator>User</dc:creator>
  <cp:lastModifiedBy>User</cp:lastModifiedBy>
  <cp:revision>76</cp:revision>
  <dcterms:created xsi:type="dcterms:W3CDTF">2021-01-14T11:43:11Z</dcterms:created>
  <dcterms:modified xsi:type="dcterms:W3CDTF">2022-02-16T19:10:18Z</dcterms:modified>
</cp:coreProperties>
</file>