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9" r:id="rId2"/>
    <p:sldId id="317" r:id="rId3"/>
    <p:sldId id="320" r:id="rId4"/>
    <p:sldId id="321" r:id="rId5"/>
    <p:sldId id="322" r:id="rId6"/>
    <p:sldId id="319" r:id="rId7"/>
    <p:sldId id="298" r:id="rId8"/>
    <p:sldId id="316" r:id="rId9"/>
  </p:sldIdLst>
  <p:sldSz cx="10693400" cy="756126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020" autoAdjust="0"/>
    <p:restoredTop sz="94660"/>
  </p:normalViewPr>
  <p:slideViewPr>
    <p:cSldViewPr>
      <p:cViewPr varScale="1">
        <p:scale>
          <a:sx n="84" d="100"/>
          <a:sy n="84" d="100"/>
        </p:scale>
        <p:origin x="2646" y="90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F9818C3-C25F-4D93-A720-E62E31C1D5AB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13316" name="Образ слайда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ABBED768-31B8-4064-92DD-45CDEB055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83D6927-36AB-4814-9AEB-1802D20B4635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83D6927-36AB-4814-9AEB-1802D20B4635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921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21906FF-B110-429A-8615-FFDFD0A920F3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7A2A10-107D-46EB-949D-2B45BA3526C1}" type="datetimeFigureOut">
              <a:rPr lang="ru-RU"/>
              <a:pPr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EE141-92E2-4A18-9A60-E0E4F9F390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ACF07-D3DF-4D92-88AA-F1D01A692C0F}" type="datetimeFigureOut">
              <a:rPr lang="ru-RU"/>
              <a:pPr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D05215-88F6-45F8-A141-B96126836C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CDF6C-0950-443E-98C6-92D1C587AEDA}" type="datetimeFigureOut">
              <a:rPr lang="ru-RU"/>
              <a:pPr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9FD9AD-EBC8-436A-BBEA-FAD08CA376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822888-4040-4C1E-B0D7-D907889EFCC5}" type="datetimeFigureOut">
              <a:rPr lang="ru-RU"/>
              <a:pPr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78546A-0666-415E-A909-3C8A927125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6C3FEC-8F42-4881-81A5-928258DF6B10}" type="datetimeFigureOut">
              <a:rPr lang="ru-RU"/>
              <a:pPr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995D58-49A3-4EBA-BD5E-45DCF28201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F5577F-D892-4E50-9CB2-651546411287}" type="datetimeFigureOut">
              <a:rPr lang="ru-RU"/>
              <a:pPr/>
              <a:t>19.04.2021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801639-804C-424F-B54A-8FFEC00ACC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899EA-DB42-4318-B0D9-8BE481AC5A71}" type="datetimeFigureOut">
              <a:rPr lang="ru-RU"/>
              <a:pPr/>
              <a:t>19.04.2021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7F9AE2-48CD-4A2D-9370-7066400CDA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E1F4CE-5588-471C-B4BF-76D76A6FCEDA}" type="datetimeFigureOut">
              <a:rPr lang="ru-RU"/>
              <a:pPr/>
              <a:t>19.04.2021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AF045-C2F1-4BB4-A5CF-B5A21DA3CB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A421B-3426-4314-B3A8-3B9849C82AF8}" type="datetimeFigureOut">
              <a:rPr lang="ru-RU"/>
              <a:pPr/>
              <a:t>19.04.2021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B57D5E-3526-49EC-A94F-C8222DECE8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AFC2B-C391-4683-B4F0-C9673420D3A6}" type="datetimeFigureOut">
              <a:rPr lang="ru-RU"/>
              <a:pPr/>
              <a:t>19.04.2021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1258F-CB61-406E-BEFE-6880CE5AE7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1EC6-66B8-4B8A-B3C2-D5187E8D784F}" type="datetimeFigureOut">
              <a:rPr lang="ru-RU"/>
              <a:pPr/>
              <a:t>19.04.2021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D123DA-0639-4BD3-BB7A-DA919D70C2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87" tIns="48244" rIns="96487" bIns="482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87" tIns="48244" rIns="96487" bIns="48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534988" y="7008813"/>
            <a:ext cx="249396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87" tIns="48244" rIns="96487" bIns="48244" numCol="1" anchor="ctr" anchorCtr="0" compatLnSpc="1">
            <a:prstTxWarp prst="textNoShape">
              <a:avLst/>
            </a:prstTxWarp>
          </a:bodyPr>
          <a:lstStyle>
            <a:lvl1pPr defTabSz="965200"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5E3C3D5-766B-465A-BC01-F4E9F9E47B15}" type="datetimeFigureOut">
              <a:rPr lang="ru-RU"/>
              <a:pPr/>
              <a:t>19.04.2021</a:t>
            </a:fld>
            <a:endParaRPr lang="ru-RU"/>
          </a:p>
        </p:txBody>
      </p:sp>
      <p:sp>
        <p:nvSpPr>
          <p:cNvPr id="1029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652838" y="7008813"/>
            <a:ext cx="338772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87" tIns="48244" rIns="96487" bIns="48244" numCol="1" anchor="ctr" anchorCtr="0" compatLnSpc="1">
            <a:prstTxWarp prst="textNoShape">
              <a:avLst/>
            </a:prstTxWarp>
          </a:bodyPr>
          <a:lstStyle>
            <a:lvl1pPr algn="ctr" defTabSz="965200"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1030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7664450" y="7008813"/>
            <a:ext cx="2493963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87" tIns="48244" rIns="96487" bIns="48244" numCol="1" anchor="ctr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1BE24E3-647F-4AD9-BA47-A997513B6B7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652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652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2pPr>
      <a:lvl3pPr algn="ctr" defTabSz="9652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3pPr>
      <a:lvl4pPr algn="ctr" defTabSz="9652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4pPr>
      <a:lvl5pPr algn="ctr" defTabSz="9652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61950" indent="-361950" algn="l" defTabSz="965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4225" indent="-301625" algn="l" defTabSz="965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500" indent="-241300" algn="l" defTabSz="965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89100" indent="-241300" algn="l" defTabSz="965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indent="-241300" algn="l" defTabSz="965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668338" y="5830888"/>
            <a:ext cx="10025062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87" tIns="48244" rIns="96487" bIns="48244">
            <a:spAutoFit/>
          </a:bodyPr>
          <a:lstStyle/>
          <a:p>
            <a:pPr algn="r" defTabSz="965200"/>
            <a:r>
              <a:rPr lang="ru-RU" sz="4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Войнов</a:t>
            </a:r>
            <a:r>
              <a:rPr lang="ru-RU" sz="2100" b="1">
                <a:solidFill>
                  <a:srgbClr val="0000FF"/>
                </a:solidFill>
              </a:rPr>
              <a:t> </a:t>
            </a:r>
            <a:r>
              <a:rPr lang="ru-RU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Виктор</a:t>
            </a:r>
            <a:r>
              <a:rPr lang="ru-RU" sz="2100">
                <a:solidFill>
                  <a:srgbClr val="0000FF"/>
                </a:solidFill>
              </a:rPr>
              <a:t> </a:t>
            </a:r>
            <a:r>
              <a:rPr lang="ru-RU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Борисович</a:t>
            </a:r>
          </a:p>
          <a:p>
            <a:pPr algn="r" defTabSz="965200"/>
            <a:r>
              <a:rPr lang="ru-RU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и.о. директора ФГБНУ «ИВФ РАО»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0" y="2590800"/>
            <a:ext cx="10693400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87" tIns="48244" rIns="96487" bIns="48244">
            <a:spAutoFit/>
          </a:bodyPr>
          <a:lstStyle/>
          <a:p>
            <a:pPr algn="ctr" defTabSz="965200"/>
            <a:r>
              <a:rPr lang="ru-RU" sz="4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Эксперименты в образовании и объективные законы развития ребенка 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500063" y="6773863"/>
            <a:ext cx="63500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87" tIns="48244" rIns="96487" bIns="48244">
            <a:spAutoFit/>
          </a:bodyPr>
          <a:lstStyle/>
          <a:p>
            <a:pPr defTabSz="965200"/>
            <a:r>
              <a:rPr lang="ru-RU" sz="3000" b="1">
                <a:latin typeface="Times New Roman" pitchFamily="18" charset="0"/>
                <a:cs typeface="Times New Roman" pitchFamily="18" charset="0"/>
              </a:rPr>
              <a:t>Апрель 2021 г.</a:t>
            </a:r>
            <a:endParaRPr lang="ru-RU" sz="3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4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3400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45" name="Группа 2"/>
          <p:cNvGrpSpPr>
            <a:grpSpLocks/>
          </p:cNvGrpSpPr>
          <p:nvPr/>
        </p:nvGrpSpPr>
        <p:grpSpPr bwMode="auto">
          <a:xfrm>
            <a:off x="233363" y="107950"/>
            <a:ext cx="9882187" cy="1849438"/>
            <a:chOff x="665021" y="475884"/>
            <a:chExt cx="8452648" cy="1676765"/>
          </a:xfrm>
        </p:grpSpPr>
        <p:pic>
          <p:nvPicPr>
            <p:cNvPr id="14346" name="Picture 4" descr="logo5 [Converted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65021" y="475884"/>
              <a:ext cx="1252636" cy="1200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7" name="TextBox 16"/>
            <p:cNvSpPr txBox="1">
              <a:spLocks noChangeArrowheads="1"/>
            </p:cNvSpPr>
            <p:nvPr/>
          </p:nvSpPr>
          <p:spPr bwMode="auto">
            <a:xfrm>
              <a:off x="2074475" y="684580"/>
              <a:ext cx="7043194" cy="14680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6487" tIns="48244" rIns="96487" bIns="48244">
              <a:spAutoFit/>
            </a:bodyPr>
            <a:lstStyle/>
            <a:p>
              <a:pPr defTabSz="965200"/>
              <a:r>
                <a:rPr lang="ru-RU" sz="25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Федеральное государственное бюджетное </a:t>
              </a:r>
            </a:p>
            <a:p>
              <a:pPr defTabSz="965200"/>
              <a:r>
                <a:rPr lang="ru-RU" sz="25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научное учреждение «Институт возрастной физиологии</a:t>
              </a:r>
            </a:p>
            <a:p>
              <a:pPr defTabSz="965200"/>
              <a:r>
                <a:rPr lang="ru-RU" sz="25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Российской академии образования»</a:t>
              </a:r>
            </a:p>
            <a:p>
              <a:pPr defTabSz="965200"/>
              <a:endParaRPr lang="ru-RU" sz="25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366838" y="1771650"/>
            <a:ext cx="1841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65200"/>
            <a:endParaRPr lang="ru-RU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22288" y="396875"/>
            <a:ext cx="8421687" cy="31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65200"/>
            <a:r>
              <a:rPr lang="ru-RU" sz="3300" b="1">
                <a:latin typeface="Times New Roman" pitchFamily="18" charset="0"/>
                <a:cs typeface="Times New Roman" pitchFamily="18" charset="0"/>
              </a:rPr>
              <a:t>Экспериментирование в образовании</a:t>
            </a:r>
          </a:p>
          <a:p>
            <a:pPr defTabSz="965200"/>
            <a:endParaRPr lang="ru-RU" sz="1500" b="1">
              <a:latin typeface="Times New Roman" pitchFamily="18" charset="0"/>
              <a:cs typeface="Times New Roman" pitchFamily="18" charset="0"/>
            </a:endParaRPr>
          </a:p>
          <a:p>
            <a:pPr defTabSz="965200">
              <a:buFontTx/>
              <a:buChar char="-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 Перестройка всей системы организации образования</a:t>
            </a:r>
          </a:p>
          <a:p>
            <a:pPr defTabSz="965200">
              <a:buFontTx/>
              <a:buChar char="-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 Поиск новых форм и методов, в том числе дистанционных </a:t>
            </a:r>
          </a:p>
          <a:p>
            <a:pPr defTabSz="965200">
              <a:buFontTx/>
              <a:buChar char="-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 Разработка и внедрение новых форм оценки знаний</a:t>
            </a:r>
          </a:p>
          <a:p>
            <a:pPr defTabSz="965200">
              <a:buFontTx/>
              <a:buChar char="-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 Внедрение электронных средств обучение</a:t>
            </a:r>
          </a:p>
          <a:p>
            <a:pPr defTabSz="965200">
              <a:buFontTx/>
              <a:buChar char="-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 и т.д.</a:t>
            </a:r>
          </a:p>
          <a:p>
            <a:pPr defTabSz="965200"/>
            <a:r>
              <a:rPr lang="ru-RU" sz="25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233363" y="3421063"/>
            <a:ext cx="9793287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65200"/>
            <a:r>
              <a:rPr lang="ru-RU" sz="3300" b="1">
                <a:latin typeface="Times New Roman" pitchFamily="18" charset="0"/>
                <a:cs typeface="Times New Roman" pitchFamily="18" charset="0"/>
              </a:rPr>
              <a:t>Как правило, инновации носят управленческий характер</a:t>
            </a:r>
            <a:endParaRPr lang="ru-RU" sz="2500">
              <a:latin typeface="Times New Roman" pitchFamily="18" charset="0"/>
              <a:cs typeface="Times New Roman" pitchFamily="18" charset="0"/>
            </a:endParaRPr>
          </a:p>
          <a:p>
            <a:pPr defTabSz="965200"/>
            <a:r>
              <a:rPr lang="ru-RU" sz="25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466975" y="4284663"/>
            <a:ext cx="8424863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65200"/>
            <a:r>
              <a:rPr lang="ru-RU" sz="29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Наука Педагогика</a:t>
            </a:r>
            <a:r>
              <a:rPr lang="ru-RU" sz="2900">
                <a:latin typeface="Times New Roman" pitchFamily="18" charset="0"/>
                <a:cs typeface="Times New Roman" pitchFamily="18" charset="0"/>
              </a:rPr>
              <a:t> со своими основными теориями: обучения, воспитания и т.д.</a:t>
            </a:r>
            <a:endParaRPr lang="ru-RU" sz="2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2538413" y="5292725"/>
            <a:ext cx="84248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65200"/>
            <a:r>
              <a:rPr lang="ru-RU" sz="29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Возрастная физиология и психология</a:t>
            </a:r>
            <a:endParaRPr lang="ru-RU" sz="2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2500551" y="5859462"/>
            <a:ext cx="84248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65200"/>
            <a:r>
              <a:rPr lang="ru-RU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Гигиена и педиатрия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2500552" y="6372225"/>
            <a:ext cx="84248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65200"/>
            <a:r>
              <a:rPr lang="ru-RU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Эргономика и т.д.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C464FECA-2AEC-4D9D-9815-14610DE97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604" y="6672262"/>
            <a:ext cx="439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65200"/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Родительское сообщество</a:t>
            </a:r>
            <a:endParaRPr lang="ru-RU" sz="21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5DD756-EC91-4E6F-BE38-C7CC05CC00F4}"/>
              </a:ext>
            </a:extLst>
          </p:cNvPr>
          <p:cNvSpPr txBox="1"/>
          <p:nvPr/>
        </p:nvSpPr>
        <p:spPr>
          <a:xfrm>
            <a:off x="10336331" y="7141617"/>
            <a:ext cx="3209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366838" y="1771650"/>
            <a:ext cx="1841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65200"/>
            <a:endParaRPr lang="ru-RU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94172" y="828303"/>
            <a:ext cx="9792964" cy="663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65200"/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Несмотря на то, что Педагогика, как наука должна опираться на некоторый комплекс устоявшихся теорий и концепций, очевидно, что такой «статический» подход не возможен, т.к. 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педагогика не только существует в динамике жизни общества, но и сама обеспечивает эту динамику.</a:t>
            </a:r>
          </a:p>
          <a:p>
            <a:pPr defTabSz="965200"/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pPr defTabSz="965200"/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Другими словами, и наука, и практика педагогики не могут быть вне новых идей, вне экспериментирования и  с системой, и с содержанием образования…</a:t>
            </a:r>
          </a:p>
          <a:p>
            <a:pPr defTabSz="965200"/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pPr defTabSz="965200"/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Академик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Д.И.Фельдштейн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отмечал – психология детей в условиях новых явлений социум находится в постоянном изменении. </a:t>
            </a:r>
          </a:p>
          <a:p>
            <a:pPr defTabSz="965200"/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Очевидно, что в условиях переживаемых событий, эти изменения могут быть как незаметными, так и взрывными, революционными. Последнее и определяет, в том числе, необходимость поиска новых педагогических решений и технологий.</a:t>
            </a:r>
          </a:p>
          <a:p>
            <a:pPr defTabSz="965200"/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EEF5CA-251A-496B-A18F-319C1C22F787}"/>
              </a:ext>
            </a:extLst>
          </p:cNvPr>
          <p:cNvSpPr txBox="1"/>
          <p:nvPr/>
        </p:nvSpPr>
        <p:spPr>
          <a:xfrm>
            <a:off x="10336331" y="7141617"/>
            <a:ext cx="3209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0440105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>
            <a:extLst>
              <a:ext uri="{FF2B5EF4-FFF2-40B4-BE49-F238E27FC236}">
                <a16:creationId xmlns:a16="http://schemas.microsoft.com/office/drawing/2014/main" id="{83F1D4A6-FA5F-413F-95C0-2182DEAB0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172" y="828303"/>
            <a:ext cx="979296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65200"/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Два основных положения, которые определяют </a:t>
            </a:r>
            <a:r>
              <a:rPr lang="ru-RU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базовую непроизвольность включения ребенка в образовательный процесс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т.е. не все зависит от системы образования и от усилий педагога:</a:t>
            </a:r>
            <a:endParaRPr lang="ru-RU" sz="2500" i="1" dirty="0">
              <a:latin typeface="Times New Roman" pitchFamily="18" charset="0"/>
              <a:cs typeface="Times New Roman" pitchFamily="18" charset="0"/>
            </a:endParaRPr>
          </a:p>
          <a:p>
            <a:pPr defTabSz="965200"/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B7749012-613F-4C9E-9564-06D141C41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900" y="2562319"/>
            <a:ext cx="9792964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defTabSz="965200">
              <a:buAutoNum type="arabicParenR"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Объективная </a:t>
            </a:r>
            <a:r>
              <a:rPr lang="ru-RU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нелинейность, стадийность развития ребенка </a:t>
            </a:r>
          </a:p>
          <a:p>
            <a:pPr marL="457200" indent="-457200" defTabSz="965200">
              <a:buAutoNum type="arabicParenR"/>
            </a:pP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defTabSz="965200">
              <a:buAutoNum type="arabicParenR"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Наличие объективной интегральной сущности организма ребенка, которая наряду с мотивацией, склонностями и способностями к обучению, определяет успех ребенка в школе. </a:t>
            </a:r>
            <a:r>
              <a:rPr lang="ru-RU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Речь идет о здоровье. </a:t>
            </a:r>
          </a:p>
          <a:p>
            <a:pPr defTabSz="965200"/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A61E3B-D17D-419C-A330-6B5033213C44}"/>
              </a:ext>
            </a:extLst>
          </p:cNvPr>
          <p:cNvSpPr txBox="1"/>
          <p:nvPr/>
        </p:nvSpPr>
        <p:spPr>
          <a:xfrm>
            <a:off x="10336331" y="7141617"/>
            <a:ext cx="3209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1710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0F44BBE-DCF6-4725-913C-EA179CA07A5B}"/>
              </a:ext>
            </a:extLst>
          </p:cNvPr>
          <p:cNvGrpSpPr/>
          <p:nvPr/>
        </p:nvGrpSpPr>
        <p:grpSpPr>
          <a:xfrm>
            <a:off x="55632" y="1477666"/>
            <a:ext cx="10441160" cy="6048672"/>
            <a:chOff x="954212" y="1781186"/>
            <a:chExt cx="8901137" cy="5167798"/>
          </a:xfrm>
        </p:grpSpPr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F6D82F16-E533-4087-81AF-A991A3133CC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6331" t="30241" r="16949" b="3700"/>
            <a:stretch/>
          </p:blipFill>
          <p:spPr>
            <a:xfrm>
              <a:off x="1242244" y="1781186"/>
              <a:ext cx="8582451" cy="4779634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B83F482-A461-45E6-8528-EB9659B605AA}"/>
                </a:ext>
              </a:extLst>
            </p:cNvPr>
            <p:cNvSpPr txBox="1"/>
            <p:nvPr/>
          </p:nvSpPr>
          <p:spPr>
            <a:xfrm>
              <a:off x="954212" y="6300911"/>
              <a:ext cx="1224136" cy="6480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2EA0307-4D7C-487A-AE12-530714484381}"/>
                </a:ext>
              </a:extLst>
            </p:cNvPr>
            <p:cNvSpPr txBox="1"/>
            <p:nvPr/>
          </p:nvSpPr>
          <p:spPr>
            <a:xfrm>
              <a:off x="8631213" y="6300910"/>
              <a:ext cx="1224136" cy="6480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28AB131-336B-4406-BDE2-801A53638DD0}"/>
              </a:ext>
            </a:extLst>
          </p:cNvPr>
          <p:cNvSpPr txBox="1"/>
          <p:nvPr/>
        </p:nvSpPr>
        <p:spPr>
          <a:xfrm>
            <a:off x="10336331" y="7141617"/>
            <a:ext cx="3209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5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DF302DC-C945-4639-825B-3506356F8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581" y="69994"/>
            <a:ext cx="101917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87" tIns="48244" rIns="96487" bIns="48244"/>
          <a:lstStyle/>
          <a:p>
            <a:pPr defTabSz="965200">
              <a:buClr>
                <a:srgbClr val="A50021"/>
              </a:buClr>
              <a:buSzPct val="75000"/>
            </a:pPr>
            <a:r>
              <a:rPr lang="ru-RU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закономерности развития ребенка</a:t>
            </a:r>
            <a:endParaRPr lang="ru-RU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916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 txBox="1">
            <a:spLocks noChangeArrowheads="1"/>
          </p:cNvSpPr>
          <p:nvPr/>
        </p:nvSpPr>
        <p:spPr bwMode="auto">
          <a:xfrm>
            <a:off x="315913" y="2339975"/>
            <a:ext cx="10360025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87" tIns="48244" rIns="96487" bIns="48244"/>
          <a:lstStyle/>
          <a:p>
            <a:pPr marL="482600" indent="-482600" algn="just" defTabSz="965200">
              <a:buClr>
                <a:srgbClr val="A50021"/>
              </a:buClr>
              <a:buSzPct val="75000"/>
            </a:pPr>
            <a:r>
              <a:rPr lang="ru-RU" sz="2100" b="1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  <a:p>
            <a:pPr marL="482600" indent="-482600" algn="just" defTabSz="965200">
              <a:lnSpc>
                <a:spcPts val="2638"/>
              </a:lnSpc>
              <a:buClr>
                <a:srgbClr val="A50021"/>
              </a:buClr>
              <a:buSzPct val="75000"/>
            </a:pPr>
            <a:r>
              <a:rPr lang="ru-RU" sz="2800" b="1">
                <a:latin typeface="Times New Roman" pitchFamily="18" charset="0"/>
                <a:cs typeface="Times New Roman" pitchFamily="18" charset="0"/>
              </a:rPr>
              <a:t>Здоровье – это средство жить полноценной жизнью </a:t>
            </a:r>
          </a:p>
          <a:p>
            <a:pPr marL="482600" indent="-482600" algn="just" defTabSz="965200">
              <a:lnSpc>
                <a:spcPts val="2638"/>
              </a:lnSpc>
              <a:buClr>
                <a:srgbClr val="A50021"/>
              </a:buClr>
              <a:buSzPct val="75000"/>
            </a:pPr>
            <a:r>
              <a:rPr lang="ru-RU" sz="2800" b="1">
                <a:latin typeface="Times New Roman" pitchFamily="18" charset="0"/>
                <a:cs typeface="Times New Roman" pitchFamily="18" charset="0"/>
              </a:rPr>
              <a:t>		отсутствие патологий и функц.нарушений,….</a:t>
            </a:r>
          </a:p>
          <a:p>
            <a:pPr marL="482600" indent="-482600" algn="just" defTabSz="965200">
              <a:lnSpc>
                <a:spcPts val="2638"/>
              </a:lnSpc>
              <a:buClr>
                <a:srgbClr val="A50021"/>
              </a:buClr>
              <a:buSzPct val="75000"/>
            </a:pPr>
            <a:r>
              <a:rPr lang="ru-RU" sz="2800" b="1">
                <a:latin typeface="Times New Roman" pitchFamily="18" charset="0"/>
                <a:cs typeface="Times New Roman" pitchFamily="18" charset="0"/>
              </a:rPr>
              <a:t>		рост, развитие…</a:t>
            </a:r>
          </a:p>
          <a:p>
            <a:pPr marL="482600" indent="-482600" algn="just" defTabSz="965200">
              <a:lnSpc>
                <a:spcPts val="2638"/>
              </a:lnSpc>
              <a:buClr>
                <a:srgbClr val="A50021"/>
              </a:buClr>
              <a:buSzPct val="75000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	количественные, качественные показатели,</a:t>
            </a:r>
          </a:p>
          <a:p>
            <a:pPr marL="482600" indent="-482600" algn="just" defTabSz="965200">
              <a:lnSpc>
                <a:spcPts val="2638"/>
              </a:lnSpc>
              <a:buClr>
                <a:srgbClr val="A50021"/>
              </a:buClr>
              <a:buSzPct val="75000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        	сила, скорость, скоординированность, грамотность,</a:t>
            </a:r>
          </a:p>
          <a:p>
            <a:pPr marL="482600" indent="-482600" algn="just" defTabSz="965200">
              <a:lnSpc>
                <a:spcPts val="2638"/>
              </a:lnSpc>
              <a:buClr>
                <a:srgbClr val="A50021"/>
              </a:buClr>
              <a:buSzPct val="75000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                решение задач и т.д</a:t>
            </a:r>
          </a:p>
          <a:p>
            <a:pPr marL="482600" indent="-482600" algn="just" defTabSz="965200">
              <a:lnSpc>
                <a:spcPts val="2638"/>
              </a:lnSpc>
              <a:buClr>
                <a:srgbClr val="A50021"/>
              </a:buClr>
              <a:buSzPct val="75000"/>
            </a:pP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marL="482600" indent="-482600" algn="just" defTabSz="965200">
              <a:lnSpc>
                <a:spcPts val="2638"/>
              </a:lnSpc>
              <a:buClr>
                <a:srgbClr val="A50021"/>
              </a:buClr>
              <a:buSzPct val="75000"/>
            </a:pPr>
            <a:r>
              <a:rPr lang="ru-RU" sz="2400" b="1">
                <a:solidFill>
                  <a:srgbClr val="0000FF"/>
                </a:solidFill>
                <a:latin typeface="Segoe Print" pitchFamily="2" charset="0"/>
              </a:rPr>
              <a:t>Симптомы различных патологий ведущих систем организма</a:t>
            </a:r>
          </a:p>
          <a:p>
            <a:pPr marL="482600" indent="-482600" algn="just" defTabSz="965200">
              <a:lnSpc>
                <a:spcPts val="2638"/>
              </a:lnSpc>
              <a:spcBef>
                <a:spcPct val="20000"/>
              </a:spcBef>
              <a:buClr>
                <a:srgbClr val="A50021"/>
              </a:buClr>
              <a:buSzPct val="75000"/>
            </a:pPr>
            <a:r>
              <a:rPr lang="ru-RU" sz="2400" b="1">
                <a:solidFill>
                  <a:srgbClr val="0000FF"/>
                </a:solidFill>
                <a:latin typeface="Segoe Print" pitchFamily="2" charset="0"/>
              </a:rPr>
              <a:t>		</a:t>
            </a:r>
            <a:r>
              <a:rPr lang="ru-RU" sz="2400" b="1" i="1">
                <a:solidFill>
                  <a:srgbClr val="FF0000"/>
                </a:solidFill>
                <a:latin typeface="Segoe Print" pitchFamily="2" charset="0"/>
              </a:rPr>
              <a:t>Модельные представления о нормальном функционировании и вероятных патологиях</a:t>
            </a:r>
          </a:p>
          <a:p>
            <a:pPr marL="482600" indent="-482600" algn="just" defTabSz="965200">
              <a:lnSpc>
                <a:spcPts val="2638"/>
              </a:lnSpc>
              <a:spcBef>
                <a:spcPct val="20000"/>
              </a:spcBef>
              <a:buClr>
                <a:srgbClr val="A50021"/>
              </a:buClr>
              <a:buSzPct val="75000"/>
            </a:pPr>
            <a:r>
              <a:rPr lang="ru-RU" sz="2400" b="1">
                <a:solidFill>
                  <a:srgbClr val="0000FF"/>
                </a:solidFill>
                <a:latin typeface="Segoe Print" pitchFamily="2" charset="0"/>
              </a:rPr>
              <a:t>Морфологические и функциональные показатели роста и развития</a:t>
            </a:r>
          </a:p>
          <a:p>
            <a:pPr marL="482600" indent="-482600" algn="just" defTabSz="965200">
              <a:lnSpc>
                <a:spcPts val="2638"/>
              </a:lnSpc>
              <a:spcBef>
                <a:spcPct val="20000"/>
              </a:spcBef>
              <a:buClr>
                <a:srgbClr val="A50021"/>
              </a:buClr>
              <a:buSzPct val="75000"/>
            </a:pPr>
            <a:r>
              <a:rPr lang="ru-RU" sz="2400" b="1">
                <a:solidFill>
                  <a:srgbClr val="0000FF"/>
                </a:solidFill>
                <a:latin typeface="Segoe Print" pitchFamily="2" charset="0"/>
              </a:rPr>
              <a:t>		</a:t>
            </a:r>
            <a:r>
              <a:rPr lang="ru-RU" sz="2400" b="1" i="1">
                <a:solidFill>
                  <a:srgbClr val="FF0000"/>
                </a:solidFill>
                <a:latin typeface="Segoe Print" pitchFamily="2" charset="0"/>
              </a:rPr>
              <a:t>Соответствие возрастным нормам  </a:t>
            </a:r>
          </a:p>
          <a:p>
            <a:pPr marL="482600" indent="-482600" algn="just" defTabSz="965200">
              <a:lnSpc>
                <a:spcPts val="2638"/>
              </a:lnSpc>
              <a:spcBef>
                <a:spcPct val="20000"/>
              </a:spcBef>
              <a:buClr>
                <a:srgbClr val="A50021"/>
              </a:buClr>
              <a:buSzPct val="75000"/>
            </a:pPr>
            <a:endParaRPr lang="ru-RU" sz="2500" b="1">
              <a:solidFill>
                <a:srgbClr val="0000FF"/>
              </a:solidFill>
              <a:latin typeface="Segoe Print" pitchFamily="2" charset="0"/>
            </a:endParaRPr>
          </a:p>
        </p:txBody>
      </p:sp>
      <p:sp>
        <p:nvSpPr>
          <p:cNvPr id="46084" name="Rectangle 2"/>
          <p:cNvSpPr txBox="1">
            <a:spLocks noChangeArrowheads="1"/>
          </p:cNvSpPr>
          <p:nvPr/>
        </p:nvSpPr>
        <p:spPr bwMode="auto">
          <a:xfrm>
            <a:off x="233363" y="323850"/>
            <a:ext cx="9940925" cy="14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87" tIns="48244" rIns="96487" bIns="48244"/>
          <a:lstStyle/>
          <a:p>
            <a:pPr algn="just" defTabSz="965200">
              <a:lnSpc>
                <a:spcPts val="2638"/>
              </a:lnSpc>
              <a:buClr>
                <a:srgbClr val="A50021"/>
              </a:buClr>
              <a:buSzPct val="75000"/>
            </a:pPr>
            <a:r>
              <a:rPr lang="ru-RU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человека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способность взаимодействующих систем организма обеспечивать реализацию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безусловнорефлекторных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инстинктивных программ, фенотипического поведения и умственной деятельности, направленных на социальную и культурную сферы жизни.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defTabSz="965200">
              <a:lnSpc>
                <a:spcPts val="2638"/>
              </a:lnSpc>
              <a:buClr>
                <a:srgbClr val="A50021"/>
              </a:buClr>
              <a:buSzPct val="75000"/>
            </a:pPr>
            <a:endParaRPr lang="ru-RU" sz="2500" dirty="0">
              <a:solidFill>
                <a:srgbClr val="9E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F45495-3565-49DB-99A4-A1D1B0553A96}"/>
              </a:ext>
            </a:extLst>
          </p:cNvPr>
          <p:cNvSpPr txBox="1"/>
          <p:nvPr/>
        </p:nvSpPr>
        <p:spPr>
          <a:xfrm>
            <a:off x="10336331" y="7141617"/>
            <a:ext cx="3209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6</a:t>
            </a: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 b="10866"/>
          <a:stretch>
            <a:fillRect/>
          </a:stretch>
        </p:blipFill>
        <p:spPr bwMode="auto">
          <a:xfrm>
            <a:off x="835025" y="1489075"/>
            <a:ext cx="9107488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2"/>
          <p:cNvSpPr txBox="1">
            <a:spLocks noChangeArrowheads="1"/>
          </p:cNvSpPr>
          <p:nvPr/>
        </p:nvSpPr>
        <p:spPr bwMode="auto">
          <a:xfrm>
            <a:off x="250825" y="314325"/>
            <a:ext cx="1019175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87" tIns="48244" rIns="96487" bIns="48244"/>
          <a:lstStyle/>
          <a:p>
            <a:pPr algn="just" defTabSz="965200">
              <a:buClr>
                <a:srgbClr val="A50021"/>
              </a:buClr>
              <a:buSzPct val="75000"/>
            </a:pPr>
            <a:r>
              <a:rPr lang="ru-RU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и количество здоровья школьника зависит от целого ряда условий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FEFD6E-84ED-49FE-90D2-CD1B513DA4AD}"/>
              </a:ext>
            </a:extLst>
          </p:cNvPr>
          <p:cNvSpPr txBox="1"/>
          <p:nvPr/>
        </p:nvSpPr>
        <p:spPr>
          <a:xfrm>
            <a:off x="10336331" y="7141617"/>
            <a:ext cx="3209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250825" y="314325"/>
            <a:ext cx="101917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87" tIns="48244" rIns="96487" bIns="48244"/>
          <a:lstStyle/>
          <a:p>
            <a:pPr defTabSz="965200">
              <a:buClr>
                <a:srgbClr val="A50021"/>
              </a:buClr>
              <a:buSzPct val="75000"/>
            </a:pPr>
            <a:r>
              <a:rPr lang="ru-RU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Здоровьесберегающая деятельность образовательного учреждения</a:t>
            </a:r>
          </a:p>
          <a:p>
            <a:pPr algn="just" defTabSz="965200">
              <a:lnSpc>
                <a:spcPts val="2638"/>
              </a:lnSpc>
              <a:buClr>
                <a:srgbClr val="A50021"/>
              </a:buClr>
              <a:buSzPct val="75000"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defTabSz="965200"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здоровьеохранная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образовательная среда, наблюдение за состоянием здоровья детей;</a:t>
            </a:r>
          </a:p>
          <a:p>
            <a:pPr marL="457200" indent="-457200" defTabSz="965200">
              <a:buFont typeface="Arial" panose="020B0604020202020204" pitchFamily="34" charset="0"/>
              <a:buChar char="•"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здоровьесберегающая организация учебного процесса, соответствующие возрастным и индивидуальным возможностям методики обучения (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??? персонализация обучения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457200" indent="-457200" defTabSz="965200">
              <a:buFont typeface="Arial" panose="020B0604020202020204" pitchFamily="34" charset="0"/>
              <a:buChar char="•"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специальные учебные программы формирования ценности здоровья и здорового образа жизни (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взаимодействие с родителями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457200" indent="-457200" defTabSz="965200">
              <a:buFont typeface="Arial" panose="020B0604020202020204" pitchFamily="34" charset="0"/>
              <a:buChar char="•"/>
            </a:pP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технологии (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при участии медицинских работников и специально подготовленных специалистов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), направленные на формирование, развитие и сохранение здоровья</a:t>
            </a:r>
          </a:p>
          <a:p>
            <a:pPr defTabSz="965200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defTabSz="965200"/>
            <a:r>
              <a:rPr lang="ru-RU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Здоровьесбережение – это не только выполнение охранных и запретительных мер….</a:t>
            </a:r>
          </a:p>
          <a:p>
            <a:pPr defTabSz="965200"/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65200"/>
            <a:r>
              <a:rPr lang="ru-RU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может ли быть современное образование быть не </a:t>
            </a:r>
            <a:r>
              <a:rPr lang="ru-RU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здоровьесберегающим</a:t>
            </a:r>
            <a:r>
              <a:rPr lang="ru-RU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93E5E1-0CEA-41EF-B4EC-9222DA1D8674}"/>
              </a:ext>
            </a:extLst>
          </p:cNvPr>
          <p:cNvSpPr txBox="1"/>
          <p:nvPr/>
        </p:nvSpPr>
        <p:spPr>
          <a:xfrm>
            <a:off x="10372478" y="7147505"/>
            <a:ext cx="3209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531</Words>
  <Application>Microsoft Office PowerPoint</Application>
  <PresentationFormat>Произвольный</PresentationFormat>
  <Paragraphs>70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Segoe Print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hobbitPC</dc:creator>
  <cp:lastModifiedBy>Viktor Voynov</cp:lastModifiedBy>
  <cp:revision>69</cp:revision>
  <dcterms:created xsi:type="dcterms:W3CDTF">2013-03-18T22:48:52Z</dcterms:created>
  <dcterms:modified xsi:type="dcterms:W3CDTF">2021-04-19T11:37:46Z</dcterms:modified>
</cp:coreProperties>
</file>